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71" r:id="rId11"/>
    <p:sldId id="272" r:id="rId12"/>
    <p:sldId id="260" r:id="rId13"/>
    <p:sldId id="261" r:id="rId14"/>
    <p:sldId id="262" r:id="rId15"/>
  </p:sldIdLst>
  <p:sldSz cx="9144000" cy="5143500" type="screen16x9"/>
  <p:notesSz cx="9144000" cy="5143500"/>
  <p:embeddedFontLst>
    <p:embeddedFont>
      <p:font typeface="Calibri" pitchFamily="34" charset="0"/>
      <p:regular r:id="rId16"/>
      <p:bold r:id="rId17"/>
      <p:italic r:id="rId18"/>
      <p:boldItalic r:id="rId19"/>
    </p:embeddedFont>
    <p:embeddedFont>
      <p:font typeface="CFRUAJ+EBGaramond-Medium" charset="0"/>
      <p:regular r:id="rId20"/>
    </p:embeddedFont>
    <p:embeddedFont>
      <p:font typeface="KQGMTU+Arial-BoldMT" charset="0"/>
      <p:regular r:id="rId21"/>
    </p:embeddedFont>
    <p:embeddedFont>
      <p:font typeface="CSBFGQ+EBGaramond-Bold"/>
      <p:regular r:id="rId22"/>
    </p:embeddedFont>
    <p:embeddedFont>
      <p:font typeface="LNEEUU+EBGaramond-Regular"/>
      <p:regular r:id="rId23"/>
    </p:embeddedFont>
    <p:embeddedFont>
      <p:font typeface="SLFRMA+PublicSans-BoldItalic"/>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5720" y="2169466"/>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smtClean="0">
                <a:solidFill>
                  <a:srgbClr val="223669"/>
                </a:solidFill>
                <a:latin typeface="Times New Roman" pitchFamily="18" charset="0"/>
                <a:cs typeface="Times New Roman" pitchFamily="18" charset="0"/>
              </a:rPr>
              <a:t>“</a:t>
            </a:r>
            <a:r>
              <a:rPr lang="en-GB" sz="2400" b="1" dirty="0" smtClean="0">
                <a:solidFill>
                  <a:srgbClr val="223669"/>
                </a:solidFill>
                <a:latin typeface="Times New Roman" pitchFamily="18" charset="0"/>
                <a:cs typeface="Times New Roman" pitchFamily="18" charset="0"/>
              </a:rPr>
              <a:t>Grocery Website</a:t>
            </a:r>
            <a:r>
              <a:rPr sz="2400" b="1" smtClean="0">
                <a:solidFill>
                  <a:srgbClr val="223669"/>
                </a:solidFill>
                <a:latin typeface="Times New Roman" pitchFamily="18" charset="0"/>
                <a:cs typeface="Times New Roman" pitchFamily="18" charset="0"/>
              </a:rPr>
              <a:t>”</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smtClean="0">
                <a:solidFill>
                  <a:srgbClr val="223669"/>
                </a:solidFill>
                <a:latin typeface="Times New Roman" pitchFamily="18" charset="0"/>
                <a:cs typeface="Times New Roman" pitchFamily="18" charset="0"/>
              </a:rPr>
              <a:t> Front end Module</a:t>
            </a:r>
            <a:endParaRPr sz="2400" b="1" dirty="0">
              <a:solidFill>
                <a:srgbClr val="223669"/>
              </a:solidFill>
              <a:latin typeface="Times New Roman" pitchFamily="18" charset="0"/>
              <a:cs typeface="Times New Roman" pitchFamily="18" charset="0"/>
            </a:endParaRPr>
          </a:p>
        </p:txBody>
      </p:sp>
      <p:cxnSp>
        <p:nvCxnSpPr>
          <p:cNvPr id="4" name="Straight Connector 3"/>
          <p:cNvCxnSpPr/>
          <p:nvPr/>
        </p:nvCxnSpPr>
        <p:spPr>
          <a:xfrm>
            <a:off x="357158" y="2571750"/>
            <a:ext cx="2286016" cy="1588"/>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42910" y="214296"/>
            <a:ext cx="3286148"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b="1" dirty="0" smtClean="0">
                <a:solidFill>
                  <a:srgbClr val="C88C32"/>
                </a:solidFill>
                <a:latin typeface="CSBFGQ+EBGaramond-Bold"/>
                <a:cs typeface="CSBFGQ+EBGaramond-Bold"/>
              </a:rPr>
              <a:t>Customer Review</a:t>
            </a:r>
            <a:endParaRPr sz="1800" b="1" dirty="0">
              <a:solidFill>
                <a:srgbClr val="C88C32"/>
              </a:solidFill>
              <a:latin typeface="CSBFGQ+EBGaramond-Bold"/>
              <a:cs typeface="CSBFGQ+EBGaramond-Bold"/>
            </a:endParaRPr>
          </a:p>
        </p:txBody>
      </p:sp>
      <p:pic>
        <p:nvPicPr>
          <p:cNvPr id="7" name="Picture 6" descr="WhatsApp Image 2023-11-03 at 14.19.00 (2).jpeg"/>
          <p:cNvPicPr>
            <a:picLocks noChangeAspect="1"/>
          </p:cNvPicPr>
          <p:nvPr/>
        </p:nvPicPr>
        <p:blipFill>
          <a:blip r:embed="rId3"/>
          <a:stretch>
            <a:fillRect/>
          </a:stretch>
        </p:blipFill>
        <p:spPr>
          <a:xfrm>
            <a:off x="642910" y="571486"/>
            <a:ext cx="7858180" cy="44202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42910" y="214296"/>
            <a:ext cx="3286148"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sz="1800" b="1" dirty="0" smtClean="0">
                <a:solidFill>
                  <a:srgbClr val="C88C32"/>
                </a:solidFill>
                <a:latin typeface="CSBFGQ+EBGaramond-Bold"/>
                <a:cs typeface="CSBFGQ+EBGaramond-Bold"/>
              </a:rPr>
              <a:t>Login  Page</a:t>
            </a:r>
            <a:endParaRPr sz="1800" b="1" dirty="0">
              <a:solidFill>
                <a:srgbClr val="C88C32"/>
              </a:solidFill>
              <a:latin typeface="CSBFGQ+EBGaramond-Bold"/>
              <a:cs typeface="CSBFGQ+EBGaramond-Bold"/>
            </a:endParaRPr>
          </a:p>
        </p:txBody>
      </p:sp>
      <p:pic>
        <p:nvPicPr>
          <p:cNvPr id="6" name="Picture 5" descr="WhatsApp Image 2023-11-03 at 14.48.05.jpeg"/>
          <p:cNvPicPr>
            <a:picLocks noChangeAspect="1"/>
          </p:cNvPicPr>
          <p:nvPr/>
        </p:nvPicPr>
        <p:blipFill>
          <a:blip r:embed="rId3"/>
          <a:stretch>
            <a:fillRect/>
          </a:stretch>
        </p:blipFill>
        <p:spPr>
          <a:xfrm>
            <a:off x="642910" y="580416"/>
            <a:ext cx="7858180" cy="44202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3929058" y="2071684"/>
            <a:ext cx="3643338" cy="410369"/>
          </a:xfrm>
          <a:prstGeom prst="rect">
            <a:avLst/>
          </a:prstGeom>
        </p:spPr>
        <p:txBody>
          <a:bodyPr vert="horz" wrap="square" lIns="0" tIns="0" rIns="0" bIns="0" rtlCol="0">
            <a:spAutoFit/>
          </a:bodyPr>
          <a:lstStyle/>
          <a:p>
            <a:pPr algn="just">
              <a:lnSpc>
                <a:spcPts val="1645"/>
              </a:lnSpc>
            </a:pPr>
            <a:r>
              <a:rPr lang="en-US" sz="1400" b="1" smtClean="0">
                <a:solidFill>
                  <a:srgbClr val="BD8738"/>
                </a:solidFill>
                <a:latin typeface="Times New Roman" pitchFamily="18" charset="0"/>
                <a:cs typeface="Times New Roman" pitchFamily="18" charset="0"/>
              </a:rPr>
              <a:t>https://github.com/RathishJ/NM-batch10/tree/main/Assessment%2002</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smtClean="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6" name="object 5"/>
          <p:cNvSpPr txBox="1"/>
          <p:nvPr/>
        </p:nvSpPr>
        <p:spPr>
          <a:xfrm>
            <a:off x="107504" y="1203598"/>
            <a:ext cx="4535934"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a:solidFill>
                  <a:schemeClr val="bg1"/>
                </a:solidFill>
                <a:latin typeface="Times New Roman" pitchFamily="18" charset="0"/>
                <a:cs typeface="Times New Roman" pitchFamily="18" charset="0"/>
              </a:rPr>
              <a:t>An introduction to a grocery website should effectively convey the purpose, value, and unique selling points of the online </a:t>
            </a:r>
            <a:r>
              <a:rPr lang="en-GB" sz="1200" dirty="0" smtClean="0">
                <a:solidFill>
                  <a:schemeClr val="bg1"/>
                </a:solidFill>
                <a:latin typeface="Times New Roman" pitchFamily="18" charset="0"/>
                <a:cs typeface="Times New Roman" pitchFamily="18" charset="0"/>
              </a:rPr>
              <a:t>platform.</a:t>
            </a:r>
          </a:p>
          <a:p>
            <a:pPr algn="just">
              <a:lnSpc>
                <a:spcPts val="1800"/>
              </a:lnSpc>
              <a:buFont typeface="Wingdings" pitchFamily="2" charset="2"/>
              <a:buChar char="Ø"/>
            </a:pPr>
            <a:r>
              <a:rPr lang="en-US" sz="1200" dirty="0" smtClean="0">
                <a:solidFill>
                  <a:schemeClr val="bg1"/>
                </a:solidFill>
                <a:latin typeface="Times New Roman" panose="02020603050405020304" pitchFamily="18" charset="0"/>
                <a:cs typeface="Times New Roman" panose="02020603050405020304" pitchFamily="18" charset="0"/>
              </a:rPr>
              <a:t>The system decrease a much of work load for customer.</a:t>
            </a:r>
          </a:p>
          <a:p>
            <a:pPr algn="just">
              <a:lnSpc>
                <a:spcPts val="1800"/>
              </a:lnSpc>
              <a:buFont typeface="Wingdings" pitchFamily="2" charset="2"/>
              <a:buChar char="Ø"/>
            </a:pPr>
            <a:r>
              <a:rPr lang="en-US" sz="1200" dirty="0" smtClean="0">
                <a:solidFill>
                  <a:schemeClr val="bg1"/>
                </a:solidFill>
                <a:latin typeface="Times New Roman" panose="02020603050405020304" pitchFamily="18" charset="0"/>
                <a:cs typeface="Times New Roman" panose="02020603050405020304" pitchFamily="18" charset="0"/>
              </a:rPr>
              <a:t>They can easily buy the grocery products from home through internet.</a:t>
            </a:r>
          </a:p>
          <a:p>
            <a:pPr>
              <a:lnSpc>
                <a:spcPts val="1800"/>
              </a:lnSpc>
            </a:pPr>
            <a:endParaRPr lang="en-US" sz="1200" dirty="0" smtClean="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7"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8"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9"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0" name="TextBox 9"/>
          <p:cNvSpPr txBox="1"/>
          <p:nvPr/>
        </p:nvSpPr>
        <p:spPr>
          <a:xfrm>
            <a:off x="1907704" y="2787774"/>
            <a:ext cx="1656184" cy="276999"/>
          </a:xfrm>
          <a:prstGeom prst="rect">
            <a:avLst/>
          </a:prstGeom>
          <a:noFill/>
        </p:spPr>
        <p:txBody>
          <a:bodyPr wrap="square" rtlCol="0">
            <a:spAutoFit/>
          </a:bodyPr>
          <a:lstStyle/>
          <a:p>
            <a:r>
              <a:rPr lang="en-GB" sz="1200" b="1" dirty="0" smtClean="0">
                <a:solidFill>
                  <a:schemeClr val="bg1"/>
                </a:solidFill>
                <a:latin typeface="Times New Roman" pitchFamily="18" charset="0"/>
                <a:cs typeface="Times New Roman" pitchFamily="18" charset="0"/>
              </a:rPr>
              <a:t>PUGALENTHI. S</a:t>
            </a:r>
            <a:endParaRPr lang="en-US" sz="1200" b="1" dirty="0">
              <a:solidFill>
                <a:schemeClr val="bg1"/>
              </a:solidFill>
              <a:latin typeface="Times New Roman" pitchFamily="18" charset="0"/>
              <a:cs typeface="Times New Roman" pitchFamily="18" charset="0"/>
            </a:endParaRPr>
          </a:p>
        </p:txBody>
      </p:sp>
      <p:sp>
        <p:nvSpPr>
          <p:cNvPr id="11" name="TextBox 10"/>
          <p:cNvSpPr txBox="1"/>
          <p:nvPr/>
        </p:nvSpPr>
        <p:spPr>
          <a:xfrm>
            <a:off x="1907704" y="4022943"/>
            <a:ext cx="1656184" cy="276999"/>
          </a:xfrm>
          <a:prstGeom prst="rect">
            <a:avLst/>
          </a:prstGeom>
          <a:noFill/>
        </p:spPr>
        <p:txBody>
          <a:bodyPr wrap="square" rtlCol="0">
            <a:spAutoFit/>
          </a:bodyPr>
          <a:lstStyle/>
          <a:p>
            <a:r>
              <a:rPr lang="en-GB" sz="1200" b="1" dirty="0" smtClean="0">
                <a:solidFill>
                  <a:schemeClr val="bg1"/>
                </a:solidFill>
                <a:latin typeface="Times New Roman" pitchFamily="18" charset="0"/>
                <a:cs typeface="Times New Roman" pitchFamily="18" charset="0"/>
              </a:rPr>
              <a:t>THIYAGARAJAN .A</a:t>
            </a:r>
            <a:endParaRPr lang="en-US" sz="1200" b="1" dirty="0">
              <a:solidFill>
                <a:schemeClr val="bg1"/>
              </a:solidFill>
              <a:latin typeface="Times New Roman" pitchFamily="18" charset="0"/>
              <a:cs typeface="Times New Roman" pitchFamily="18" charset="0"/>
            </a:endParaRPr>
          </a:p>
        </p:txBody>
      </p:sp>
      <p:sp>
        <p:nvSpPr>
          <p:cNvPr id="12" name="TextBox 11"/>
          <p:cNvSpPr txBox="1"/>
          <p:nvPr/>
        </p:nvSpPr>
        <p:spPr>
          <a:xfrm>
            <a:off x="1907704" y="3147815"/>
            <a:ext cx="1656184" cy="461665"/>
          </a:xfrm>
          <a:prstGeom prst="rect">
            <a:avLst/>
          </a:prstGeom>
          <a:noFill/>
        </p:spPr>
        <p:txBody>
          <a:bodyPr wrap="square" rtlCol="0">
            <a:spAutoFit/>
          </a:bodyPr>
          <a:lstStyle/>
          <a:p>
            <a:r>
              <a:rPr lang="en-GB" sz="1200" b="1" dirty="0" smtClean="0">
                <a:solidFill>
                  <a:schemeClr val="bg1"/>
                </a:solidFill>
                <a:latin typeface="Times New Roman" pitchFamily="18" charset="0"/>
                <a:cs typeface="Times New Roman" pitchFamily="18" charset="0"/>
              </a:rPr>
              <a:t>RABBANI    MOHYADEEN.M</a:t>
            </a:r>
            <a:endParaRPr lang="en-US" sz="12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3632125"/>
            <a:ext cx="1656184" cy="276999"/>
          </a:xfrm>
          <a:prstGeom prst="rect">
            <a:avLst/>
          </a:prstGeom>
          <a:noFill/>
        </p:spPr>
        <p:txBody>
          <a:bodyPr wrap="square" rtlCol="0">
            <a:spAutoFit/>
          </a:bodyPr>
          <a:lstStyle/>
          <a:p>
            <a:r>
              <a:rPr lang="en-GB" sz="1200" b="1" dirty="0" smtClean="0">
                <a:solidFill>
                  <a:schemeClr val="bg1"/>
                </a:solidFill>
                <a:latin typeface="Times New Roman" pitchFamily="18" charset="0"/>
                <a:cs typeface="Times New Roman" pitchFamily="18" charset="0"/>
              </a:rPr>
              <a:t>SASIKUMAR .R</a:t>
            </a:r>
            <a:endParaRPr lang="en-US" sz="12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4352205"/>
            <a:ext cx="1656184" cy="276999"/>
          </a:xfrm>
          <a:prstGeom prst="rect">
            <a:avLst/>
          </a:prstGeom>
          <a:noFill/>
        </p:spPr>
        <p:txBody>
          <a:bodyPr wrap="square" rtlCol="0">
            <a:spAutoFit/>
          </a:bodyPr>
          <a:lstStyle/>
          <a:p>
            <a:r>
              <a:rPr lang="en-GB" sz="1200" b="1" dirty="0" smtClean="0">
                <a:solidFill>
                  <a:schemeClr val="bg1"/>
                </a:solidFill>
                <a:latin typeface="Times New Roman" pitchFamily="18" charset="0"/>
                <a:cs typeface="Times New Roman" pitchFamily="18" charset="0"/>
              </a:rPr>
              <a:t>RATHISH .J</a:t>
            </a:r>
            <a:endParaRPr lang="en-US" sz="1200" b="1" dirty="0">
              <a:solidFill>
                <a:schemeClr val="bg1"/>
              </a:solidFill>
              <a:latin typeface="Times New Roman" pitchFamily="18" charset="0"/>
              <a:cs typeface="Times New Roman" pitchFamily="18" charset="0"/>
            </a:endParaRPr>
          </a:p>
        </p:txBody>
      </p:sp>
      <p:sp>
        <p:nvSpPr>
          <p:cNvPr id="15" name="TextBox 14"/>
          <p:cNvSpPr txBox="1"/>
          <p:nvPr/>
        </p:nvSpPr>
        <p:spPr>
          <a:xfrm>
            <a:off x="3635896" y="4371950"/>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10</a:t>
            </a:r>
            <a:endParaRPr lang="en-US" sz="1200" b="1" dirty="0">
              <a:solidFill>
                <a:schemeClr val="bg1"/>
              </a:solidFill>
              <a:latin typeface="Times New Roman" pitchFamily="18" charset="0"/>
              <a:cs typeface="Times New Roman" pitchFamily="18" charset="0"/>
            </a:endParaRPr>
          </a:p>
        </p:txBody>
      </p:sp>
      <p:sp>
        <p:nvSpPr>
          <p:cNvPr id="16" name="TextBox 15"/>
          <p:cNvSpPr txBox="1"/>
          <p:nvPr/>
        </p:nvSpPr>
        <p:spPr>
          <a:xfrm>
            <a:off x="3635896" y="4011910"/>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10</a:t>
            </a:r>
            <a:endParaRPr lang="en-US" sz="1200" b="1" dirty="0">
              <a:solidFill>
                <a:schemeClr val="bg1"/>
              </a:solidFill>
              <a:latin typeface="Times New Roman" pitchFamily="18" charset="0"/>
              <a:cs typeface="Times New Roman" pitchFamily="18" charset="0"/>
            </a:endParaRPr>
          </a:p>
        </p:txBody>
      </p:sp>
      <p:sp>
        <p:nvSpPr>
          <p:cNvPr id="17" name="TextBox 16"/>
          <p:cNvSpPr txBox="1"/>
          <p:nvPr/>
        </p:nvSpPr>
        <p:spPr>
          <a:xfrm>
            <a:off x="3635896" y="357986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10</a:t>
            </a:r>
            <a:endParaRPr lang="en-US" sz="1200" b="1" dirty="0">
              <a:solidFill>
                <a:schemeClr val="bg1"/>
              </a:solidFill>
              <a:latin typeface="Times New Roman" pitchFamily="18" charset="0"/>
              <a:cs typeface="Times New Roman" pitchFamily="18" charset="0"/>
            </a:endParaRPr>
          </a:p>
        </p:txBody>
      </p:sp>
      <p:sp>
        <p:nvSpPr>
          <p:cNvPr id="18" name="TextBox 17"/>
          <p:cNvSpPr txBox="1"/>
          <p:nvPr/>
        </p:nvSpPr>
        <p:spPr>
          <a:xfrm>
            <a:off x="3635896" y="321982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10</a:t>
            </a:r>
            <a:endParaRPr lang="en-US" sz="1200" b="1" dirty="0">
              <a:solidFill>
                <a:schemeClr val="bg1"/>
              </a:solidFill>
              <a:latin typeface="Times New Roman" pitchFamily="18" charset="0"/>
              <a:cs typeface="Times New Roman" pitchFamily="18" charset="0"/>
            </a:endParaRPr>
          </a:p>
        </p:txBody>
      </p:sp>
      <p:sp>
        <p:nvSpPr>
          <p:cNvPr id="19" name="TextBox 18"/>
          <p:cNvSpPr txBox="1"/>
          <p:nvPr/>
        </p:nvSpPr>
        <p:spPr>
          <a:xfrm>
            <a:off x="3635896" y="285978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10</a:t>
            </a:r>
            <a:endParaRPr lang="en-US" sz="1200" b="1" dirty="0">
              <a:solidFill>
                <a:schemeClr val="bg1"/>
              </a:solidFill>
              <a:latin typeface="Times New Roman" pitchFamily="18" charset="0"/>
              <a:cs typeface="Times New Roman" pitchFamily="18" charset="0"/>
            </a:endParaRPr>
          </a:p>
        </p:txBody>
      </p:sp>
      <p:sp>
        <p:nvSpPr>
          <p:cNvPr id="20" name="TextBox 19"/>
          <p:cNvSpPr txBox="1"/>
          <p:nvPr/>
        </p:nvSpPr>
        <p:spPr>
          <a:xfrm>
            <a:off x="285720" y="2786064"/>
            <a:ext cx="1656184" cy="307777"/>
          </a:xfrm>
          <a:prstGeom prst="rect">
            <a:avLst/>
          </a:prstGeom>
          <a:noFill/>
        </p:spPr>
        <p:txBody>
          <a:bodyPr wrap="square" rtlCol="0">
            <a:spAutoFit/>
          </a:bodyPr>
          <a:lstStyle/>
          <a:p>
            <a:r>
              <a:rPr lang="en-GB" sz="1400" b="1" dirty="0" smtClean="0">
                <a:solidFill>
                  <a:schemeClr val="bg1"/>
                </a:solidFill>
                <a:latin typeface="Times New Roman" pitchFamily="18" charset="0"/>
                <a:cs typeface="Times New Roman" pitchFamily="18" charset="0"/>
              </a:rPr>
              <a:t>au421320104027</a:t>
            </a:r>
            <a:endParaRPr lang="en-US" sz="1400" b="1" dirty="0">
              <a:solidFill>
                <a:schemeClr val="bg1"/>
              </a:solidFill>
              <a:latin typeface="Times New Roman" pitchFamily="18" charset="0"/>
              <a:cs typeface="Times New Roman" pitchFamily="18" charset="0"/>
            </a:endParaRPr>
          </a:p>
        </p:txBody>
      </p:sp>
      <p:sp>
        <p:nvSpPr>
          <p:cNvPr id="21" name="TextBox 20"/>
          <p:cNvSpPr txBox="1"/>
          <p:nvPr/>
        </p:nvSpPr>
        <p:spPr>
          <a:xfrm>
            <a:off x="285720" y="3978485"/>
            <a:ext cx="1656184" cy="307777"/>
          </a:xfrm>
          <a:prstGeom prst="rect">
            <a:avLst/>
          </a:prstGeom>
          <a:noFill/>
        </p:spPr>
        <p:txBody>
          <a:bodyPr wrap="square" rtlCol="0">
            <a:spAutoFit/>
          </a:bodyPr>
          <a:lstStyle/>
          <a:p>
            <a:r>
              <a:rPr lang="en-GB" sz="1400" b="1" dirty="0" smtClean="0">
                <a:solidFill>
                  <a:schemeClr val="bg1"/>
                </a:solidFill>
                <a:latin typeface="Times New Roman" pitchFamily="18" charset="0"/>
                <a:cs typeface="Times New Roman" pitchFamily="18" charset="0"/>
              </a:rPr>
              <a:t>au421320104048</a:t>
            </a:r>
            <a:endParaRPr lang="en-US" sz="1400" b="1" dirty="0">
              <a:solidFill>
                <a:schemeClr val="bg1"/>
              </a:solidFill>
              <a:latin typeface="Times New Roman" pitchFamily="18" charset="0"/>
              <a:cs typeface="Times New Roman" pitchFamily="18" charset="0"/>
            </a:endParaRPr>
          </a:p>
        </p:txBody>
      </p:sp>
      <p:sp>
        <p:nvSpPr>
          <p:cNvPr id="22" name="TextBox 21"/>
          <p:cNvSpPr txBox="1"/>
          <p:nvPr/>
        </p:nvSpPr>
        <p:spPr>
          <a:xfrm>
            <a:off x="285720" y="4335675"/>
            <a:ext cx="1656184" cy="307777"/>
          </a:xfrm>
          <a:prstGeom prst="rect">
            <a:avLst/>
          </a:prstGeom>
          <a:noFill/>
        </p:spPr>
        <p:txBody>
          <a:bodyPr wrap="square" rtlCol="0">
            <a:spAutoFit/>
          </a:bodyPr>
          <a:lstStyle/>
          <a:p>
            <a:r>
              <a:rPr lang="en-GB" sz="1400" b="1" dirty="0" smtClean="0">
                <a:solidFill>
                  <a:schemeClr val="bg1"/>
                </a:solidFill>
                <a:latin typeface="Times New Roman" pitchFamily="18" charset="0"/>
                <a:cs typeface="Times New Roman" pitchFamily="18" charset="0"/>
              </a:rPr>
              <a:t>au421320104027</a:t>
            </a:r>
            <a:endParaRPr lang="en-US" sz="1400" b="1" dirty="0">
              <a:solidFill>
                <a:schemeClr val="bg1"/>
              </a:solidFill>
              <a:latin typeface="Times New Roman" pitchFamily="18" charset="0"/>
              <a:cs typeface="Times New Roman" pitchFamily="18" charset="0"/>
            </a:endParaRPr>
          </a:p>
        </p:txBody>
      </p:sp>
      <p:sp>
        <p:nvSpPr>
          <p:cNvPr id="23" name="TextBox 22"/>
          <p:cNvSpPr txBox="1"/>
          <p:nvPr/>
        </p:nvSpPr>
        <p:spPr>
          <a:xfrm>
            <a:off x="285720" y="3243264"/>
            <a:ext cx="1656184" cy="307777"/>
          </a:xfrm>
          <a:prstGeom prst="rect">
            <a:avLst/>
          </a:prstGeom>
          <a:noFill/>
        </p:spPr>
        <p:txBody>
          <a:bodyPr wrap="square" rtlCol="0">
            <a:spAutoFit/>
          </a:bodyPr>
          <a:lstStyle/>
          <a:p>
            <a:r>
              <a:rPr lang="en-GB" sz="1400" b="1" dirty="0" smtClean="0">
                <a:solidFill>
                  <a:schemeClr val="bg1"/>
                </a:solidFill>
                <a:latin typeface="Times New Roman" pitchFamily="18" charset="0"/>
                <a:cs typeface="Times New Roman" pitchFamily="18" charset="0"/>
              </a:rPr>
              <a:t>au421320104029</a:t>
            </a:r>
            <a:endParaRPr lang="en-US" sz="1400" b="1" dirty="0">
              <a:solidFill>
                <a:schemeClr val="bg1"/>
              </a:solidFill>
              <a:latin typeface="Times New Roman" pitchFamily="18" charset="0"/>
              <a:cs typeface="Times New Roman" pitchFamily="18" charset="0"/>
            </a:endParaRPr>
          </a:p>
        </p:txBody>
      </p:sp>
      <p:sp>
        <p:nvSpPr>
          <p:cNvPr id="24" name="TextBox 23"/>
          <p:cNvSpPr txBox="1"/>
          <p:nvPr/>
        </p:nvSpPr>
        <p:spPr>
          <a:xfrm>
            <a:off x="285720" y="3621295"/>
            <a:ext cx="1656184" cy="307777"/>
          </a:xfrm>
          <a:prstGeom prst="rect">
            <a:avLst/>
          </a:prstGeom>
          <a:noFill/>
        </p:spPr>
        <p:txBody>
          <a:bodyPr wrap="square" rtlCol="0">
            <a:spAutoFit/>
          </a:bodyPr>
          <a:lstStyle/>
          <a:p>
            <a:r>
              <a:rPr lang="en-GB" sz="1400" b="1" dirty="0" smtClean="0">
                <a:solidFill>
                  <a:schemeClr val="bg1"/>
                </a:solidFill>
                <a:latin typeface="Times New Roman" pitchFamily="18" charset="0"/>
                <a:cs typeface="Times New Roman" pitchFamily="18" charset="0"/>
              </a:rPr>
              <a:t>au421320104027</a:t>
            </a:r>
            <a:endParaRPr lang="en-US" sz="14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38229" y="285734"/>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GB" sz="1800" b="1" dirty="0" smtClean="0">
                <a:solidFill>
                  <a:srgbClr val="C88C32"/>
                </a:solidFill>
                <a:latin typeface="CSBFGQ+EBGaramond-Bold"/>
                <a:cs typeface="CSBFGQ+EBGaramond-Bold"/>
              </a:rPr>
              <a:t>UI Components</a:t>
            </a:r>
            <a:endParaRPr sz="1800" b="1" dirty="0">
              <a:solidFill>
                <a:srgbClr val="C88C32"/>
              </a:solidFill>
              <a:latin typeface="CSBFGQ+EBGaramond-Bold"/>
              <a:cs typeface="CSBFGQ+EBGaramond-Bold"/>
            </a:endParaRPr>
          </a:p>
        </p:txBody>
      </p:sp>
      <p:sp>
        <p:nvSpPr>
          <p:cNvPr id="6" name="TextBox 5"/>
          <p:cNvSpPr txBox="1"/>
          <p:nvPr/>
        </p:nvSpPr>
        <p:spPr>
          <a:xfrm>
            <a:off x="428596" y="642924"/>
            <a:ext cx="8501090" cy="461665"/>
          </a:xfrm>
          <a:prstGeom prst="rect">
            <a:avLst/>
          </a:prstGeom>
          <a:noFill/>
        </p:spPr>
        <p:txBody>
          <a:bodyPr wrap="square" rtlCol="0">
            <a:spAutoFit/>
          </a:bodyPr>
          <a:lstStyle/>
          <a:p>
            <a:r>
              <a:rPr lang="en-GB" sz="1200" b="1" dirty="0">
                <a:latin typeface="Times New Roman" pitchFamily="18" charset="0"/>
                <a:cs typeface="Times New Roman" pitchFamily="18" charset="0"/>
              </a:rPr>
              <a:t>Navigation </a:t>
            </a:r>
            <a:r>
              <a:rPr lang="en-GB" sz="1200" b="1" dirty="0" smtClean="0">
                <a:latin typeface="Times New Roman" pitchFamily="18" charset="0"/>
                <a:cs typeface="Times New Roman" pitchFamily="18" charset="0"/>
              </a:rPr>
              <a:t>Bar: </a:t>
            </a:r>
            <a:r>
              <a:rPr lang="en-GB" sz="1200" dirty="0" smtClean="0">
                <a:latin typeface="Times New Roman" pitchFamily="18" charset="0"/>
                <a:cs typeface="Times New Roman" pitchFamily="18" charset="0"/>
              </a:rPr>
              <a:t>The </a:t>
            </a:r>
            <a:r>
              <a:rPr lang="en-GB" sz="1200" dirty="0">
                <a:latin typeface="Times New Roman" pitchFamily="18" charset="0"/>
                <a:cs typeface="Times New Roman" pitchFamily="18" charset="0"/>
              </a:rPr>
              <a:t>navigation bar typically includes links to key sections of the website, such as Home, Shop, Categories, Specials, My Account, Cart, and Checkout. It helps users easily access different parts of the site.</a:t>
            </a:r>
          </a:p>
        </p:txBody>
      </p:sp>
      <p:sp>
        <p:nvSpPr>
          <p:cNvPr id="7" name="TextBox 6"/>
          <p:cNvSpPr txBox="1"/>
          <p:nvPr/>
        </p:nvSpPr>
        <p:spPr>
          <a:xfrm>
            <a:off x="428596" y="1142990"/>
            <a:ext cx="8501090" cy="461665"/>
          </a:xfrm>
          <a:prstGeom prst="rect">
            <a:avLst/>
          </a:prstGeom>
          <a:noFill/>
        </p:spPr>
        <p:txBody>
          <a:bodyPr wrap="square" rtlCol="0">
            <a:spAutoFit/>
          </a:bodyPr>
          <a:lstStyle/>
          <a:p>
            <a:r>
              <a:rPr lang="en-GB" sz="1200" b="1" dirty="0">
                <a:latin typeface="Times New Roman" pitchFamily="18" charset="0"/>
                <a:cs typeface="Times New Roman" pitchFamily="18" charset="0"/>
              </a:rPr>
              <a:t>Search </a:t>
            </a:r>
            <a:r>
              <a:rPr lang="en-GB" sz="1200" b="1" dirty="0" smtClean="0">
                <a:latin typeface="Times New Roman" pitchFamily="18" charset="0"/>
                <a:cs typeface="Times New Roman" pitchFamily="18" charset="0"/>
              </a:rPr>
              <a:t>Bar: </a:t>
            </a:r>
            <a:r>
              <a:rPr lang="en-GB" sz="1200" dirty="0" smtClean="0">
                <a:latin typeface="Times New Roman" pitchFamily="18" charset="0"/>
                <a:cs typeface="Times New Roman" pitchFamily="18" charset="0"/>
              </a:rPr>
              <a:t>A </a:t>
            </a:r>
            <a:r>
              <a:rPr lang="en-GB" sz="1200" dirty="0">
                <a:latin typeface="Times New Roman" pitchFamily="18" charset="0"/>
                <a:cs typeface="Times New Roman" pitchFamily="18" charset="0"/>
              </a:rPr>
              <a:t>search bar allows users to quickly find specific products by entering keywords or item names. Auto-suggestions and filters can enhance the search experience.</a:t>
            </a:r>
          </a:p>
        </p:txBody>
      </p:sp>
      <p:sp>
        <p:nvSpPr>
          <p:cNvPr id="8" name="TextBox 7"/>
          <p:cNvSpPr txBox="1"/>
          <p:nvPr/>
        </p:nvSpPr>
        <p:spPr>
          <a:xfrm>
            <a:off x="428596" y="1538581"/>
            <a:ext cx="8501090" cy="461665"/>
          </a:xfrm>
          <a:prstGeom prst="rect">
            <a:avLst/>
          </a:prstGeom>
          <a:noFill/>
        </p:spPr>
        <p:txBody>
          <a:bodyPr wrap="square" rtlCol="0">
            <a:spAutoFit/>
          </a:bodyPr>
          <a:lstStyle/>
          <a:p>
            <a:r>
              <a:rPr lang="en-GB" sz="1200" b="1" dirty="0">
                <a:latin typeface="Times New Roman" pitchFamily="18" charset="0"/>
                <a:cs typeface="Times New Roman" pitchFamily="18" charset="0"/>
              </a:rPr>
              <a:t>Shopping </a:t>
            </a:r>
            <a:r>
              <a:rPr lang="en-GB" sz="1200" b="1" dirty="0" smtClean="0">
                <a:latin typeface="Times New Roman" pitchFamily="18" charset="0"/>
                <a:cs typeface="Times New Roman" pitchFamily="18" charset="0"/>
              </a:rPr>
              <a:t>Cart: </a:t>
            </a:r>
            <a:r>
              <a:rPr lang="en-GB" sz="1200" dirty="0" smtClean="0">
                <a:latin typeface="Times New Roman" pitchFamily="18" charset="0"/>
                <a:cs typeface="Times New Roman" pitchFamily="18" charset="0"/>
              </a:rPr>
              <a:t>The </a:t>
            </a:r>
            <a:r>
              <a:rPr lang="en-GB" sz="1200" dirty="0">
                <a:latin typeface="Times New Roman" pitchFamily="18" charset="0"/>
                <a:cs typeface="Times New Roman" pitchFamily="18" charset="0"/>
              </a:rPr>
              <a:t>shopping cart displays a summary of the items selected for purchase. Users can view, modify quantities, and remove items from the cart. It also shows the total order amount</a:t>
            </a:r>
            <a:r>
              <a:rPr lang="en-GB" sz="1200" dirty="0"/>
              <a:t>.</a:t>
            </a:r>
          </a:p>
        </p:txBody>
      </p:sp>
      <p:sp>
        <p:nvSpPr>
          <p:cNvPr id="11" name="TextBox 10"/>
          <p:cNvSpPr txBox="1"/>
          <p:nvPr/>
        </p:nvSpPr>
        <p:spPr>
          <a:xfrm>
            <a:off x="428596" y="1967209"/>
            <a:ext cx="8501090" cy="461665"/>
          </a:xfrm>
          <a:prstGeom prst="rect">
            <a:avLst/>
          </a:prstGeom>
          <a:noFill/>
        </p:spPr>
        <p:txBody>
          <a:bodyPr wrap="square" rtlCol="0">
            <a:spAutoFit/>
          </a:bodyPr>
          <a:lstStyle/>
          <a:p>
            <a:r>
              <a:rPr lang="en-GB" sz="1200" b="1" dirty="0">
                <a:latin typeface="Times New Roman" pitchFamily="18" charset="0"/>
                <a:cs typeface="Times New Roman" pitchFamily="18" charset="0"/>
              </a:rPr>
              <a:t>Product Details </a:t>
            </a:r>
            <a:r>
              <a:rPr lang="en-GB" sz="1200" b="1" dirty="0" smtClean="0">
                <a:latin typeface="Times New Roman" pitchFamily="18" charset="0"/>
                <a:cs typeface="Times New Roman" pitchFamily="18" charset="0"/>
              </a:rPr>
              <a:t>Page: </a:t>
            </a:r>
            <a:r>
              <a:rPr lang="en-GB" sz="1200" dirty="0" smtClean="0">
                <a:latin typeface="Times New Roman" pitchFamily="18" charset="0"/>
                <a:cs typeface="Times New Roman" pitchFamily="18" charset="0"/>
              </a:rPr>
              <a:t>When </a:t>
            </a:r>
            <a:r>
              <a:rPr lang="en-GB" sz="1200" dirty="0">
                <a:latin typeface="Times New Roman" pitchFamily="18" charset="0"/>
                <a:cs typeface="Times New Roman" pitchFamily="18" charset="0"/>
              </a:rPr>
              <a:t>a user clicks on a product, they are taken to a dedicated page that provides more information, including a larger image, detailed description, customer reviews, nutritional information, and the option to add the item to the cart.</a:t>
            </a:r>
          </a:p>
        </p:txBody>
      </p:sp>
      <p:sp>
        <p:nvSpPr>
          <p:cNvPr id="12" name="object 4"/>
          <p:cNvSpPr txBox="1"/>
          <p:nvPr/>
        </p:nvSpPr>
        <p:spPr>
          <a:xfrm>
            <a:off x="642910" y="2501499"/>
            <a:ext cx="8001056"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b="1" dirty="0" smtClean="0">
                <a:solidFill>
                  <a:srgbClr val="C88C32"/>
                </a:solidFill>
                <a:latin typeface="CSBFGQ+EBGaramond-Bold"/>
                <a:cs typeface="CSBFGQ+EBGaramond-Bold"/>
              </a:rPr>
              <a:t>Integrate the API to the frontend to ensure dynamic feature </a:t>
            </a:r>
            <a:endParaRPr sz="1800" b="1" dirty="0">
              <a:solidFill>
                <a:srgbClr val="C88C32"/>
              </a:solidFill>
              <a:latin typeface="CSBFGQ+EBGaramond-Bold"/>
              <a:cs typeface="CSBFGQ+EBGaramond-Bold"/>
            </a:endParaRPr>
          </a:p>
        </p:txBody>
      </p:sp>
      <p:sp>
        <p:nvSpPr>
          <p:cNvPr id="13" name="TextBox 12"/>
          <p:cNvSpPr txBox="1"/>
          <p:nvPr/>
        </p:nvSpPr>
        <p:spPr>
          <a:xfrm>
            <a:off x="500034" y="2786064"/>
            <a:ext cx="2071702" cy="285752"/>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Product Catalog:</a:t>
            </a:r>
            <a:endParaRPr lang="en-US" sz="1200" dirty="0">
              <a:latin typeface="Times New Roman" pitchFamily="18" charset="0"/>
              <a:cs typeface="Times New Roman" pitchFamily="18" charset="0"/>
            </a:endParaRPr>
          </a:p>
        </p:txBody>
      </p:sp>
      <p:sp>
        <p:nvSpPr>
          <p:cNvPr id="14" name="TextBox 13"/>
          <p:cNvSpPr txBox="1"/>
          <p:nvPr/>
        </p:nvSpPr>
        <p:spPr>
          <a:xfrm>
            <a:off x="500034" y="3009131"/>
            <a:ext cx="2071702"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Product Details:</a:t>
            </a:r>
            <a:endParaRPr lang="en-US" sz="1200" dirty="0">
              <a:latin typeface="Times New Roman" pitchFamily="18" charset="0"/>
              <a:cs typeface="Times New Roman" pitchFamily="18" charset="0"/>
            </a:endParaRPr>
          </a:p>
        </p:txBody>
      </p:sp>
      <p:sp>
        <p:nvSpPr>
          <p:cNvPr id="15" name="TextBox 14"/>
          <p:cNvSpPr txBox="1"/>
          <p:nvPr/>
        </p:nvSpPr>
        <p:spPr>
          <a:xfrm>
            <a:off x="500034" y="3214692"/>
            <a:ext cx="2071702"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Shopping Cart:</a:t>
            </a:r>
            <a:endParaRPr lang="en-US" sz="1200" dirty="0">
              <a:latin typeface="Times New Roman" pitchFamily="18" charset="0"/>
              <a:cs typeface="Times New Roman" pitchFamily="18" charset="0"/>
            </a:endParaRPr>
          </a:p>
        </p:txBody>
      </p:sp>
      <p:sp>
        <p:nvSpPr>
          <p:cNvPr id="16" name="TextBox 15"/>
          <p:cNvSpPr txBox="1"/>
          <p:nvPr/>
        </p:nvSpPr>
        <p:spPr>
          <a:xfrm>
            <a:off x="500034" y="3429006"/>
            <a:ext cx="2214578"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Delivery and Pickup Options: </a:t>
            </a:r>
            <a:endParaRPr lang="en-US" sz="1200" dirty="0">
              <a:latin typeface="Times New Roman" pitchFamily="18" charset="0"/>
              <a:cs typeface="Times New Roman" pitchFamily="18" charset="0"/>
            </a:endParaRPr>
          </a:p>
        </p:txBody>
      </p:sp>
      <p:sp>
        <p:nvSpPr>
          <p:cNvPr id="17" name="TextBox 16"/>
          <p:cNvSpPr txBox="1"/>
          <p:nvPr/>
        </p:nvSpPr>
        <p:spPr>
          <a:xfrm>
            <a:off x="500034" y="3643320"/>
            <a:ext cx="2071702"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Order Tracking:</a:t>
            </a:r>
            <a:endParaRPr lang="en-US" sz="1200" dirty="0">
              <a:latin typeface="Times New Roman" pitchFamily="18" charset="0"/>
              <a:cs typeface="Times New Roman" pitchFamily="18" charset="0"/>
            </a:endParaRPr>
          </a:p>
        </p:txBody>
      </p:sp>
      <p:sp>
        <p:nvSpPr>
          <p:cNvPr id="18" name="TextBox 17"/>
          <p:cNvSpPr txBox="1"/>
          <p:nvPr/>
        </p:nvSpPr>
        <p:spPr>
          <a:xfrm>
            <a:off x="500034" y="3866387"/>
            <a:ext cx="2143140"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Secure Payment Processing:</a:t>
            </a:r>
            <a:endParaRPr lang="en-US" sz="1200" dirty="0">
              <a:latin typeface="Times New Roman" pitchFamily="18" charset="0"/>
              <a:cs typeface="Times New Roman" pitchFamily="18" charset="0"/>
            </a:endParaRPr>
          </a:p>
        </p:txBody>
      </p:sp>
      <p:sp>
        <p:nvSpPr>
          <p:cNvPr id="19" name="TextBox 18"/>
          <p:cNvSpPr txBox="1"/>
          <p:nvPr/>
        </p:nvSpPr>
        <p:spPr>
          <a:xfrm>
            <a:off x="500034" y="4080701"/>
            <a:ext cx="2071702"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Customer Support: </a:t>
            </a:r>
            <a:endParaRPr lang="en-US" sz="1200" dirty="0">
              <a:latin typeface="Times New Roman" pitchFamily="18" charset="0"/>
              <a:cs typeface="Times New Roman" pitchFamily="18" charset="0"/>
            </a:endParaRPr>
          </a:p>
        </p:txBody>
      </p:sp>
      <p:sp>
        <p:nvSpPr>
          <p:cNvPr id="20" name="TextBox 19"/>
          <p:cNvSpPr txBox="1"/>
          <p:nvPr/>
        </p:nvSpPr>
        <p:spPr>
          <a:xfrm>
            <a:off x="500034" y="4286262"/>
            <a:ext cx="2857520"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rPr>
              <a:t>Product Availability and Stock Updates:</a:t>
            </a:r>
            <a:endParaRPr lang="en-US" sz="1200" dirty="0">
              <a:latin typeface="Times New Roman" pitchFamily="18" charset="0"/>
              <a:cs typeface="Times New Roman" pitchFamily="18" charset="0"/>
            </a:endParaRPr>
          </a:p>
        </p:txBody>
      </p:sp>
      <p:sp>
        <p:nvSpPr>
          <p:cNvPr id="21" name="TextBox 20"/>
          <p:cNvSpPr txBox="1"/>
          <p:nvPr/>
        </p:nvSpPr>
        <p:spPr>
          <a:xfrm>
            <a:off x="500034" y="4509329"/>
            <a:ext cx="2857520" cy="276999"/>
          </a:xfrm>
          <a:prstGeom prst="rect">
            <a:avLst/>
          </a:prstGeom>
          <a:noFill/>
        </p:spPr>
        <p:txBody>
          <a:bodyPr wrap="square" rtlCol="0">
            <a:spAutoFit/>
          </a:bodyPr>
          <a:lstStyle/>
          <a:p>
            <a:pPr>
              <a:buFont typeface="Wingdings" pitchFamily="2" charset="2"/>
              <a:buChar char="Ø"/>
            </a:pPr>
            <a:r>
              <a:rPr lang="en-US" sz="1200" dirty="0" smtClean="0">
                <a:latin typeface="Times New Roman" pitchFamily="18" charset="0"/>
                <a:cs typeface="Times New Roman" pitchFamily="18" charset="0"/>
              </a:rPr>
              <a:t> Reviews and Ratings:</a:t>
            </a:r>
            <a:endParaRPr lang="en-US" sz="1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38229" y="285734"/>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GB" sz="1800" b="1" dirty="0" smtClean="0">
                <a:solidFill>
                  <a:srgbClr val="C88C32"/>
                </a:solidFill>
                <a:latin typeface="CSBFGQ+EBGaramond-Bold"/>
                <a:cs typeface="CSBFGQ+EBGaramond-Bold"/>
              </a:rPr>
              <a:t>Learning Outcomes</a:t>
            </a:r>
            <a:endParaRPr sz="1800" b="1" dirty="0">
              <a:solidFill>
                <a:srgbClr val="C88C32"/>
              </a:solidFill>
              <a:latin typeface="CSBFGQ+EBGaramond-Bold"/>
              <a:cs typeface="CSBFGQ+EBGaramond-Bold"/>
            </a:endParaRPr>
          </a:p>
        </p:txBody>
      </p:sp>
      <p:sp>
        <p:nvSpPr>
          <p:cNvPr id="6" name="TextBox 5"/>
          <p:cNvSpPr txBox="1"/>
          <p:nvPr/>
        </p:nvSpPr>
        <p:spPr>
          <a:xfrm>
            <a:off x="428596" y="1395705"/>
            <a:ext cx="8572560" cy="461665"/>
          </a:xfrm>
          <a:prstGeom prst="rect">
            <a:avLst/>
          </a:prstGeom>
          <a:noFill/>
        </p:spPr>
        <p:txBody>
          <a:bodyPr wrap="square" rtlCol="0">
            <a:spAutoFit/>
          </a:bodyPr>
          <a:lstStyle/>
          <a:p>
            <a:r>
              <a:rPr lang="en-GB" sz="1200" b="1" dirty="0" smtClean="0">
                <a:latin typeface="Times New Roman" pitchFamily="18" charset="0"/>
                <a:cs typeface="Times New Roman" pitchFamily="18" charset="0"/>
              </a:rPr>
              <a:t>Convenience:</a:t>
            </a:r>
          </a:p>
          <a:p>
            <a:r>
              <a:rPr lang="en-GB" sz="1200" dirty="0" smtClean="0">
                <a:latin typeface="Times New Roman" pitchFamily="18" charset="0"/>
                <a:cs typeface="Times New Roman" pitchFamily="18" charset="0"/>
              </a:rPr>
              <a:t>Grocery shopping can provide convenience, as you can stock up on essential items and have them readily available for your daily needs.</a:t>
            </a:r>
            <a:endParaRPr lang="en-GB" sz="1200" dirty="0">
              <a:latin typeface="Times New Roman" pitchFamily="18" charset="0"/>
              <a:cs typeface="Times New Roman" pitchFamily="18" charset="0"/>
            </a:endParaRPr>
          </a:p>
        </p:txBody>
      </p:sp>
      <p:sp>
        <p:nvSpPr>
          <p:cNvPr id="7" name="TextBox 6"/>
          <p:cNvSpPr txBox="1"/>
          <p:nvPr/>
        </p:nvSpPr>
        <p:spPr>
          <a:xfrm>
            <a:off x="428596" y="1824333"/>
            <a:ext cx="8572560" cy="461665"/>
          </a:xfrm>
          <a:prstGeom prst="rect">
            <a:avLst/>
          </a:prstGeom>
          <a:noFill/>
        </p:spPr>
        <p:txBody>
          <a:bodyPr wrap="square" rtlCol="0">
            <a:spAutoFit/>
          </a:bodyPr>
          <a:lstStyle/>
          <a:p>
            <a:r>
              <a:rPr lang="en-GB" sz="1200" b="1" dirty="0" smtClean="0">
                <a:latin typeface="Times New Roman" pitchFamily="18" charset="0"/>
                <a:cs typeface="Times New Roman" pitchFamily="18" charset="0"/>
              </a:rPr>
              <a:t>Cost Savings:</a:t>
            </a:r>
          </a:p>
          <a:p>
            <a:r>
              <a:rPr lang="en-GB" sz="1200" dirty="0" smtClean="0">
                <a:latin typeface="Times New Roman" pitchFamily="18" charset="0"/>
                <a:cs typeface="Times New Roman" pitchFamily="18" charset="0"/>
              </a:rPr>
              <a:t>Smart grocery shopping can lead to cost savings by reducing the frequency of dining out or ordering takeout.</a:t>
            </a:r>
            <a:endParaRPr lang="en-GB" sz="1200" dirty="0">
              <a:latin typeface="Times New Roman" pitchFamily="18" charset="0"/>
              <a:cs typeface="Times New Roman" pitchFamily="18" charset="0"/>
            </a:endParaRPr>
          </a:p>
        </p:txBody>
      </p:sp>
      <p:sp>
        <p:nvSpPr>
          <p:cNvPr id="8" name="TextBox 7"/>
          <p:cNvSpPr txBox="1"/>
          <p:nvPr/>
        </p:nvSpPr>
        <p:spPr>
          <a:xfrm>
            <a:off x="428596" y="2252961"/>
            <a:ext cx="8572560" cy="461665"/>
          </a:xfrm>
          <a:prstGeom prst="rect">
            <a:avLst/>
          </a:prstGeom>
          <a:noFill/>
        </p:spPr>
        <p:txBody>
          <a:bodyPr wrap="square" rtlCol="0">
            <a:spAutoFit/>
          </a:bodyPr>
          <a:lstStyle/>
          <a:p>
            <a:r>
              <a:rPr lang="en-GB" sz="1200" b="1" dirty="0" smtClean="0">
                <a:latin typeface="Times New Roman" pitchFamily="18" charset="0"/>
                <a:cs typeface="Times New Roman" pitchFamily="18" charset="0"/>
              </a:rPr>
              <a:t>Variety:</a:t>
            </a:r>
          </a:p>
          <a:p>
            <a:r>
              <a:rPr lang="en-GB" sz="1200" dirty="0" smtClean="0">
                <a:latin typeface="Times New Roman" pitchFamily="18" charset="0"/>
                <a:cs typeface="Times New Roman" pitchFamily="18" charset="0"/>
              </a:rPr>
              <a:t>Grocery shopping enables you to explore a wide variety of food options and ingredients to diversify your diet and try new recipes.</a:t>
            </a:r>
            <a:endParaRPr lang="en-GB" sz="1200" dirty="0">
              <a:latin typeface="Times New Roman" pitchFamily="18" charset="0"/>
              <a:cs typeface="Times New Roman" pitchFamily="18" charset="0"/>
            </a:endParaRPr>
          </a:p>
        </p:txBody>
      </p:sp>
      <p:sp>
        <p:nvSpPr>
          <p:cNvPr id="9" name="TextBox 8"/>
          <p:cNvSpPr txBox="1"/>
          <p:nvPr/>
        </p:nvSpPr>
        <p:spPr>
          <a:xfrm>
            <a:off x="428596" y="2714626"/>
            <a:ext cx="8572560" cy="646331"/>
          </a:xfrm>
          <a:prstGeom prst="rect">
            <a:avLst/>
          </a:prstGeom>
          <a:noFill/>
        </p:spPr>
        <p:txBody>
          <a:bodyPr wrap="square" rtlCol="0">
            <a:spAutoFit/>
          </a:bodyPr>
          <a:lstStyle/>
          <a:p>
            <a:r>
              <a:rPr lang="en-GB" sz="1200" b="1" dirty="0" smtClean="0">
                <a:latin typeface="Times New Roman" pitchFamily="18" charset="0"/>
                <a:cs typeface="Times New Roman" pitchFamily="18" charset="0"/>
              </a:rPr>
              <a:t>Special Occasions:</a:t>
            </a:r>
          </a:p>
          <a:p>
            <a:r>
              <a:rPr lang="en-GB" sz="1200" dirty="0" smtClean="0">
                <a:latin typeface="Times New Roman" pitchFamily="18" charset="0"/>
                <a:cs typeface="Times New Roman" pitchFamily="18" charset="0"/>
              </a:rPr>
              <a:t>Grocery shopping for special occasions, holidays, or gatherings allows you to purchase specific items and ingredients needed for those events.</a:t>
            </a:r>
            <a:endParaRPr lang="en-GB" sz="1200" dirty="0">
              <a:latin typeface="Times New Roman" pitchFamily="18" charset="0"/>
              <a:cs typeface="Times New Roman" pitchFamily="18" charset="0"/>
            </a:endParaRPr>
          </a:p>
        </p:txBody>
      </p:sp>
      <p:sp>
        <p:nvSpPr>
          <p:cNvPr id="10" name="TextBox 9"/>
          <p:cNvSpPr txBox="1"/>
          <p:nvPr/>
        </p:nvSpPr>
        <p:spPr>
          <a:xfrm>
            <a:off x="428596" y="3357568"/>
            <a:ext cx="8572560" cy="461665"/>
          </a:xfrm>
          <a:prstGeom prst="rect">
            <a:avLst/>
          </a:prstGeom>
          <a:noFill/>
        </p:spPr>
        <p:txBody>
          <a:bodyPr wrap="square" rtlCol="0">
            <a:spAutoFit/>
          </a:bodyPr>
          <a:lstStyle/>
          <a:p>
            <a:r>
              <a:rPr lang="en-GB" sz="1200" b="1" dirty="0" smtClean="0">
                <a:latin typeface="Times New Roman" pitchFamily="18" charset="0"/>
                <a:cs typeface="Times New Roman" pitchFamily="18" charset="0"/>
              </a:rPr>
              <a:t> Time Management:</a:t>
            </a:r>
          </a:p>
          <a:p>
            <a:r>
              <a:rPr lang="en-GB" sz="1200" dirty="0" smtClean="0">
                <a:latin typeface="Times New Roman" pitchFamily="18" charset="0"/>
                <a:cs typeface="Times New Roman" pitchFamily="18" charset="0"/>
              </a:rPr>
              <a:t> Efficient shopping can save time by reducing the frequency of trips to the store and planning meals ahead of time.</a:t>
            </a:r>
            <a:endParaRPr lang="en-GB" sz="1200" dirty="0">
              <a:latin typeface="Times New Roman" pitchFamily="18" charset="0"/>
              <a:cs typeface="Times New Roman" pitchFamily="18" charset="0"/>
            </a:endParaRPr>
          </a:p>
        </p:txBody>
      </p:sp>
      <p:sp>
        <p:nvSpPr>
          <p:cNvPr id="11" name="TextBox 10"/>
          <p:cNvSpPr txBox="1"/>
          <p:nvPr/>
        </p:nvSpPr>
        <p:spPr>
          <a:xfrm>
            <a:off x="500034" y="3152007"/>
            <a:ext cx="8572560" cy="276999"/>
          </a:xfrm>
          <a:prstGeom prst="rect">
            <a:avLst/>
          </a:prstGeom>
          <a:noFill/>
        </p:spPr>
        <p:txBody>
          <a:bodyPr wrap="square" rtlCol="0">
            <a:spAutoFit/>
          </a:bodyPr>
          <a:lstStyle/>
          <a:p>
            <a:r>
              <a:rPr lang="en-GB" sz="1200" dirty="0" smtClean="0">
                <a:latin typeface="Times New Roman" pitchFamily="18" charset="0"/>
                <a:cs typeface="Times New Roman" pitchFamily="18" charset="0"/>
              </a:rPr>
              <a:t>	</a:t>
            </a:r>
            <a:endParaRPr lang="en-GB" sz="1200" dirty="0">
              <a:latin typeface="Times New Roman" pitchFamily="18" charset="0"/>
              <a:cs typeface="Times New Roman" pitchFamily="18" charset="0"/>
            </a:endParaRPr>
          </a:p>
        </p:txBody>
      </p:sp>
      <p:sp>
        <p:nvSpPr>
          <p:cNvPr id="12" name="TextBox 11"/>
          <p:cNvSpPr txBox="1"/>
          <p:nvPr/>
        </p:nvSpPr>
        <p:spPr>
          <a:xfrm>
            <a:off x="428596" y="723115"/>
            <a:ext cx="8572560" cy="276999"/>
          </a:xfrm>
          <a:prstGeom prst="rect">
            <a:avLst/>
          </a:prstGeom>
          <a:noFill/>
        </p:spPr>
        <p:txBody>
          <a:bodyPr wrap="square" rtlCol="0">
            <a:spAutoFit/>
          </a:bodyPr>
          <a:lstStyle/>
          <a:p>
            <a:r>
              <a:rPr lang="en-GB" sz="1200" dirty="0" smtClean="0">
                <a:latin typeface="Times New Roman" pitchFamily="18" charset="0"/>
                <a:cs typeface="Times New Roman" pitchFamily="18" charset="0"/>
              </a:rPr>
              <a:t>Grocery shopping can vary widely from person to person, depending on their individual goals, preferences, and circumstances.</a:t>
            </a:r>
            <a:endParaRPr lang="en-GB" sz="1200" dirty="0">
              <a:latin typeface="Times New Roman" pitchFamily="18" charset="0"/>
              <a:cs typeface="Times New Roman" pitchFamily="18" charset="0"/>
            </a:endParaRPr>
          </a:p>
        </p:txBody>
      </p:sp>
      <p:sp>
        <p:nvSpPr>
          <p:cNvPr id="14" name="TextBox 13"/>
          <p:cNvSpPr txBox="1"/>
          <p:nvPr/>
        </p:nvSpPr>
        <p:spPr>
          <a:xfrm>
            <a:off x="428596" y="1071552"/>
            <a:ext cx="8572560" cy="276999"/>
          </a:xfrm>
          <a:prstGeom prst="rect">
            <a:avLst/>
          </a:prstGeom>
          <a:noFill/>
        </p:spPr>
        <p:txBody>
          <a:bodyPr wrap="square" rtlCol="0">
            <a:spAutoFit/>
          </a:bodyPr>
          <a:lstStyle/>
          <a:p>
            <a:r>
              <a:rPr lang="en-GB" sz="1200" dirty="0" smtClean="0">
                <a:latin typeface="Times New Roman" pitchFamily="18" charset="0"/>
                <a:cs typeface="Times New Roman" pitchFamily="18" charset="0"/>
              </a:rPr>
              <a:t>Grocery shopping can have various outcomes, which depend on factors such as your choices, goals, and the shopping experience</a:t>
            </a:r>
            <a:endParaRPr lang="en-GB"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42910" y="285734"/>
            <a:ext cx="2357454"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b="1" dirty="0" smtClean="0">
                <a:solidFill>
                  <a:srgbClr val="C88C32"/>
                </a:solidFill>
                <a:latin typeface="CSBFGQ+EBGaramond-Bold"/>
                <a:cs typeface="CSBFGQ+EBGaramond-Bold"/>
              </a:rPr>
              <a:t>Step Wise Description</a:t>
            </a:r>
            <a:endParaRPr sz="1800" b="1" dirty="0">
              <a:solidFill>
                <a:srgbClr val="C88C32"/>
              </a:solidFill>
              <a:latin typeface="CSBFGQ+EBGaramond-Bold"/>
              <a:cs typeface="CSBFGQ+EBGaramond-Bold"/>
            </a:endParaRPr>
          </a:p>
        </p:txBody>
      </p:sp>
      <p:sp>
        <p:nvSpPr>
          <p:cNvPr id="6" name="TextBox 5"/>
          <p:cNvSpPr txBox="1"/>
          <p:nvPr/>
        </p:nvSpPr>
        <p:spPr>
          <a:xfrm>
            <a:off x="500034" y="580239"/>
            <a:ext cx="8572560" cy="461665"/>
          </a:xfrm>
          <a:prstGeom prst="rect">
            <a:avLst/>
          </a:prstGeom>
          <a:noFill/>
        </p:spPr>
        <p:txBody>
          <a:bodyPr wrap="square" rtlCol="0">
            <a:spAutoFit/>
          </a:bodyPr>
          <a:lstStyle/>
          <a:p>
            <a:r>
              <a:rPr lang="en-GB" sz="1200" dirty="0" smtClean="0">
                <a:latin typeface="Times New Roman" pitchFamily="18" charset="0"/>
                <a:cs typeface="Times New Roman" pitchFamily="18" charset="0"/>
              </a:rPr>
              <a:t>	Grocery shopping involves several steps to ensure a successful and efficient experience. Here's a step-by-step description of the grocery shopping process:</a:t>
            </a:r>
            <a:endParaRPr lang="en-GB" sz="1200" dirty="0">
              <a:latin typeface="Times New Roman" pitchFamily="18" charset="0"/>
              <a:cs typeface="Times New Roman" pitchFamily="18" charset="0"/>
            </a:endParaRPr>
          </a:p>
        </p:txBody>
      </p:sp>
      <p:sp>
        <p:nvSpPr>
          <p:cNvPr id="7" name="TextBox 6"/>
          <p:cNvSpPr txBox="1"/>
          <p:nvPr/>
        </p:nvSpPr>
        <p:spPr>
          <a:xfrm>
            <a:off x="571472" y="1068163"/>
            <a:ext cx="8358246" cy="7663636"/>
          </a:xfrm>
          <a:prstGeom prst="rect">
            <a:avLst/>
          </a:prstGeom>
          <a:noFill/>
        </p:spPr>
        <p:txBody>
          <a:bodyPr wrap="square" rtlCol="0">
            <a:spAutoFit/>
          </a:bodyPr>
          <a:lstStyle/>
          <a:p>
            <a:pPr>
              <a:buFont typeface="Wingdings" pitchFamily="2" charset="2"/>
              <a:buChar char="Ø"/>
            </a:pPr>
            <a:r>
              <a:rPr lang="en-GB" sz="1200" b="1" dirty="0" smtClean="0">
                <a:latin typeface="Times New Roman" pitchFamily="18" charset="0"/>
                <a:cs typeface="Times New Roman" pitchFamily="18" charset="0"/>
              </a:rPr>
              <a:t> Preparation: </a:t>
            </a:r>
          </a:p>
          <a:p>
            <a:r>
              <a:rPr lang="en-GB" sz="1200" b="1" dirty="0" smtClean="0">
                <a:latin typeface="Times New Roman" pitchFamily="18" charset="0"/>
                <a:cs typeface="Times New Roman" pitchFamily="18" charset="0"/>
              </a:rPr>
              <a:t>	Make a shopping list</a:t>
            </a:r>
            <a:r>
              <a:rPr lang="en-GB" sz="1200" dirty="0" smtClean="0">
                <a:latin typeface="Times New Roman" pitchFamily="18" charset="0"/>
                <a:cs typeface="Times New Roman" pitchFamily="18" charset="0"/>
              </a:rPr>
              <a:t>: Before heading to the store, create a list of items you need to purchase. Organize it by categories like produce, dairy, meat, canned goods, and non-food items.</a:t>
            </a:r>
          </a:p>
          <a:p>
            <a:pPr>
              <a:buFont typeface="Wingdings" pitchFamily="2" charset="2"/>
              <a:buChar char="Ø"/>
            </a:pPr>
            <a:r>
              <a:rPr lang="en-GB" sz="1200" b="1" dirty="0" smtClean="0">
                <a:latin typeface="Times New Roman" pitchFamily="18" charset="0"/>
                <a:cs typeface="Times New Roman" pitchFamily="18" charset="0"/>
              </a:rPr>
              <a:t> Budgeting: </a:t>
            </a:r>
          </a:p>
          <a:p>
            <a:r>
              <a:rPr lang="en-GB" sz="1200" b="1" dirty="0" smtClean="0">
                <a:latin typeface="Times New Roman" pitchFamily="18" charset="0"/>
                <a:cs typeface="Times New Roman" pitchFamily="18" charset="0"/>
              </a:rPr>
              <a:t>	Determine your budget: </a:t>
            </a:r>
            <a:r>
              <a:rPr lang="en-GB" sz="1200" dirty="0" smtClean="0">
                <a:latin typeface="Times New Roman" pitchFamily="18" charset="0"/>
                <a:cs typeface="Times New Roman" pitchFamily="18" charset="0"/>
              </a:rPr>
              <a:t>Set a budget for your shopping trip to help you manage your expenses and make informed decisions while shopping.</a:t>
            </a:r>
          </a:p>
          <a:p>
            <a:pPr>
              <a:buFont typeface="Wingdings" pitchFamily="2" charset="2"/>
              <a:buChar char="Ø"/>
            </a:pPr>
            <a:r>
              <a:rPr lang="en-GB" sz="1200" b="1" dirty="0" smtClean="0">
                <a:latin typeface="Times New Roman" pitchFamily="18" charset="0"/>
                <a:cs typeface="Times New Roman" pitchFamily="18" charset="0"/>
              </a:rPr>
              <a:t> Shopping in the Store: </a:t>
            </a:r>
          </a:p>
          <a:p>
            <a:r>
              <a:rPr lang="en-GB" sz="1200" b="1" dirty="0" smtClean="0">
                <a:latin typeface="Times New Roman" pitchFamily="18" charset="0"/>
                <a:cs typeface="Times New Roman" pitchFamily="18" charset="0"/>
              </a:rPr>
              <a:t>	Arrive at the store: </a:t>
            </a:r>
            <a:r>
              <a:rPr lang="en-GB" sz="1200" dirty="0" smtClean="0">
                <a:latin typeface="Times New Roman" pitchFamily="18" charset="0"/>
                <a:cs typeface="Times New Roman" pitchFamily="18" charset="0"/>
              </a:rPr>
              <a:t>Once at the store, grab a shopping cart or basket if needed.</a:t>
            </a:r>
          </a:p>
          <a:p>
            <a:r>
              <a:rPr lang="en-GB" sz="1200" dirty="0" smtClean="0">
                <a:latin typeface="Times New Roman" pitchFamily="18" charset="0"/>
                <a:cs typeface="Times New Roman" pitchFamily="18" charset="0"/>
              </a:rPr>
              <a:t>	</a:t>
            </a:r>
            <a:r>
              <a:rPr lang="en-GB" sz="1200" b="1" dirty="0" smtClean="0">
                <a:latin typeface="Times New Roman" pitchFamily="18" charset="0"/>
                <a:cs typeface="Times New Roman" pitchFamily="18" charset="0"/>
              </a:rPr>
              <a:t>Follow your list: </a:t>
            </a:r>
            <a:r>
              <a:rPr lang="en-GB" sz="1200" dirty="0" smtClean="0">
                <a:latin typeface="Times New Roman" pitchFamily="18" charset="0"/>
                <a:cs typeface="Times New Roman" pitchFamily="18" charset="0"/>
              </a:rPr>
              <a:t>Start shopping according to your list, moving from one category to another, and selecting items you need.</a:t>
            </a:r>
          </a:p>
          <a:p>
            <a:pPr>
              <a:buFont typeface="Wingdings" pitchFamily="2" charset="2"/>
              <a:buChar char="Ø"/>
            </a:pPr>
            <a:r>
              <a:rPr lang="en-GB" sz="1200" b="1" dirty="0" smtClean="0">
                <a:latin typeface="Times New Roman" pitchFamily="18" charset="0"/>
                <a:cs typeface="Times New Roman" pitchFamily="18" charset="0"/>
              </a:rPr>
              <a:t> Payment:</a:t>
            </a:r>
            <a:endParaRPr lang="en-GB" sz="1200" dirty="0" smtClean="0">
              <a:latin typeface="Times New Roman" pitchFamily="18" charset="0"/>
              <a:cs typeface="Times New Roman" pitchFamily="18" charset="0"/>
            </a:endParaRPr>
          </a:p>
          <a:p>
            <a:r>
              <a:rPr lang="en-GB" sz="1200" dirty="0" smtClean="0">
                <a:latin typeface="Times New Roman" pitchFamily="18" charset="0"/>
                <a:cs typeface="Times New Roman" pitchFamily="18" charset="0"/>
              </a:rPr>
              <a:t>	</a:t>
            </a:r>
            <a:r>
              <a:rPr lang="en-GB" sz="1200" b="1" dirty="0" smtClean="0">
                <a:latin typeface="Times New Roman" pitchFamily="18" charset="0"/>
                <a:cs typeface="Times New Roman" pitchFamily="18" charset="0"/>
              </a:rPr>
              <a:t>Payment Method: </a:t>
            </a:r>
            <a:r>
              <a:rPr lang="en-GB" sz="1200" dirty="0" smtClean="0">
                <a:latin typeface="Times New Roman" pitchFamily="18" charset="0"/>
                <a:cs typeface="Times New Roman" pitchFamily="18" charset="0"/>
              </a:rPr>
              <a:t>Pay for your groceries using your preferred payment method, such as cash, credit/debit card, mobile payment, or electronic transfer.</a:t>
            </a:r>
          </a:p>
          <a:p>
            <a:pPr>
              <a:buFont typeface="Wingdings" pitchFamily="2" charset="2"/>
              <a:buChar char="Ø"/>
            </a:pPr>
            <a:r>
              <a:rPr lang="en-GB" sz="1200" b="1" dirty="0" smtClean="0">
                <a:latin typeface="Times New Roman" pitchFamily="18" charset="0"/>
                <a:cs typeface="Times New Roman" pitchFamily="18" charset="0"/>
              </a:rPr>
              <a:t> Transportation:</a:t>
            </a:r>
            <a:endParaRPr lang="en-GB" sz="1200" dirty="0" smtClean="0">
              <a:latin typeface="Times New Roman" pitchFamily="18" charset="0"/>
              <a:cs typeface="Times New Roman" pitchFamily="18" charset="0"/>
            </a:endParaRPr>
          </a:p>
          <a:p>
            <a:r>
              <a:rPr lang="en-GB" sz="1200" dirty="0" smtClean="0">
                <a:latin typeface="Times New Roman" pitchFamily="18" charset="0"/>
                <a:cs typeface="Times New Roman" pitchFamily="18" charset="0"/>
              </a:rPr>
              <a:t>	</a:t>
            </a:r>
            <a:r>
              <a:rPr lang="en-GB" sz="1200" b="1" dirty="0" smtClean="0">
                <a:latin typeface="Times New Roman" pitchFamily="18" charset="0"/>
                <a:cs typeface="Times New Roman" pitchFamily="18" charset="0"/>
              </a:rPr>
              <a:t>Transportation Charges:</a:t>
            </a:r>
            <a:r>
              <a:rPr lang="en-GB" sz="1200" dirty="0" smtClean="0">
                <a:latin typeface="Times New Roman" pitchFamily="18" charset="0"/>
                <a:cs typeface="Times New Roman" pitchFamily="18" charset="0"/>
              </a:rPr>
              <a:t> Load your groceries into your vehicle or onto public transportation, ensuring proper handling of perishable items.</a:t>
            </a:r>
          </a:p>
          <a:p>
            <a:pPr>
              <a:buFont typeface="Wingdings" pitchFamily="2" charset="2"/>
              <a:buChar char="Ø"/>
            </a:pPr>
            <a:r>
              <a:rPr lang="en-GB" sz="1200" b="1" dirty="0" smtClean="0">
                <a:latin typeface="Times New Roman" pitchFamily="18" charset="0"/>
                <a:cs typeface="Times New Roman" pitchFamily="18" charset="0"/>
              </a:rPr>
              <a:t> Review Receipt:</a:t>
            </a:r>
            <a:endParaRPr lang="en-GB" sz="1200" dirty="0" smtClean="0">
              <a:latin typeface="Times New Roman" pitchFamily="18" charset="0"/>
              <a:cs typeface="Times New Roman" pitchFamily="18" charset="0"/>
            </a:endParaRPr>
          </a:p>
          <a:p>
            <a:r>
              <a:rPr lang="en-GB" sz="1200" dirty="0" smtClean="0">
                <a:latin typeface="Times New Roman" pitchFamily="18" charset="0"/>
                <a:cs typeface="Times New Roman" pitchFamily="18" charset="0"/>
              </a:rPr>
              <a:t>	</a:t>
            </a:r>
            <a:r>
              <a:rPr lang="en-GB" sz="1200" b="1" dirty="0" smtClean="0">
                <a:latin typeface="Times New Roman" pitchFamily="18" charset="0"/>
                <a:cs typeface="Times New Roman" pitchFamily="18" charset="0"/>
              </a:rPr>
              <a:t>Receipt:</a:t>
            </a:r>
            <a:r>
              <a:rPr lang="en-GB" sz="1200" dirty="0" smtClean="0">
                <a:latin typeface="Times New Roman" pitchFamily="18" charset="0"/>
                <a:cs typeface="Times New Roman" pitchFamily="18" charset="0"/>
              </a:rPr>
              <a:t> Review your receipt to confirm that all items were accurately scanned and that any discounts or coupons were applied correctly.</a:t>
            </a: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42910" y="285734"/>
            <a:ext cx="2357454"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b="1" dirty="0" smtClean="0">
                <a:solidFill>
                  <a:srgbClr val="C88C32"/>
                </a:solidFill>
                <a:latin typeface="CSBFGQ+EBGaramond-Bold"/>
                <a:cs typeface="CSBFGQ+EBGaramond-Bold"/>
              </a:rPr>
              <a:t>Summary of our Task</a:t>
            </a:r>
            <a:endParaRPr sz="1800" b="1" dirty="0">
              <a:solidFill>
                <a:srgbClr val="C88C32"/>
              </a:solidFill>
              <a:latin typeface="CSBFGQ+EBGaramond-Bold"/>
              <a:cs typeface="CSBFGQ+EBGaramond-Bold"/>
            </a:endParaRPr>
          </a:p>
        </p:txBody>
      </p:sp>
      <p:sp>
        <p:nvSpPr>
          <p:cNvPr id="6" name="TextBox 5"/>
          <p:cNvSpPr txBox="1"/>
          <p:nvPr/>
        </p:nvSpPr>
        <p:spPr>
          <a:xfrm>
            <a:off x="571472" y="1000114"/>
            <a:ext cx="8358246" cy="6555641"/>
          </a:xfrm>
          <a:prstGeom prst="rect">
            <a:avLst/>
          </a:prstGeom>
          <a:noFill/>
        </p:spPr>
        <p:txBody>
          <a:bodyPr wrap="square" rtlCol="0">
            <a:spAutoFit/>
          </a:bodyPr>
          <a:lstStyle/>
          <a:p>
            <a:pPr>
              <a:buFont typeface="Wingdings" pitchFamily="2" charset="2"/>
              <a:buChar char="Ø"/>
            </a:pPr>
            <a:r>
              <a:rPr lang="en-GB" sz="1200" b="1" dirty="0" smtClean="0">
                <a:latin typeface="Times New Roman" pitchFamily="18" charset="0"/>
                <a:cs typeface="Times New Roman" pitchFamily="18" charset="0"/>
              </a:rPr>
              <a:t> Preparation:</a:t>
            </a:r>
          </a:p>
          <a:p>
            <a:r>
              <a:rPr lang="en-GB" sz="1200" dirty="0" smtClean="0">
                <a:latin typeface="Times New Roman" pitchFamily="18" charset="0"/>
                <a:cs typeface="Times New Roman" pitchFamily="18" charset="0"/>
              </a:rPr>
              <a:t> 	Create a shopping list that outlines the items you need and consider your budget.</a:t>
            </a:r>
          </a:p>
          <a:p>
            <a:pPr>
              <a:buFont typeface="Wingdings" pitchFamily="2" charset="2"/>
              <a:buChar char="Ø"/>
            </a:pPr>
            <a:r>
              <a:rPr lang="en-GB" sz="1200" b="1" dirty="0" smtClean="0">
                <a:latin typeface="Times New Roman" pitchFamily="18" charset="0"/>
                <a:cs typeface="Times New Roman" pitchFamily="18" charset="0"/>
              </a:rPr>
              <a:t> Store Selection:</a:t>
            </a:r>
            <a:r>
              <a:rPr lang="en-GB" sz="1200" dirty="0" smtClean="0">
                <a:latin typeface="Times New Roman" pitchFamily="18" charset="0"/>
                <a:cs typeface="Times New Roman" pitchFamily="18" charset="0"/>
              </a:rPr>
              <a:t> </a:t>
            </a:r>
          </a:p>
          <a:p>
            <a:r>
              <a:rPr lang="en-GB" sz="1200" dirty="0" smtClean="0">
                <a:latin typeface="Times New Roman" pitchFamily="18" charset="0"/>
                <a:cs typeface="Times New Roman" pitchFamily="18" charset="0"/>
              </a:rPr>
              <a:t>	Choose a grocery store that suits your preferences in terms of location, product variety, and pricing</a:t>
            </a:r>
            <a:r>
              <a:rPr lang="en-GB" sz="1200" dirty="0" smtClean="0"/>
              <a:t>.</a:t>
            </a:r>
            <a:r>
              <a:rPr lang="en-GB" sz="1200" b="1" dirty="0" smtClean="0">
                <a:latin typeface="Times New Roman" pitchFamily="18" charset="0"/>
                <a:cs typeface="Times New Roman" pitchFamily="18" charset="0"/>
              </a:rPr>
              <a:t> </a:t>
            </a:r>
          </a:p>
          <a:p>
            <a:pPr>
              <a:buFont typeface="Wingdings" pitchFamily="2" charset="2"/>
              <a:buChar char="Ø"/>
            </a:pPr>
            <a:r>
              <a:rPr lang="en-GB" sz="1200" b="1" dirty="0" smtClean="0">
                <a:latin typeface="Times New Roman" pitchFamily="18" charset="0"/>
                <a:cs typeface="Times New Roman" pitchFamily="18" charset="0"/>
              </a:rPr>
              <a:t> Supplies:</a:t>
            </a:r>
            <a:r>
              <a:rPr lang="en-GB" sz="1200" dirty="0" smtClean="0">
                <a:latin typeface="Times New Roman" pitchFamily="18" charset="0"/>
                <a:cs typeface="Times New Roman" pitchFamily="18" charset="0"/>
              </a:rPr>
              <a:t> </a:t>
            </a:r>
          </a:p>
          <a:p>
            <a:r>
              <a:rPr lang="en-GB" sz="1200" dirty="0" smtClean="0">
                <a:latin typeface="Times New Roman" pitchFamily="18" charset="0"/>
                <a:cs typeface="Times New Roman" pitchFamily="18" charset="0"/>
              </a:rPr>
              <a:t>	Bring reusable bags and your prepared shopping list to the store.</a:t>
            </a:r>
          </a:p>
          <a:p>
            <a:pPr>
              <a:buFont typeface="Wingdings" pitchFamily="2" charset="2"/>
              <a:buChar char="Ø"/>
            </a:pPr>
            <a:r>
              <a:rPr lang="en-GB" sz="1200" b="1" dirty="0" smtClean="0">
                <a:latin typeface="Times New Roman" pitchFamily="18" charset="0"/>
                <a:cs typeface="Times New Roman" pitchFamily="18" charset="0"/>
              </a:rPr>
              <a:t> Shopping in the Store:</a:t>
            </a:r>
            <a:r>
              <a:rPr lang="en-GB" sz="1200" dirty="0" smtClean="0">
                <a:latin typeface="Times New Roman" pitchFamily="18" charset="0"/>
                <a:cs typeface="Times New Roman" pitchFamily="18" charset="0"/>
              </a:rPr>
              <a:t> </a:t>
            </a:r>
          </a:p>
          <a:p>
            <a:pPr lvl="1"/>
            <a:r>
              <a:rPr lang="en-GB" sz="1200" dirty="0" smtClean="0">
                <a:latin typeface="Times New Roman" pitchFamily="18" charset="0"/>
                <a:cs typeface="Times New Roman" pitchFamily="18" charset="0"/>
              </a:rPr>
              <a:t>	Navigate through the store, following your list and selecting items from different categories.</a:t>
            </a:r>
          </a:p>
          <a:p>
            <a:pPr>
              <a:buFont typeface="Wingdings" pitchFamily="2" charset="2"/>
              <a:buChar char="Ø"/>
            </a:pPr>
            <a:r>
              <a:rPr lang="en-GB" sz="1200" b="1" dirty="0" smtClean="0">
                <a:latin typeface="Times New Roman" pitchFamily="18" charset="0"/>
                <a:cs typeface="Times New Roman" pitchFamily="18" charset="0"/>
              </a:rPr>
              <a:t> Product Selection:</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Evaluate product quality, compare prices and brands, and check expiration dates for perishable items.</a:t>
            </a:r>
          </a:p>
          <a:p>
            <a:pPr>
              <a:buFont typeface="Wingdings" pitchFamily="2" charset="2"/>
              <a:buChar char="Ø"/>
            </a:pPr>
            <a:r>
              <a:rPr lang="en-GB" sz="1200" b="1" dirty="0" smtClean="0">
                <a:latin typeface="Times New Roman" pitchFamily="18" charset="0"/>
                <a:cs typeface="Times New Roman" pitchFamily="18" charset="0"/>
              </a:rPr>
              <a:t> Efficient Shopping:</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Avoid impulsive purchases and be open to alternative choices if certain items are unavailable.</a:t>
            </a:r>
          </a:p>
          <a:p>
            <a:pPr>
              <a:buFont typeface="Wingdings" pitchFamily="2" charset="2"/>
              <a:buChar char="Ø"/>
            </a:pPr>
            <a:r>
              <a:rPr lang="en-GB" sz="1200" b="1" dirty="0" smtClean="0">
                <a:latin typeface="Times New Roman" pitchFamily="18" charset="0"/>
                <a:cs typeface="Times New Roman" pitchFamily="18" charset="0"/>
              </a:rPr>
              <a:t> Checkout:</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Proceed to the checkout counter and place your items for scanning by the cashier.</a:t>
            </a:r>
          </a:p>
          <a:p>
            <a:pPr>
              <a:buFont typeface="Wingdings" pitchFamily="2" charset="2"/>
              <a:buChar char="Ø"/>
            </a:pPr>
            <a:r>
              <a:rPr lang="en-GB" sz="1200" b="1" dirty="0" smtClean="0">
                <a:latin typeface="Times New Roman" pitchFamily="18" charset="0"/>
                <a:cs typeface="Times New Roman" pitchFamily="18" charset="0"/>
              </a:rPr>
              <a:t> Payment:</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Pay for your groceries using your preferred payment method, whether it's cash, card, or digital payment.</a:t>
            </a:r>
          </a:p>
          <a:p>
            <a:pPr>
              <a:buFont typeface="Wingdings" pitchFamily="2" charset="2"/>
              <a:buChar char="Ø"/>
            </a:pPr>
            <a:r>
              <a:rPr lang="en-GB" sz="1200" b="1" dirty="0" smtClean="0">
                <a:latin typeface="Times New Roman" pitchFamily="18" charset="0"/>
                <a:cs typeface="Times New Roman" pitchFamily="18" charset="0"/>
              </a:rPr>
              <a:t> Packing:</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Bag your groceries or arrange them in bags by category for ease of unpacking at home.</a:t>
            </a:r>
          </a:p>
          <a:p>
            <a:pPr>
              <a:buFont typeface="Wingdings" pitchFamily="2" charset="2"/>
              <a:buChar char="Ø"/>
            </a:pPr>
            <a:r>
              <a:rPr lang="en-GB" sz="1200" b="1" dirty="0" smtClean="0">
                <a:latin typeface="Times New Roman" pitchFamily="18" charset="0"/>
                <a:cs typeface="Times New Roman" pitchFamily="18" charset="0"/>
              </a:rPr>
              <a:t> Transportation:</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Safely transport your groceries back to your home, ensuring the proper handling of perishable items.</a:t>
            </a:r>
          </a:p>
          <a:p>
            <a:pPr>
              <a:buFont typeface="Wingdings" pitchFamily="2" charset="2"/>
              <a:buChar char="Ø"/>
            </a:pPr>
            <a:r>
              <a:rPr lang="en-GB" sz="1200" b="1" dirty="0" smtClean="0">
                <a:latin typeface="Times New Roman" pitchFamily="18" charset="0"/>
                <a:cs typeface="Times New Roman" pitchFamily="18" charset="0"/>
              </a:rPr>
              <a:t> Unpacking at Home:</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Organize and store groceries, placing perishables in the refrigerator or freezer and non-perishables in the pantry.</a:t>
            </a:r>
          </a:p>
          <a:p>
            <a:endParaRPr lang="en-GB" sz="1200" b="1" dirty="0" smtClean="0">
              <a:latin typeface="Times New Roman" pitchFamily="18" charset="0"/>
              <a:cs typeface="Times New Roman" pitchFamily="18" charset="0"/>
            </a:endParaRPr>
          </a:p>
          <a:p>
            <a:endParaRPr lang="en-GB" sz="1200" b="1"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endParaRPr lang="en-GB" sz="1200" dirty="0">
              <a:latin typeface="Times New Roman" pitchFamily="18" charset="0"/>
              <a:cs typeface="Times New Roman" pitchFamily="18" charset="0"/>
            </a:endParaRPr>
          </a:p>
        </p:txBody>
      </p:sp>
      <p:sp>
        <p:nvSpPr>
          <p:cNvPr id="7" name="TextBox 6"/>
          <p:cNvSpPr txBox="1"/>
          <p:nvPr/>
        </p:nvSpPr>
        <p:spPr>
          <a:xfrm>
            <a:off x="500034" y="609887"/>
            <a:ext cx="8572560" cy="461665"/>
          </a:xfrm>
          <a:prstGeom prst="rect">
            <a:avLst/>
          </a:prstGeom>
          <a:noFill/>
        </p:spPr>
        <p:txBody>
          <a:bodyPr wrap="square" rtlCol="0">
            <a:spAutoFit/>
          </a:bodyPr>
          <a:lstStyle/>
          <a:p>
            <a:r>
              <a:rPr lang="en-GB" sz="1200" dirty="0" smtClean="0">
                <a:latin typeface="Times New Roman" pitchFamily="18" charset="0"/>
                <a:cs typeface="Times New Roman" pitchFamily="18" charset="0"/>
              </a:rPr>
              <a:t>	 The task of grocery shopping involves a series of steps aimed at acquiring essential food and household items from a grocery store. Here is a summary of the key tasks involved in grocery shopping:</a:t>
            </a:r>
            <a:endParaRPr lang="en-GB" sz="1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6" name="TextBox 5"/>
          <p:cNvSpPr txBox="1"/>
          <p:nvPr/>
        </p:nvSpPr>
        <p:spPr>
          <a:xfrm>
            <a:off x="571440" y="142859"/>
            <a:ext cx="8572560" cy="1384995"/>
          </a:xfrm>
          <a:prstGeom prst="rect">
            <a:avLst/>
          </a:prstGeom>
          <a:noFill/>
        </p:spPr>
        <p:txBody>
          <a:bodyPr wrap="square" rtlCol="0">
            <a:spAutoFit/>
          </a:bodyPr>
          <a:lstStyle/>
          <a:p>
            <a:endParaRPr lang="en-GB" sz="1200" dirty="0" smtClean="0">
              <a:latin typeface="Times New Roman" pitchFamily="18" charset="0"/>
              <a:cs typeface="Times New Roman" pitchFamily="18" charset="0"/>
            </a:endParaRPr>
          </a:p>
          <a:p>
            <a:pPr>
              <a:buFont typeface="Wingdings" pitchFamily="2" charset="2"/>
              <a:buChar char="Ø"/>
            </a:pPr>
            <a:r>
              <a:rPr lang="en-GB" sz="1200" b="1" dirty="0" smtClean="0">
                <a:latin typeface="Times New Roman" pitchFamily="18" charset="0"/>
                <a:cs typeface="Times New Roman" pitchFamily="18" charset="0"/>
              </a:rPr>
              <a:t> Receipt Review:</a:t>
            </a:r>
            <a:r>
              <a:rPr lang="en-GB" sz="1200" dirty="0" smtClean="0">
                <a:latin typeface="Times New Roman" pitchFamily="18" charset="0"/>
                <a:cs typeface="Times New Roman" pitchFamily="18" charset="0"/>
              </a:rPr>
              <a:t> </a:t>
            </a:r>
          </a:p>
          <a:p>
            <a:r>
              <a:rPr lang="en-GB" sz="1200" dirty="0" smtClean="0">
                <a:latin typeface="Times New Roman" pitchFamily="18" charset="0"/>
                <a:cs typeface="Times New Roman" pitchFamily="18" charset="0"/>
              </a:rPr>
              <a:t>	Examine your receipt to verify the accuracy of scanned items and applied discounts.</a:t>
            </a:r>
          </a:p>
          <a:p>
            <a:pPr>
              <a:buFont typeface="Wingdings" pitchFamily="2" charset="2"/>
              <a:buChar char="Ø"/>
            </a:pPr>
            <a:r>
              <a:rPr lang="en-GB" sz="1200" b="1" dirty="0" smtClean="0">
                <a:latin typeface="Times New Roman" pitchFamily="18" charset="0"/>
                <a:cs typeface="Times New Roman" pitchFamily="18" charset="0"/>
              </a:rPr>
              <a:t> Reflect and Plan:</a:t>
            </a:r>
            <a:r>
              <a:rPr lang="en-GB" sz="1200" dirty="0" smtClean="0">
                <a:latin typeface="Times New Roman" pitchFamily="18" charset="0"/>
                <a:cs typeface="Times New Roman" pitchFamily="18" charset="0"/>
              </a:rPr>
              <a:t> </a:t>
            </a:r>
          </a:p>
          <a:p>
            <a:pPr lvl="2"/>
            <a:r>
              <a:rPr lang="en-GB" sz="1200" dirty="0" smtClean="0">
                <a:latin typeface="Times New Roman" pitchFamily="18" charset="0"/>
                <a:cs typeface="Times New Roman" pitchFamily="18" charset="0"/>
              </a:rPr>
              <a:t>Reflect on your shopping experience, identify areas for improvement, and plan for future shopping trips.</a:t>
            </a:r>
          </a:p>
          <a:p>
            <a:pPr lvl="2"/>
            <a:endParaRPr lang="en-GB" sz="1200" dirty="0" smtClean="0">
              <a:latin typeface="Times New Roman" pitchFamily="18" charset="0"/>
              <a:cs typeface="Times New Roman" pitchFamily="18" charset="0"/>
            </a:endParaRPr>
          </a:p>
          <a:p>
            <a:pPr lvl="2"/>
            <a:endParaRPr lang="en-GB" sz="1200" dirty="0" smtClean="0">
              <a:latin typeface="Times New Roman" pitchFamily="18" charset="0"/>
              <a:cs typeface="Times New Roman" pitchFamily="18" charset="0"/>
            </a:endParaRPr>
          </a:p>
        </p:txBody>
      </p:sp>
      <p:sp>
        <p:nvSpPr>
          <p:cNvPr id="8" name="TextBox 7"/>
          <p:cNvSpPr txBox="1"/>
          <p:nvPr/>
        </p:nvSpPr>
        <p:spPr>
          <a:xfrm>
            <a:off x="500034" y="1142990"/>
            <a:ext cx="8572560" cy="461665"/>
          </a:xfrm>
          <a:prstGeom prst="rect">
            <a:avLst/>
          </a:prstGeom>
          <a:noFill/>
        </p:spPr>
        <p:txBody>
          <a:bodyPr wrap="square" rtlCol="0">
            <a:spAutoFit/>
          </a:bodyPr>
          <a:lstStyle/>
          <a:p>
            <a:r>
              <a:rPr lang="en-GB" sz="1200" dirty="0" smtClean="0">
                <a:latin typeface="Times New Roman" pitchFamily="18" charset="0"/>
                <a:cs typeface="Times New Roman" pitchFamily="18" charset="0"/>
              </a:rPr>
              <a:t> 	  The goal of grocery shopping is to procure the necessary items to meet your household's needs and preferences, manage your budget effectively, and ensure that perishable items remain fresh and safe for consumption</a:t>
            </a:r>
            <a:endParaRPr lang="en-GB" sz="1200" dirty="0">
              <a:latin typeface="Times New Roman" pitchFamily="18" charset="0"/>
              <a:cs typeface="Times New Roman" pitchFamily="18" charset="0"/>
            </a:endParaRPr>
          </a:p>
        </p:txBody>
      </p:sp>
      <p:sp>
        <p:nvSpPr>
          <p:cNvPr id="9" name="object 4"/>
          <p:cNvSpPr txBox="1"/>
          <p:nvPr/>
        </p:nvSpPr>
        <p:spPr>
          <a:xfrm>
            <a:off x="642910" y="1705293"/>
            <a:ext cx="3286148"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sz="1800" b="1" dirty="0" smtClean="0">
                <a:solidFill>
                  <a:srgbClr val="C88C32"/>
                </a:solidFill>
                <a:latin typeface="CSBFGQ+EBGaramond-Bold"/>
                <a:cs typeface="CSBFGQ+EBGaramond-Bold"/>
              </a:rPr>
              <a:t>Technologies and Resource used</a:t>
            </a:r>
            <a:endParaRPr sz="1800" b="1" dirty="0">
              <a:solidFill>
                <a:srgbClr val="C88C32"/>
              </a:solidFill>
              <a:latin typeface="CSBFGQ+EBGaramond-Bold"/>
              <a:cs typeface="CSBFGQ+EBGaramond-Bold"/>
            </a:endParaRPr>
          </a:p>
        </p:txBody>
      </p:sp>
      <p:sp>
        <p:nvSpPr>
          <p:cNvPr id="10" name="TextBox 9"/>
          <p:cNvSpPr txBox="1"/>
          <p:nvPr/>
        </p:nvSpPr>
        <p:spPr>
          <a:xfrm>
            <a:off x="642910" y="2026505"/>
            <a:ext cx="4572032" cy="830997"/>
          </a:xfrm>
          <a:prstGeom prst="rect">
            <a:avLst/>
          </a:prstGeom>
          <a:noFill/>
        </p:spPr>
        <p:txBody>
          <a:bodyPr wrap="square" rtlCol="0">
            <a:spAutoFit/>
          </a:bodyPr>
          <a:lstStyle/>
          <a:p>
            <a:r>
              <a:rPr lang="en-GB" sz="1200" b="1" dirty="0" smtClean="0">
                <a:latin typeface="Times New Roman" pitchFamily="18" charset="0"/>
                <a:cs typeface="Times New Roman" pitchFamily="18" charset="0"/>
              </a:rPr>
              <a:t>  Frontend	: </a:t>
            </a:r>
            <a:r>
              <a:rPr lang="en-GB" sz="1200" dirty="0" smtClean="0">
                <a:latin typeface="Times New Roman" pitchFamily="18" charset="0"/>
                <a:cs typeface="Times New Roman" pitchFamily="18" charset="0"/>
              </a:rPr>
              <a:t>HTML, CSS and </a:t>
            </a:r>
            <a:r>
              <a:rPr lang="en-GB" sz="1200" dirty="0" err="1" smtClean="0">
                <a:latin typeface="Times New Roman" pitchFamily="18" charset="0"/>
                <a:cs typeface="Times New Roman" pitchFamily="18" charset="0"/>
              </a:rPr>
              <a:t>Javascript</a:t>
            </a:r>
            <a:endParaRPr lang="en-GB" sz="1200" dirty="0" smtClean="0">
              <a:latin typeface="Times New Roman" pitchFamily="18" charset="0"/>
              <a:cs typeface="Times New Roman" pitchFamily="18" charset="0"/>
            </a:endParaRPr>
          </a:p>
          <a:p>
            <a:r>
              <a:rPr lang="en-GB" sz="1200" b="1" dirty="0" smtClean="0">
                <a:latin typeface="Times New Roman" pitchFamily="18" charset="0"/>
                <a:cs typeface="Times New Roman" pitchFamily="18" charset="0"/>
              </a:rPr>
              <a:t>  Backend	: </a:t>
            </a:r>
            <a:r>
              <a:rPr lang="en-GB" sz="1200" dirty="0" smtClean="0">
                <a:latin typeface="Times New Roman" pitchFamily="18" charset="0"/>
                <a:cs typeface="Times New Roman" pitchFamily="18" charset="0"/>
              </a:rPr>
              <a:t>SQL and </a:t>
            </a:r>
            <a:r>
              <a:rPr lang="en-GB" sz="1200" dirty="0" err="1" smtClean="0">
                <a:latin typeface="Times New Roman" pitchFamily="18" charset="0"/>
                <a:cs typeface="Times New Roman" pitchFamily="18" charset="0"/>
              </a:rPr>
              <a:t>NodeJs</a:t>
            </a:r>
            <a:endParaRPr lang="en-GB" sz="1200" dirty="0" smtClean="0">
              <a:latin typeface="Times New Roman" pitchFamily="18" charset="0"/>
              <a:cs typeface="Times New Roman" pitchFamily="18" charset="0"/>
            </a:endParaRPr>
          </a:p>
          <a:p>
            <a:r>
              <a:rPr lang="en-GB" sz="1200" b="1" dirty="0" smtClean="0">
                <a:latin typeface="Times New Roman" pitchFamily="18" charset="0"/>
                <a:cs typeface="Times New Roman" pitchFamily="18" charset="0"/>
              </a:rPr>
              <a:t>  Styling	: </a:t>
            </a:r>
            <a:r>
              <a:rPr lang="en-GB" sz="1200" dirty="0" smtClean="0">
                <a:latin typeface="Times New Roman" pitchFamily="18" charset="0"/>
                <a:cs typeface="Times New Roman" pitchFamily="18" charset="0"/>
              </a:rPr>
              <a:t>CSS</a:t>
            </a:r>
          </a:p>
          <a:p>
            <a:r>
              <a:rPr lang="en-GB" sz="1200" b="1" dirty="0" smtClean="0">
                <a:latin typeface="Times New Roman" pitchFamily="18" charset="0"/>
                <a:cs typeface="Times New Roman" pitchFamily="18" charset="0"/>
              </a:rPr>
              <a:t>  Languages	: </a:t>
            </a:r>
            <a:r>
              <a:rPr lang="en-GB" sz="1200" dirty="0" smtClean="0">
                <a:latin typeface="Times New Roman" pitchFamily="18" charset="0"/>
                <a:cs typeface="Times New Roman" pitchFamily="18" charset="0"/>
              </a:rPr>
              <a:t>HTML and JavaScript</a:t>
            </a:r>
            <a:endParaRPr lang="en-GB" sz="1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42910" y="214296"/>
            <a:ext cx="3286148"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b="1" dirty="0" smtClean="0">
                <a:solidFill>
                  <a:srgbClr val="C88C32"/>
                </a:solidFill>
                <a:latin typeface="CSBFGQ+EBGaramond-Bold"/>
                <a:cs typeface="CSBFGQ+EBGaramond-Bold"/>
              </a:rPr>
              <a:t>UI Interface</a:t>
            </a:r>
            <a:endParaRPr sz="1800" b="1" dirty="0">
              <a:solidFill>
                <a:srgbClr val="C88C32"/>
              </a:solidFill>
              <a:latin typeface="CSBFGQ+EBGaramond-Bold"/>
              <a:cs typeface="CSBFGQ+EBGaramond-Bold"/>
            </a:endParaRPr>
          </a:p>
        </p:txBody>
      </p:sp>
      <p:pic>
        <p:nvPicPr>
          <p:cNvPr id="7" name="Picture 6" descr="WhatsApp Image 2023-11-03 at 14.19.00.jpeg"/>
          <p:cNvPicPr>
            <a:picLocks noChangeAspect="1"/>
          </p:cNvPicPr>
          <p:nvPr/>
        </p:nvPicPr>
        <p:blipFill>
          <a:blip r:embed="rId3"/>
          <a:stretch>
            <a:fillRect/>
          </a:stretch>
        </p:blipFill>
        <p:spPr>
          <a:xfrm>
            <a:off x="714348" y="642924"/>
            <a:ext cx="7715304" cy="43398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p:nvPr/>
        </p:nvSpPr>
        <p:spPr>
          <a:xfrm>
            <a:off x="642910" y="214296"/>
            <a:ext cx="3286148" cy="294953"/>
          </a:xfrm>
          <a:prstGeom prst="rect">
            <a:avLst/>
          </a:prstGeom>
        </p:spPr>
        <p:txBody>
          <a:bodyPr vert="horz" wrap="square" lIns="0" tIns="0" rIns="0" bIns="0" rtlCol="0">
            <a:spAutoFit/>
          </a:bodyPr>
          <a:lstStyle/>
          <a:p>
            <a:pPr marL="0" marR="0">
              <a:lnSpc>
                <a:spcPts val="2345"/>
              </a:lnSpc>
              <a:spcBef>
                <a:spcPts val="0"/>
              </a:spcBef>
              <a:spcAft>
                <a:spcPts val="0"/>
              </a:spcAft>
            </a:pPr>
            <a:r>
              <a:rPr lang="en-GB" sz="1800" b="1" dirty="0" smtClean="0">
                <a:solidFill>
                  <a:srgbClr val="C88C32"/>
                </a:solidFill>
                <a:latin typeface="CSBFGQ+EBGaramond-Bold"/>
                <a:cs typeface="CSBFGQ+EBGaramond-Bold"/>
              </a:rPr>
              <a:t>Product Details</a:t>
            </a:r>
            <a:endParaRPr sz="1800" b="1" dirty="0">
              <a:solidFill>
                <a:srgbClr val="C88C32"/>
              </a:solidFill>
              <a:latin typeface="CSBFGQ+EBGaramond-Bold"/>
              <a:cs typeface="CSBFGQ+EBGaramond-Bold"/>
            </a:endParaRPr>
          </a:p>
        </p:txBody>
      </p:sp>
      <p:pic>
        <p:nvPicPr>
          <p:cNvPr id="6" name="Picture 5" descr="WhatsApp Image 2023-11-03 at 14.19.02.jpeg"/>
          <p:cNvPicPr>
            <a:picLocks noChangeAspect="1"/>
          </p:cNvPicPr>
          <p:nvPr/>
        </p:nvPicPr>
        <p:blipFill>
          <a:blip r:embed="rId3"/>
          <a:stretch>
            <a:fillRect/>
          </a:stretch>
        </p:blipFill>
        <p:spPr>
          <a:xfrm>
            <a:off x="785786" y="571486"/>
            <a:ext cx="7786742" cy="4380042"/>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623</Words>
  <PresentationFormat>On-screen Show (16:9)</PresentationFormat>
  <Paragraphs>156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Times New Roman</vt:lpstr>
      <vt:lpstr>CFRUAJ+EBGaramond-Medium</vt:lpstr>
      <vt:lpstr>Wingdings</vt:lpstr>
      <vt:lpstr>KQGMTU+Arial-BoldMT</vt:lpstr>
      <vt:lpstr>CSBFGQ+EBGaramond-Bold</vt:lpstr>
      <vt:lpstr>LNEEUU+EBGaramond-Regular</vt:lpstr>
      <vt:lpstr>SLFRMA+PublicSans-BoldItalic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IP LAB</dc:creator>
  <cp:lastModifiedBy>rathish jeeva</cp:lastModifiedBy>
  <cp:revision>25</cp:revision>
  <dcterms:modified xsi:type="dcterms:W3CDTF">2023-11-03T22:34:25Z</dcterms:modified>
</cp:coreProperties>
</file>