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4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47A5-6101-BA7C-B272-23DE0FD9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131497"/>
            <a:ext cx="8606346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PARALLEL IMPLEMANTATION OF LINEAR EQUATION</a:t>
            </a:r>
            <a:br>
              <a:rPr lang="en-US" sz="2600"/>
            </a:b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51817-D234-0826-F0DD-3A37B9FF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2736850"/>
            <a:ext cx="5029202" cy="1495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dirty="0"/>
              <a:t>BACK SUBTITUTION        </a:t>
            </a:r>
          </a:p>
          <a:p>
            <a:pPr indent="-228600"/>
            <a:r>
              <a:rPr lang="en-US" dirty="0"/>
              <a:t>CONJUCATE GRADIENT          </a:t>
            </a:r>
          </a:p>
          <a:p>
            <a:pPr indent="-228600"/>
            <a:r>
              <a:rPr lang="en-US" dirty="0"/>
              <a:t>GAUSS SIEDEL</a:t>
            </a:r>
          </a:p>
          <a:p>
            <a:pPr indent="-228600"/>
            <a:endParaRPr lang="en-US" dirty="0"/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F9666E8D-3CD4-09A8-1243-0DF1C038D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" r="-3" b="14181"/>
          <a:stretch/>
        </p:blipFill>
        <p:spPr>
          <a:xfrm>
            <a:off x="5797434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079F9-0E1E-F66C-633A-41AD4746446F}"/>
              </a:ext>
            </a:extLst>
          </p:cNvPr>
          <p:cNvSpPr txBox="1"/>
          <p:nvPr/>
        </p:nvSpPr>
        <p:spPr>
          <a:xfrm>
            <a:off x="1128911" y="5001794"/>
            <a:ext cx="117987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59"/>
              </a:lnSpc>
              <a:spcAft>
                <a:spcPts val="600"/>
              </a:spcAft>
            </a:pPr>
            <a:r>
              <a:rPr lang="en-US" sz="1500" dirty="0">
                <a:latin typeface="Montserrat Classic Bold"/>
              </a:rPr>
              <a:t>M LOHESH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2BB01-8CC6-215B-AF46-2EED36E6CF92}"/>
              </a:ext>
            </a:extLst>
          </p:cNvPr>
          <p:cNvSpPr txBox="1"/>
          <p:nvPr/>
        </p:nvSpPr>
        <p:spPr>
          <a:xfrm>
            <a:off x="1126407" y="5534183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Montserrat Classic Bold"/>
              </a:rPr>
              <a:t>P RATHNA SABAPATHY</a:t>
            </a:r>
            <a:endParaRPr lang="en-IN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1484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18B0-E902-19F3-3D35-2E72B2B77F57}"/>
              </a:ext>
            </a:extLst>
          </p:cNvPr>
          <p:cNvSpPr txBox="1">
            <a:spLocks/>
          </p:cNvSpPr>
          <p:nvPr/>
        </p:nvSpPr>
        <p:spPr>
          <a:xfrm>
            <a:off x="865239" y="1583365"/>
            <a:ext cx="4395018" cy="3535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/>
              <a:t>No of cores vs Execution Time</a:t>
            </a:r>
            <a:br>
              <a:rPr lang="en-IN" sz="2000"/>
            </a:b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657D8-8ECC-72F5-F915-A810ECD5BD1D}"/>
              </a:ext>
            </a:extLst>
          </p:cNvPr>
          <p:cNvSpPr txBox="1"/>
          <p:nvPr/>
        </p:nvSpPr>
        <p:spPr>
          <a:xfrm>
            <a:off x="6931745" y="1536845"/>
            <a:ext cx="422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 of cores vs Speed-up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B4158-224E-BAB8-9505-B8FE218D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2191631"/>
            <a:ext cx="4554099" cy="354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324B0-1B1A-0490-9496-4B38B9F2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54" y="2127173"/>
            <a:ext cx="4554100" cy="36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6993-8352-2D42-8EE4-2BF5704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5433"/>
            <a:ext cx="8886884" cy="1042735"/>
          </a:xfrm>
        </p:spPr>
        <p:txBody>
          <a:bodyPr>
            <a:normAutofit/>
          </a:bodyPr>
          <a:lstStyle/>
          <a:p>
            <a:r>
              <a:rPr lang="en-US" sz="3000" dirty="0"/>
              <a:t>BACK SUBTITUTION        </a:t>
            </a:r>
            <a:br>
              <a:rPr lang="en-US" sz="3000" dirty="0"/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8E5-4253-5EFF-070D-BCAD173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1706"/>
            <a:ext cx="10207752" cy="4674462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Iterations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Each iteration updates a separate element of the solution vector independently, allowing for concurrent execution of loop iterations.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Parallelism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algorithm's structure enables simultaneous processing of multiple elements of the solution vector, distributing the workload efficiently across threads.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parallelization framework dynamically assigns loop iterations to threads, ensuring equitable distribution of computational tasks and maximizing resource utilization.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UP</a:t>
            </a:r>
          </a:p>
          <a:p>
            <a:pPr marL="0" indent="0">
              <a:buNone/>
            </a:pP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[5000, 5250, 5500, 5750, 6000, 6250, 6500, 6750, 7000, 7250, 7500, 7750, 8000, 8250, 8500, 8750, 9000, 9250, 9500, 9750, 10000]</a:t>
            </a:r>
          </a:p>
          <a:p>
            <a:pPr marL="0" indent="0">
              <a:buNone/>
            </a:pP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[79.28571429, 78.28947368, 76.78571429, 71.19565217, 56.63265306, 53.7037037 , 52.19298246, 48.80952381, 48.48484848, 47.22222222, 44.55128205, 43.07228916, 43.10344828, 43.27956989, 43.36734694,  44.04761905, 41.37168142, 38.88888889, 36.99186992, 36.04651163, 37.84246575] n=4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FFA-FAB7-B4B4-02F3-EEC3285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5" y="681023"/>
            <a:ext cx="9511232" cy="646332"/>
          </a:xfrm>
        </p:spPr>
        <p:txBody>
          <a:bodyPr>
            <a:normAutofit fontScale="90000"/>
          </a:bodyPr>
          <a:lstStyle/>
          <a:p>
            <a:r>
              <a:rPr lang="en-IN" dirty="0"/>
              <a:t>Matrix Dimension vs Execution time vs No. of cores</a:t>
            </a:r>
          </a:p>
        </p:txBody>
      </p:sp>
      <p:pic>
        <p:nvPicPr>
          <p:cNvPr id="3" name="Picture 2" descr="A graph of a graph showing the value of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B174EDE9-9BAC-A0D4-FAB1-7FD5BE84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666058"/>
            <a:ext cx="5357862" cy="3287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426C0-1BE6-3861-0E14-B32B2EAD9913}"/>
              </a:ext>
            </a:extLst>
          </p:cNvPr>
          <p:cNvSpPr txBox="1"/>
          <p:nvPr/>
        </p:nvSpPr>
        <p:spPr>
          <a:xfrm>
            <a:off x="1066800" y="212376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4F9F4-4C84-6B0C-5F16-D4BF968062C6}"/>
              </a:ext>
            </a:extLst>
          </p:cNvPr>
          <p:cNvSpPr txBox="1"/>
          <p:nvPr/>
        </p:nvSpPr>
        <p:spPr>
          <a:xfrm>
            <a:off x="6636774" y="2169934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8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A8AF8-3FD9-CE16-8E6C-F4F4847F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8445"/>
            <a:ext cx="5679445" cy="34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7863-5028-2C61-A24E-A47C5B9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1583365"/>
            <a:ext cx="4395018" cy="353590"/>
          </a:xfrm>
        </p:spPr>
        <p:txBody>
          <a:bodyPr>
            <a:noAutofit/>
          </a:bodyPr>
          <a:lstStyle/>
          <a:p>
            <a:r>
              <a:rPr lang="en-IN" sz="2000" dirty="0"/>
              <a:t>No of cores vs Execution Time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2F00-0167-5199-C6AD-F2B99441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" y="2092133"/>
            <a:ext cx="5319221" cy="3932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79BB6-3ABF-075A-63C3-60BB817D49E4}"/>
              </a:ext>
            </a:extLst>
          </p:cNvPr>
          <p:cNvSpPr txBox="1"/>
          <p:nvPr/>
        </p:nvSpPr>
        <p:spPr>
          <a:xfrm>
            <a:off x="7340249" y="1536845"/>
            <a:ext cx="43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 of cores vs Speed-up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E3CDC-06DA-5648-15F4-12E6CFB3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18" y="2176441"/>
            <a:ext cx="518204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9C07-FB9B-0CE9-6546-EE46554D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3961"/>
            <a:ext cx="8886884" cy="1209368"/>
          </a:xfrm>
        </p:spPr>
        <p:txBody>
          <a:bodyPr>
            <a:normAutofit/>
          </a:bodyPr>
          <a:lstStyle/>
          <a:p>
            <a:r>
              <a:rPr lang="en-US" sz="3000" dirty="0"/>
              <a:t>CONJUCATE GRADIENT          </a:t>
            </a:r>
            <a:br>
              <a:rPr lang="en-US" sz="3000" dirty="0"/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AC16-4359-36C3-641C-1B7197D8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27355"/>
            <a:ext cx="10433894" cy="5260257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 Vector Operations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algorithm performs vector operations such as dot products and vector updates concurrently, exploiting parallelism to accelerate convergence.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 Matrix-Vector Multiplication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multiplication of the matrix with a vector and other matrix-vector operations are parallelized, distributing computation across threads efficiently.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Iterative Task Parallelism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Each iteration of the conjugate gradient method involves a sequence of independent tasks, enabling parallel execution of these tasks to enhance overall performance.</a:t>
            </a: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UP</a:t>
            </a:r>
          </a:p>
          <a:p>
            <a:pPr marL="0" indent="0">
              <a:buNone/>
            </a:pP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[5000, 5250, 5500, 5750, 6000, 6250, 6500, 6750, 7000, 7250, 7500, 7750, 8000, 8250, 8500, 8750, 9000, 9250, 9500, 9750, 10000]</a:t>
            </a:r>
          </a:p>
          <a:p>
            <a:pPr marL="0" indent="0">
              <a:buNone/>
            </a:pP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[166.19047619, 158.87096774, 169.140625  , 164.08450704,  155.0304878 , 166.01796407, 161.42473118, 167.70833333, 166.82692308, 161.68831169, 139.31034483, 150.0862069 ,       147.23974763, 142.37536657, 142.34417344, 142.53164557, 145.50492611, 148.62110312, 152.3364486 , 162.79620853,  150.98752599]n=4</a:t>
            </a:r>
          </a:p>
          <a:p>
            <a:pPr marL="0" indent="0">
              <a:buNone/>
            </a:pP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EE4E-61B2-E2DA-DFC9-714FA604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0103"/>
            <a:ext cx="8886884" cy="560439"/>
          </a:xfrm>
        </p:spPr>
        <p:txBody>
          <a:bodyPr>
            <a:normAutofit fontScale="90000"/>
          </a:bodyPr>
          <a:lstStyle/>
          <a:p>
            <a:r>
              <a:rPr lang="en-IN" dirty="0"/>
              <a:t>Matrix Dimension vs Speed Up vs No. of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309C0-3D29-E964-4159-0C74F7D536F6}"/>
              </a:ext>
            </a:extLst>
          </p:cNvPr>
          <p:cNvSpPr txBox="1"/>
          <p:nvPr/>
        </p:nvSpPr>
        <p:spPr>
          <a:xfrm>
            <a:off x="1066800" y="212376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C1AC2-5B0A-0CD4-31B9-5F8AE45C81BF}"/>
              </a:ext>
            </a:extLst>
          </p:cNvPr>
          <p:cNvSpPr txBox="1"/>
          <p:nvPr/>
        </p:nvSpPr>
        <p:spPr>
          <a:xfrm>
            <a:off x="6912077" y="212376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EF676-5487-A586-234F-405F0403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1" y="2534191"/>
            <a:ext cx="5427096" cy="3381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DA84F-BE41-D729-A095-81F49590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4191"/>
            <a:ext cx="5667052" cy="35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D18A-EFD7-9B55-0469-EB6A1431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1583365"/>
            <a:ext cx="4395018" cy="353590"/>
          </a:xfrm>
        </p:spPr>
        <p:txBody>
          <a:bodyPr>
            <a:noAutofit/>
          </a:bodyPr>
          <a:lstStyle/>
          <a:p>
            <a:r>
              <a:rPr lang="en-IN" sz="2000" dirty="0"/>
              <a:t>No of cores vs Execution Time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B2F9-F682-99AB-1E48-A827ACB30F50}"/>
              </a:ext>
            </a:extLst>
          </p:cNvPr>
          <p:cNvSpPr txBox="1"/>
          <p:nvPr/>
        </p:nvSpPr>
        <p:spPr>
          <a:xfrm>
            <a:off x="6931745" y="1536845"/>
            <a:ext cx="422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 of cores vs Speed-up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C43A2-C6F3-2C3B-1B16-D0FD3EBB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2" y="2143959"/>
            <a:ext cx="5443426" cy="3569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936E7-2E26-081E-3599-4D4C4D7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4" y="2143959"/>
            <a:ext cx="5565056" cy="35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524F-EFE5-53C4-9D49-194AACAA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478"/>
            <a:ext cx="8886884" cy="1297858"/>
          </a:xfrm>
        </p:spPr>
        <p:txBody>
          <a:bodyPr>
            <a:normAutofit/>
          </a:bodyPr>
          <a:lstStyle/>
          <a:p>
            <a:r>
              <a:rPr lang="en-US" dirty="0"/>
              <a:t>GAUSS SIEDEL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EFA1-5485-369B-39F6-9FFCB2A9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963561"/>
            <a:ext cx="11257935" cy="550606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Data Dependencies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Gauss-Seidel method exploits the localized nature of data dependencies, allowing for concurrent updates of individual solution components within each iteration.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Intra-Iteration Parallelism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Within each iteration, updates to solution components are performed sequentially. However, across iterations, different solution components can be updated concurrently, enabling parallelism.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Convergence and Parallel Execution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convergence properties of Gauss-Seidel ensure that updates to solution components propagate gradually, enabling parallel execution of subsequent iterations without compromising correctness.</a:t>
            </a:r>
          </a:p>
          <a:p>
            <a:pPr marL="0" lvl="0" indent="0">
              <a:lnSpc>
                <a:spcPct val="107000"/>
              </a:lnSpc>
              <a:spcAft>
                <a:spcPts val="500"/>
              </a:spcAft>
              <a:buNone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UP</a:t>
            </a: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457200" algn="l"/>
              </a:tabLst>
            </a:pP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[5000, 5250, 5500, 5750, 6000, 6250, 6500, 6750, 7000, 7250, 7500, 7750, 8000, 8250, 8500, 8750, 9000, 9250, 9500, 9750, 10000]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500"/>
              </a:spcAft>
              <a:buNone/>
              <a:tabLst>
                <a:tab pos="457200" algn="l"/>
              </a:tabLst>
            </a:pPr>
            <a:r>
              <a:rPr lang="pt-BR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[ 96.875  , 85.49107143, 141.55844156, 142.28395062, 154.01234568, 165.9375, 164.04494382, 175.54945055,  172.16494845, 170.23809524, 171.49122807, 174.78813559,  165.18518519, 163.10344828, 164.86928105, 142.28723404,  153.27868852, 168.10344828, 145.06726457, 158.14479638,  149.69512195]n=4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8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179-5DEB-EAE6-13F3-664E93B8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0271"/>
            <a:ext cx="8886884" cy="580104"/>
          </a:xfrm>
        </p:spPr>
        <p:txBody>
          <a:bodyPr>
            <a:normAutofit fontScale="90000"/>
          </a:bodyPr>
          <a:lstStyle/>
          <a:p>
            <a:r>
              <a:rPr lang="en-IN" dirty="0"/>
              <a:t>Matrix Dimension vs Speed Up vs No. of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F196A-88BA-CFCA-3E2A-6AC86BDC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9" y="2035352"/>
            <a:ext cx="5053289" cy="3934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4449D-417B-C0A5-8020-7B3E8474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46" y="2123396"/>
            <a:ext cx="5220437" cy="3903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73CC7-A566-C412-6E8F-C33401928E63}"/>
              </a:ext>
            </a:extLst>
          </p:cNvPr>
          <p:cNvSpPr txBox="1"/>
          <p:nvPr/>
        </p:nvSpPr>
        <p:spPr>
          <a:xfrm>
            <a:off x="1066800" y="147151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7BF7E-0B60-5457-5EC5-61C8A4E25988}"/>
              </a:ext>
            </a:extLst>
          </p:cNvPr>
          <p:cNvSpPr txBox="1"/>
          <p:nvPr/>
        </p:nvSpPr>
        <p:spPr>
          <a:xfrm>
            <a:off x="7074310" y="145221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Thread: 8</a:t>
            </a:r>
          </a:p>
        </p:txBody>
      </p:sp>
    </p:spTree>
    <p:extLst>
      <p:ext uri="{BB962C8B-B14F-4D97-AF65-F5344CB8AC3E}">
        <p14:creationId xmlns:p14="http://schemas.microsoft.com/office/powerpoint/2010/main" val="236201044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Classic Bold</vt:lpstr>
      <vt:lpstr>Neue Haas Grotesk Text Pro</vt:lpstr>
      <vt:lpstr>SwellVTI</vt:lpstr>
      <vt:lpstr>PARALLEL IMPLEMANTATION OF LINEAR EQUATION </vt:lpstr>
      <vt:lpstr>BACK SUBTITUTION         </vt:lpstr>
      <vt:lpstr>Matrix Dimension vs Execution time vs No. of cores</vt:lpstr>
      <vt:lpstr>No of cores vs Execution Time </vt:lpstr>
      <vt:lpstr>CONJUCATE GRADIENT           </vt:lpstr>
      <vt:lpstr>Matrix Dimension vs Speed Up vs No. of cores</vt:lpstr>
      <vt:lpstr>No of cores vs Execution Time </vt:lpstr>
      <vt:lpstr>GAUSS SIEDEL </vt:lpstr>
      <vt:lpstr>Matrix Dimension vs Speed Up vs No. of cores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IMPLEMANTATION OF LINEAR EQUATION </dc:title>
  <dc:creator>M Lohesh</dc:creator>
  <cp:lastModifiedBy>M Lohesh</cp:lastModifiedBy>
  <cp:revision>3</cp:revision>
  <dcterms:created xsi:type="dcterms:W3CDTF">2024-04-14T17:50:11Z</dcterms:created>
  <dcterms:modified xsi:type="dcterms:W3CDTF">2024-04-15T05:19:58Z</dcterms:modified>
</cp:coreProperties>
</file>