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4"/>
  </p:notesMasterIdLst>
  <p:sldIdLst>
    <p:sldId id="258" r:id="rId2"/>
    <p:sldId id="256" r:id="rId3"/>
    <p:sldId id="257" r:id="rId4"/>
    <p:sldId id="259" r:id="rId5"/>
    <p:sldId id="300" r:id="rId6"/>
    <p:sldId id="301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4" r:id="rId18"/>
    <p:sldId id="315" r:id="rId19"/>
    <p:sldId id="321" r:id="rId20"/>
    <p:sldId id="322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41" r:id="rId33"/>
    <p:sldId id="342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D0398-B1BF-4DBF-BC37-E4E589AC3F45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37AE9-C10D-4382-9513-33733DD0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5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0DF4-6777-46FE-A972-2D8C733A64C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6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4D25-7E29-4D7E-BC60-20E3BE2BF80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D4D8-CEAD-4013-AB77-D1909693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2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4D25-7E29-4D7E-BC60-20E3BE2BF80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D4D8-CEAD-4013-AB77-D1909693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1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4D25-7E29-4D7E-BC60-20E3BE2BF80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D4D8-CEAD-4013-AB77-D1909693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2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4D25-7E29-4D7E-BC60-20E3BE2BF80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D4D8-CEAD-4013-AB77-D1909693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2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4D25-7E29-4D7E-BC60-20E3BE2BF80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D4D8-CEAD-4013-AB77-D1909693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5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4D25-7E29-4D7E-BC60-20E3BE2BF80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D4D8-CEAD-4013-AB77-D1909693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7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4D25-7E29-4D7E-BC60-20E3BE2BF80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D4D8-CEAD-4013-AB77-D1909693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2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4D25-7E29-4D7E-BC60-20E3BE2BF80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D4D8-CEAD-4013-AB77-D1909693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0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4D25-7E29-4D7E-BC60-20E3BE2BF80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D4D8-CEAD-4013-AB77-D1909693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8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4D25-7E29-4D7E-BC60-20E3BE2BF80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D4D8-CEAD-4013-AB77-D1909693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0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4D25-7E29-4D7E-BC60-20E3BE2BF80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D4D8-CEAD-4013-AB77-D1909693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8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74D25-7E29-4D7E-BC60-20E3BE2BF80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3D4D8-CEAD-4013-AB77-D1909693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2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11760" y="4343403"/>
            <a:ext cx="3136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km-KH" sz="1600" dirty="0">
                <a:latin typeface="Khmer OS Siemreap" pitchFamily="2" charset="0"/>
                <a:cs typeface="Khmer OS Siemreap" pitchFamily="2" charset="0"/>
              </a:rPr>
              <a:t>រៀបរៀង និងចងក្រងដោយៈ </a:t>
            </a:r>
            <a:endParaRPr lang="en-US" sz="1600" dirty="0">
              <a:latin typeface="Khmer OS Siemreap" pitchFamily="2" charset="0"/>
              <a:cs typeface="Khmer OS Siemreap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0" y="4980435"/>
            <a:ext cx="2209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m-KH" sz="1600" dirty="0">
                <a:latin typeface="Khmer OS Siemreap" pitchFamily="2" charset="0"/>
                <a:cs typeface="Khmer OS Siemreap" pitchFamily="2" charset="0"/>
              </a:rPr>
              <a:t>ណែនាំដោយសាស្ដ្រាចារ្យៈ</a:t>
            </a:r>
            <a:endParaRPr lang="km-KH" sz="1600" dirty="0">
              <a:latin typeface="Khmer OS Muol Light" pitchFamily="2" charset="0"/>
              <a:cs typeface="Khmer OS Muol Light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km-KH" sz="1600" dirty="0" smtClean="0">
                <a:latin typeface="Khmer OS Muol Light" pitchFamily="2" charset="0"/>
                <a:cs typeface="Khmer OS Muol Light" pitchFamily="2" charset="0"/>
              </a:rPr>
              <a:t>ងីន គីមឡុង</a:t>
            </a:r>
            <a:endParaRPr lang="km-KH" sz="1600" dirty="0"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4958" y="4596827"/>
            <a:ext cx="2413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1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១. លោក </a:t>
            </a:r>
            <a:r>
              <a:rPr lang="km-KH" sz="1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តឿ ទី</a:t>
            </a:r>
            <a:endParaRPr lang="km-KH" sz="16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1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២. </a:t>
            </a:r>
            <a:r>
              <a:rPr lang="km-KH" sz="1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កញ្ញា  ថៃ  ស្រីនា</a:t>
            </a:r>
            <a:endParaRPr lang="km-KH" sz="16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km-KH" sz="16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827351"/>
            <a:ext cx="609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STUDENT’S DORMITORY MANAGEMENT SYSTEM DEVELOPMENT AT UNIVERSITY OF HENG SAMRIN THBONGKHMUM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7277EB-E6DC-4BAB-A403-F7E880A5D23A}"/>
              </a:ext>
            </a:extLst>
          </p:cNvPr>
          <p:cNvSpPr txBox="1"/>
          <p:nvPr/>
        </p:nvSpPr>
        <p:spPr>
          <a:xfrm>
            <a:off x="4167814" y="288432"/>
            <a:ext cx="3856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1600" dirty="0">
                <a:solidFill>
                  <a:schemeClr val="accent1">
                    <a:lumMod val="75000"/>
                  </a:schemeClr>
                </a:solidFill>
                <a:latin typeface="Khmer OS Muol Light" pitchFamily="2" charset="0"/>
                <a:cs typeface="Khmer OS Muol Light" pitchFamily="2" charset="0"/>
              </a:rPr>
              <a:t>ព្រះរាជាណាចក្រកម្ពុជា</a:t>
            </a:r>
          </a:p>
          <a:p>
            <a:pPr algn="ctr">
              <a:lnSpc>
                <a:spcPct val="150000"/>
              </a:lnSpc>
            </a:pPr>
            <a:r>
              <a:rPr lang="km-KH" sz="1600" dirty="0">
                <a:solidFill>
                  <a:schemeClr val="accent1">
                    <a:lumMod val="75000"/>
                  </a:schemeClr>
                </a:solidFill>
                <a:latin typeface="Khmer OS Muol Light" pitchFamily="2" charset="0"/>
                <a:cs typeface="Khmer OS Muol Light" pitchFamily="2" charset="0"/>
              </a:rPr>
              <a:t>ជាតិ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Khmer OS Muol Light" pitchFamily="2" charset="0"/>
                <a:cs typeface="Khmer OS Muol Light" pitchFamily="2" charset="0"/>
              </a:rPr>
              <a:t>  </a:t>
            </a:r>
            <a:r>
              <a:rPr lang="km-KH" sz="1600" dirty="0">
                <a:solidFill>
                  <a:schemeClr val="accent1">
                    <a:lumMod val="75000"/>
                  </a:schemeClr>
                </a:solidFill>
                <a:latin typeface="Khmer OS Muol Light" pitchFamily="2" charset="0"/>
                <a:cs typeface="Khmer OS Muol Light" pitchFamily="2" charset="0"/>
              </a:rPr>
              <a:t>សាសនា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1600" dirty="0">
                <a:solidFill>
                  <a:schemeClr val="accent1">
                    <a:lumMod val="75000"/>
                  </a:schemeClr>
                </a:solidFill>
                <a:latin typeface="Khmer OS Muol Light" pitchFamily="2" charset="0"/>
                <a:cs typeface="Khmer OS Muol Light" pitchFamily="2" charset="0"/>
              </a:rPr>
              <a:t>ព្រះមហាក្សត្រ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17231" y="1771097"/>
            <a:ext cx="5867400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ការអភិវឌ្ឍប្រព័ន្ធគ្រប់គ្រងអន្តេវាសិកដ្ឋានសិស្សនៅសាកលវិទ្យាល័យ ហេង សំរិន  ត្បូងឃ្មុំ</a:t>
            </a:r>
            <a:endParaRPr lang="en-US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0" y="368168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1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សារណាបញ្ចប់ថ្នាក់បរិញ្ញាបត្រ ជំនាន់ទី</a:t>
            </a:r>
            <a:r>
              <a:rPr lang="km-KH" sz="1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០៣</a:t>
            </a:r>
            <a:endParaRPr lang="km-KH" sz="16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km-KH" sz="1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ឯកទេ</a:t>
            </a:r>
            <a:r>
              <a:rPr lang="km-KH" sz="16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សៈ</a:t>
            </a:r>
            <a:r>
              <a:rPr lang="km-KH" sz="1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16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វិទ្យាសាស្ត្រកុំព្យូទ័រ</a:t>
            </a:r>
            <a:endParaRPr lang="en-US" sz="16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1551219"/>
            <a:ext cx="4343400" cy="964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354" fontAlgn="base">
              <a:spcBef>
                <a:spcPct val="0"/>
              </a:spcBef>
              <a:spcAft>
                <a:spcPts val="1000"/>
              </a:spcAft>
            </a:pPr>
            <a:r>
              <a:rPr lang="km-KH" sz="1200" dirty="0">
                <a:latin typeface="Khmer OS Bokor" panose="02000500000000020004" pitchFamily="2" charset="0"/>
                <a:ea typeface="Arial" pitchFamily="34" charset="0"/>
                <a:cs typeface="Khmer OS Bokor" panose="02000500000000020004" pitchFamily="2" charset="0"/>
              </a:rPr>
              <a:t>សាកលវិទ្យាល័យ ហេង សំរិន ត្បូងឃ្មុំ</a:t>
            </a:r>
            <a:endParaRPr lang="en-US" sz="1200" dirty="0">
              <a:latin typeface="Khmer OS Bokor" panose="02000500000000020004" pitchFamily="2" charset="0"/>
              <a:ea typeface="Arial" pitchFamily="34" charset="0"/>
              <a:cs typeface="Khmer OS Bokor" panose="02000500000000020004" pitchFamily="2" charset="0"/>
            </a:endParaRPr>
          </a:p>
          <a:p>
            <a:pPr algn="ctr" defTabSz="914354" fontAlgn="base">
              <a:spcBef>
                <a:spcPct val="0"/>
              </a:spcBef>
              <a:spcAft>
                <a:spcPts val="1000"/>
              </a:spcAft>
            </a:pPr>
            <a:r>
              <a:rPr lang="km-KH" sz="1200" dirty="0">
                <a:latin typeface="Khmer OS Siemreap" pitchFamily="2" charset="0"/>
                <a:ea typeface="Arial" pitchFamily="34" charset="0"/>
                <a:cs typeface="Khmer OS Siemreap" pitchFamily="2" charset="0"/>
              </a:rPr>
              <a:t>វិទ្យាស្ថាន </a:t>
            </a:r>
            <a:r>
              <a:rPr lang="ca-ES" sz="1200" dirty="0">
                <a:latin typeface="Khmer OS Siemreap" pitchFamily="2" charset="0"/>
                <a:ea typeface="Arial" pitchFamily="34" charset="0"/>
                <a:cs typeface="Khmer OS Siemreap" pitchFamily="2" charset="0"/>
              </a:rPr>
              <a:t>បច្ចេកវិទ្យា</a:t>
            </a:r>
            <a:r>
              <a:rPr lang="km-KH" sz="1200" dirty="0">
                <a:latin typeface="Khmer OS Siemreap" pitchFamily="2" charset="0"/>
                <a:ea typeface="Arial" pitchFamily="34" charset="0"/>
                <a:cs typeface="Khmer OS Siemreap" pitchFamily="2" charset="0"/>
              </a:rPr>
              <a:t>ព័ត៌មាន</a:t>
            </a:r>
            <a:endParaRPr lang="ca-ES" sz="1200" dirty="0">
              <a:latin typeface="Khmer OS Siemreap" pitchFamily="2" charset="0"/>
              <a:ea typeface="Arial" pitchFamily="34" charset="0"/>
              <a:cs typeface="Khmer OS Siemreap" pitchFamily="2" charset="0"/>
            </a:endParaRPr>
          </a:p>
          <a:p>
            <a:pPr algn="ctr" defTabSz="914354" fontAlgn="base">
              <a:spcBef>
                <a:spcPct val="0"/>
              </a:spcBef>
              <a:spcAft>
                <a:spcPts val="1000"/>
              </a:spcAft>
            </a:pPr>
            <a:r>
              <a:rPr lang="km-KH" sz="1200" dirty="0">
                <a:latin typeface="Khmer OS Siemreap" pitchFamily="2" charset="0"/>
                <a:ea typeface="Arial" pitchFamily="34" charset="0"/>
                <a:cs typeface="Khmer OS Siemreap" pitchFamily="2" charset="0"/>
              </a:rPr>
              <a:t>ដេប៉ាតឺម៉ង់វិទ្យាសាស្រ្តកុំព្យូទ័រ</a:t>
            </a:r>
            <a:endParaRPr lang="ca-ES" sz="1200" dirty="0">
              <a:latin typeface="Khmer OS Siemreap" pitchFamily="2" charset="0"/>
              <a:ea typeface="Arial" pitchFamily="34" charset="0"/>
              <a:cs typeface="DaunPenh" charset="0"/>
            </a:endParaRPr>
          </a:p>
          <a:p>
            <a:pPr algn="ctr" defTabSz="914354" fontAlgn="base">
              <a:spcBef>
                <a:spcPct val="0"/>
              </a:spcBef>
              <a:spcAft>
                <a:spcPts val="1000"/>
              </a:spcAft>
            </a:pPr>
            <a:endParaRPr lang="km-KH" sz="1100" dirty="0">
              <a:latin typeface="Khmer OS" pitchFamily="2" charset="0"/>
              <a:ea typeface="Arial" pitchFamily="34" charset="0"/>
              <a:cs typeface="DaunPenh" charset="0"/>
            </a:endParaRPr>
          </a:p>
          <a:p>
            <a:pPr defTabSz="914354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1099" y="6231020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0"/>
            <a:r>
              <a:rPr lang="km-KH" sz="1600" dirty="0" smtClean="0">
                <a:latin typeface="Khmer OS Bokor" panose="02000500000000020004" pitchFamily="2" charset="0"/>
                <a:cs typeface="Khmer OS Bokor" panose="02000500000000020004" pitchFamily="2" charset="0"/>
              </a:rPr>
              <a:t>០៥ </a:t>
            </a:r>
            <a:r>
              <a:rPr lang="km-KH" sz="1600" dirty="0">
                <a:latin typeface="Khmer OS Bokor" panose="02000500000000020004" pitchFamily="2" charset="0"/>
                <a:cs typeface="Khmer OS Bokor" panose="02000500000000020004" pitchFamily="2" charset="0"/>
              </a:rPr>
              <a:t>វិច្ឆកា </a:t>
            </a:r>
            <a:r>
              <a:rPr lang="km-KH" sz="1600" dirty="0" smtClean="0">
                <a:latin typeface="Khmer OS Bokor" panose="02000500000000020004" pitchFamily="2" charset="0"/>
                <a:cs typeface="Khmer OS Bokor" panose="02000500000000020004" pitchFamily="2" charset="0"/>
              </a:rPr>
              <a:t>២០២</a:t>
            </a:r>
            <a:r>
              <a:rPr lang="km-KH" sz="1600" dirty="0">
                <a:latin typeface="Khmer OS Bokor" panose="02000500000000020004" pitchFamily="2" charset="0"/>
                <a:cs typeface="Khmer OS Bokor" panose="02000500000000020004" pitchFamily="2" charset="0"/>
              </a:rPr>
              <a:t>២</a:t>
            </a:r>
            <a:endParaRPr lang="en-US" sz="1600" dirty="0">
              <a:latin typeface="Khmer OS Bokor" panose="02000500000000020004" pitchFamily="2" charset="0"/>
              <a:cs typeface="Khmer OS Bokor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BE6FD-EEFD-4940-8CF4-AC1EE3055A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2" y="253250"/>
            <a:ext cx="1224356" cy="122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km-KH" dirty="0"/>
              <a:t>១.៤ ផលប្រយោជន៏នៃការសិក្សា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255" y="963476"/>
            <a:ext cx="11083489" cy="552968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km-KH" sz="18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18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ខ.ជំពោះក្រុមស្រាវជ្រាវ</a:t>
            </a:r>
          </a:p>
          <a:p>
            <a:pPr marL="461963" indent="-350838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ទទួលបានបទពិសោធក្នុងការបង្កើតបទពិសោធ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Web Application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មួយដែលមានលក្ខណៈផ្លូវការ និងទទួលស្គាល់ពីសាស្ត្រចារ្យ​មានតម្លៃ និងនិក្ខេបបទ</a:t>
            </a:r>
          </a:p>
          <a:p>
            <a:pPr marL="461963" indent="-350838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បញ្ជាក់ខ្លួនឯងថាក្រុមសិក្សាស្រាវជ្រាវអាចប្រើប្រាស់បានដល់តម្រិតណានៃទ្រឺស្ដី និងការអនុវត្តន៏លំហាត់ខ្លីៗកន្លងមក</a:t>
            </a:r>
          </a:p>
          <a:p>
            <a:pPr marL="461963" indent="-350838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បងង្ហាញនៅនិក្ចេបបទ វាគឹជាបទពិសោធសំខាន់សម្រាប់ ​និស្សិតដែលសិក្សាផ្នែកពត៏មានវិទ្យានៅពេលសម្ភាសការងារ​និងបន្តការសិក្សានាពេកអនាគត</a:t>
            </a:r>
          </a:p>
          <a:p>
            <a:pPr marL="461963" indent="-350838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បានផ្ដល់បទពិសោធ និងចំណេះដឹងថ្មីៗជាច្រើន ទៅលើការអនុវត្តន៏ជាក់ស្ដែងទៅលើការប្រើប្រាស់ប្រពន្ធ័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Web Application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ដោយផ្ទាល់</a:t>
            </a:r>
          </a:p>
          <a:p>
            <a:pPr marL="461963" indent="-350838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ធ្វើអោយក្រុមសិក្សាស្រាវជ្រាវយល់នៅចំណុចខ្វះខាត នៅចំណុចណាខ្លះដែលយើងត្រូវកែប្រែបន្ថែមទៀតចមពោះប្រពន្ធ័នៅថ្ងៃខាងមុខ</a:t>
            </a:r>
          </a:p>
          <a:p>
            <a:pPr marL="461963" indent="-350838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មានសាមគ្គីចេះធ្វើការងារជាក្រុម</a:t>
            </a:r>
          </a:p>
          <a:p>
            <a:pPr marL="461963" indent="-350838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ទុក្ខឯកសារស្រាវជ្រាវអោយអ្នកជមនាន់ក្រោយសិក្សាបន្ដ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9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km-KH" dirty="0"/>
              <a:t>១.៤ ផលប្រយោជន៏នៃការសិក្សា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255" y="963476"/>
            <a:ext cx="11083489" cy="552968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km-KH" sz="18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18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គ. ចំពោះសង្គម</a:t>
            </a:r>
          </a:p>
          <a:p>
            <a:pPr marL="461963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 Battambang" panose="02000500000000000000" pitchFamily="2" charset="0"/>
                <a:cs typeface="Kh Battambang" panose="02000500000000000000" pitchFamily="2" charset="0"/>
              </a:rPr>
              <a:t>ជំរុញដល់ការអភិវឌ្ឍលើវិស័យពត៏មានវីទ្យាផ្នែកអប់រំ</a:t>
            </a:r>
          </a:p>
          <a:p>
            <a:pPr marL="461963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 Battambang" panose="02000500000000000000" pitchFamily="2" charset="0"/>
                <a:cs typeface="Kh Battambang" panose="02000500000000000000" pitchFamily="2" charset="0"/>
              </a:rPr>
              <a:t>ទុកជាឯកសារសម្រាប់ក្រុមសិក្សាជំនាន់ក្រាយ</a:t>
            </a:r>
          </a:p>
          <a:p>
            <a:pPr marL="461963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 Battambang" panose="02000500000000000000" pitchFamily="2" charset="0"/>
                <a:cs typeface="Kh Battambang" panose="02000500000000000000" pitchFamily="2" charset="0"/>
              </a:rPr>
              <a:t>ជួយសម្រួលដល់ការងារគ្រប់គ្រង</a:t>
            </a:r>
          </a:p>
          <a:p>
            <a:pPr marL="461963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 Battambang" panose="02000500000000000000" pitchFamily="2" charset="0"/>
                <a:cs typeface="Kh Battambang" panose="02000500000000000000" pitchFamily="2" charset="0"/>
              </a:rPr>
              <a:t>បន្ថែមចំណេះដឹងផ្នែកពត៏មានវិទ្យា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6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km-KH" dirty="0"/>
              <a:t>១.៥ វិសាលភាព និងដែនកំណត់នៃការសិក្សា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255" y="1154544"/>
            <a:ext cx="11009671" cy="5338619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  <a:tabLst>
                <a:tab pos="461963" algn="l"/>
              </a:tabLst>
            </a:pP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បន្ទាប់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បានសិក្សាស្រាវជ្រាវពីបញ្ហានិងដំណោះស្រាយរួចមកក្រុមសិក្សាយើងខ្ញុំបានសម្រេចជ្រើសរើសយកការបង្កើតប្រព័ន្ធគ្រប់គ្រងថ្មី​ដោយប្រើប្រាស់នូវ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Web Application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ដែលមានវិសាលភាពដូចខាងក្រោម៖</a:t>
            </a:r>
            <a:endParaRPr lang="km-KH" sz="16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1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ក. វិសាលភាពនៃការសិក្សា</a:t>
            </a:r>
          </a:p>
          <a:p>
            <a:pPr marL="461963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ធ្វើអោយអ្នកគ្រប់គ្រងបុគ្គលិនិងនិស្សិតដែលស្នាកលនៅអន្ទេរដែលបានកំណាត់សិទ្ធនៃការប្រើប្រាស់អាចចូលមើលប្រពន្ធ័ផ្សេងៗបានយ៉ាងងាយស្រួល</a:t>
            </a:r>
          </a:p>
          <a:p>
            <a:pPr marL="461963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អាចធ្វើការបោះពុម្ភចេញ ​និងរបាយការណ៏ការផ្សេងៗបានយ៉ាហឆាប់រហ័ស និងដោយងាយ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ស្រួល</a:t>
            </a:r>
            <a:endParaRPr lang="km-KH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6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km-KH" dirty="0"/>
              <a:t>១.៥ វិសាលភាព និងដែនកំណត់នៃការសិក្សា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255" y="1154544"/>
            <a:ext cx="11009671" cy="533861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18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ខ.​ ដែន</a:t>
            </a:r>
            <a:r>
              <a:rPr lang="km-KH" sz="1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កំណត់នៃការសិក្សា</a:t>
            </a:r>
          </a:p>
          <a:p>
            <a:pPr marL="573088" indent="-287338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/>
              <a:t>​​</a:t>
            </a:r>
            <a:r>
              <a:rPr lang="km-KH" sz="1600" dirty="0">
                <a:latin typeface="Kh Battambang" panose="02000500000000000000" pitchFamily="2" charset="0"/>
                <a:cs typeface="Kh Battambang" panose="02000500000000000000" pitchFamily="2" charset="0"/>
              </a:rPr>
              <a:t>អានគ្រប់គ្រងពត៏មាននិសិ្សតដែលស្នាក់នៅក្នុងអន្ទេរ</a:t>
            </a:r>
          </a:p>
          <a:p>
            <a:pPr marL="573088" indent="-287338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 Battambang" panose="02000500000000000000" pitchFamily="2" charset="0"/>
                <a:cs typeface="Kh Battambang" panose="02000500000000000000" pitchFamily="2" charset="0"/>
              </a:rPr>
              <a:t>អាចអោយនិសិ្សតចុះឈ្មោះពីចម្ងាយដោយខ្លួនឯងបាន</a:t>
            </a:r>
          </a:p>
          <a:p>
            <a:pPr marL="573088" indent="-287338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 Battambang" panose="02000500000000000000" pitchFamily="2" charset="0"/>
                <a:cs typeface="Kh Battambang" panose="02000500000000000000" pitchFamily="2" charset="0"/>
              </a:rPr>
              <a:t>អាចគ្រប់គ្រងសិស្សដែលបង់លុយ និងមិនទាន់បង់លុយថ្លៃបន្ទប់ស្នាក់នៅ</a:t>
            </a:r>
          </a:p>
          <a:p>
            <a:pPr marL="573088" indent="-287338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 Battambang" panose="02000500000000000000" pitchFamily="2" charset="0"/>
                <a:cs typeface="Kh Battambang" panose="02000500000000000000" pitchFamily="2" charset="0"/>
              </a:rPr>
              <a:t>គ្រប់គ្រងពត៏មានយាន្តយន្ត</a:t>
            </a:r>
          </a:p>
          <a:p>
            <a:pPr marL="573088" indent="-287338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 Battambang" panose="02000500000000000000" pitchFamily="2" charset="0"/>
                <a:cs typeface="Kh Battambang" panose="02000500000000000000" pitchFamily="2" charset="0"/>
              </a:rPr>
              <a:t>អាចអោយនិសិ្សតឆែកមើលពីប្រវិត្តនៃការបង់លុយខ្លួនឯងបាន</a:t>
            </a:r>
          </a:p>
          <a:p>
            <a:pPr marL="573088" indent="-287338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 Battambang" panose="02000500000000000000" pitchFamily="2" charset="0"/>
                <a:cs typeface="Kh Battambang" panose="02000500000000000000" pitchFamily="2" charset="0"/>
              </a:rPr>
              <a:t>អាចធ្វើការបែងចែកសិទ្ធនៃការប្រើប្រាស់ប្រពន្ធ័</a:t>
            </a:r>
          </a:p>
          <a:p>
            <a:pPr marL="573088" indent="-287338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 Battambang" panose="02000500000000000000" pitchFamily="2" charset="0"/>
                <a:cs typeface="Kh Battambang" panose="02000500000000000000" pitchFamily="2" charset="0"/>
              </a:rPr>
              <a:t>អាចធ្វើការលុប បញ្ចូល និងកែទិន្នយ័បាន</a:t>
            </a:r>
          </a:p>
          <a:p>
            <a:pPr marL="573088" indent="-287338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 Battambang" panose="02000500000000000000" pitchFamily="2" charset="0"/>
                <a:cs typeface="Kh Battambang" panose="02000500000000000000" pitchFamily="2" charset="0"/>
              </a:rPr>
              <a:t>អាចបង្កើតរបាយការណ៏នឹងមើលរបាយការណ័បាន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3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km-KH" dirty="0"/>
              <a:t>១.៦ រចនាសម្ពន្ធ័របស់សារបទ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255" y="1154544"/>
            <a:ext cx="11009671" cy="533861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km-KH" sz="1600" dirty="0">
              <a:latin typeface="Kh Battambang" panose="02000500000000000000" pitchFamily="2" charset="0"/>
              <a:cs typeface="Kh Battambang" panose="020005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2714469" y="1080470"/>
            <a:ext cx="6157819" cy="2157012"/>
            <a:chOff x="0" y="0"/>
            <a:chExt cx="5702300" cy="1744423"/>
          </a:xfrm>
        </p:grpSpPr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959100" y="0"/>
              <a:ext cx="2743200" cy="35377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km-KH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Khmer OS Siemreap" panose="02000500000000020004" pitchFamily="2" charset="0"/>
                </a:rPr>
                <a:t>ចំណោទបញ្ហា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0" y="285750"/>
              <a:ext cx="2110740" cy="685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km-KH" sz="1100" dirty="0" smtClean="0">
                <a:effectLst/>
                <a:latin typeface="Calibri" panose="020F0502020204030204" pitchFamily="34" charset="0"/>
                <a:ea typeface="DengXian" panose="02010600030101010101" pitchFamily="2" charset="-122"/>
                <a:cs typeface="Khmer OS Muol Light" panose="02000500000000020004" pitchFamily="2" charset="0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km-KH" sz="1100" dirty="0" smtClean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Khmer OS Muol Light" panose="02000500000000020004" pitchFamily="2" charset="0"/>
                </a:rPr>
                <a:t>ជំពូក</a:t>
              </a:r>
              <a:r>
                <a:rPr lang="km-KH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Khmer OS Muol Light" panose="02000500000000020004" pitchFamily="2" charset="0"/>
                </a:rPr>
                <a:t>ទី ១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km-KH" sz="1100" b="1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Khmer OS Siemreap" panose="02000500000000020004" pitchFamily="2" charset="0"/>
                </a:rPr>
                <a:t>សេចក្ដីផ្ដើម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959100" y="463550"/>
              <a:ext cx="2743200" cy="35377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km-KH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Khmer OS Siemreap" panose="02000500000000020004" pitchFamily="2" charset="0"/>
                </a:rPr>
                <a:t>គោលបំណងនៃការសិក្សា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959100" y="927100"/>
              <a:ext cx="2743200" cy="35377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km-KH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Khmer OS Siemreap" panose="02000500000000020004" pitchFamily="2" charset="0"/>
                </a:rPr>
                <a:t>ផលប្រយោជន៍នៃការសិក្សា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959100" y="1390650"/>
              <a:ext cx="2743200" cy="35377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km-KH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Khmer OS Siemreap" panose="02000500000000020004" pitchFamily="2" charset="0"/>
                </a:rPr>
                <a:t>វិសាលភាពនៃការសិក្សា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</a:endParaRPr>
            </a:p>
          </p:txBody>
        </p:sp>
        <p:cxnSp>
          <p:nvCxnSpPr>
            <p:cNvPr id="35" name="AutoShape 49"/>
            <p:cNvCxnSpPr>
              <a:cxnSpLocks noChangeShapeType="1"/>
            </p:cNvCxnSpPr>
            <p:nvPr/>
          </p:nvCxnSpPr>
          <p:spPr bwMode="auto">
            <a:xfrm>
              <a:off x="2667000" y="171450"/>
              <a:ext cx="291465" cy="71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46"/>
            <p:cNvCxnSpPr>
              <a:cxnSpLocks noChangeShapeType="1"/>
            </p:cNvCxnSpPr>
            <p:nvPr/>
          </p:nvCxnSpPr>
          <p:spPr bwMode="auto">
            <a:xfrm>
              <a:off x="2108200" y="647700"/>
              <a:ext cx="847725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50"/>
            <p:cNvCxnSpPr>
              <a:cxnSpLocks noChangeShapeType="1"/>
            </p:cNvCxnSpPr>
            <p:nvPr/>
          </p:nvCxnSpPr>
          <p:spPr bwMode="auto">
            <a:xfrm>
              <a:off x="2667000" y="1104900"/>
              <a:ext cx="291465" cy="71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51"/>
            <p:cNvCxnSpPr>
              <a:cxnSpLocks noChangeShapeType="1"/>
            </p:cNvCxnSpPr>
            <p:nvPr/>
          </p:nvCxnSpPr>
          <p:spPr bwMode="auto">
            <a:xfrm>
              <a:off x="2667000" y="1574800"/>
              <a:ext cx="291465" cy="71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8"/>
            <p:cNvCxnSpPr/>
            <p:nvPr/>
          </p:nvCxnSpPr>
          <p:spPr>
            <a:xfrm>
              <a:off x="2667000" y="171450"/>
              <a:ext cx="7620" cy="14020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Group 46"/>
          <p:cNvGrpSpPr/>
          <p:nvPr/>
        </p:nvGrpSpPr>
        <p:grpSpPr>
          <a:xfrm>
            <a:off x="2719012" y="3330144"/>
            <a:ext cx="6157133" cy="1011370"/>
            <a:chOff x="3245167" y="3020060"/>
            <a:chExt cx="5701665" cy="817880"/>
          </a:xfrm>
        </p:grpSpPr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6203632" y="3020060"/>
              <a:ext cx="2743200" cy="35369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km-KH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Khmer OS Siemreap" panose="02000500000000020004" pitchFamily="2" charset="0"/>
                </a:rPr>
                <a:t>ឯកសារពាក់ព័ន្ធ និងទ្រឹស្តីពាក់ព័ន្ធ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6203632" y="3484245"/>
              <a:ext cx="2743200" cy="35369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km-KH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Khmer OS Siemreap" panose="02000500000000020004" pitchFamily="2" charset="0"/>
                </a:rPr>
                <a:t>ទ្រឹស្តីពាក់ព័ន្ធក្នុងការបង្កើតប្រព័ន្ធ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3245167" y="3020060"/>
              <a:ext cx="2110740" cy="7391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endParaRPr lang="km-KH" sz="1100" dirty="0" smtClean="0">
                <a:effectLst/>
                <a:latin typeface="Calibri" panose="020F0502020204030204" pitchFamily="34" charset="0"/>
                <a:ea typeface="DengXian" panose="02010600030101010101" pitchFamily="2" charset="-122"/>
                <a:cs typeface="Khmer OS Muol Light" panose="02000500000000020004" pitchFamily="2" charset="0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km-KH" sz="1100" dirty="0" smtClean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Khmer OS Muol Light" panose="02000500000000020004" pitchFamily="2" charset="0"/>
                </a:rPr>
                <a:t>ជំពូក</a:t>
              </a:r>
              <a:r>
                <a:rPr lang="km-KH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Khmer OS Muol Light" panose="02000500000000020004" pitchFamily="2" charset="0"/>
                </a:rPr>
                <a:t>ទី ២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km-KH" sz="1100" b="1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Khmer OS Siemreap" panose="02000500000000020004" pitchFamily="2" charset="0"/>
                </a:rPr>
                <a:t>ឯកសារ និងទ្រឺស្តឹដែលពាក់ពន្ធ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</a:endParaRPr>
            </a:p>
          </p:txBody>
        </p:sp>
        <p:cxnSp>
          <p:nvCxnSpPr>
            <p:cNvPr id="43" name="AutoShape 52"/>
            <p:cNvCxnSpPr>
              <a:cxnSpLocks noChangeShapeType="1"/>
            </p:cNvCxnSpPr>
            <p:nvPr/>
          </p:nvCxnSpPr>
          <p:spPr bwMode="auto">
            <a:xfrm>
              <a:off x="5912167" y="3187700"/>
              <a:ext cx="291465" cy="63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54"/>
            <p:cNvCxnSpPr>
              <a:cxnSpLocks noChangeShapeType="1"/>
            </p:cNvCxnSpPr>
            <p:nvPr/>
          </p:nvCxnSpPr>
          <p:spPr bwMode="auto">
            <a:xfrm>
              <a:off x="5355907" y="3414395"/>
              <a:ext cx="55626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53"/>
            <p:cNvCxnSpPr>
              <a:cxnSpLocks noChangeShapeType="1"/>
            </p:cNvCxnSpPr>
            <p:nvPr/>
          </p:nvCxnSpPr>
          <p:spPr bwMode="auto">
            <a:xfrm>
              <a:off x="5912167" y="3662045"/>
              <a:ext cx="291465" cy="63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45"/>
            <p:cNvCxnSpPr/>
            <p:nvPr/>
          </p:nvCxnSpPr>
          <p:spPr>
            <a:xfrm>
              <a:off x="5908357" y="3185160"/>
              <a:ext cx="0" cy="4749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2719012" y="4464716"/>
            <a:ext cx="6157132" cy="1584582"/>
            <a:chOff x="3245167" y="2789087"/>
            <a:chExt cx="5701665" cy="1281797"/>
          </a:xfrm>
        </p:grpSpPr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6203632" y="2789087"/>
              <a:ext cx="2743200" cy="3537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km-KH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Khmer OS Siemreap" panose="02000500000000020004" pitchFamily="2" charset="0"/>
                </a:rPr>
                <a:t>វិធីសាស្រ្តនៃការសិក្សា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6203632" y="3252770"/>
              <a:ext cx="2743200" cy="3537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km-KH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Khmer OS Siemreap" panose="02000500000000020004" pitchFamily="2" charset="0"/>
                </a:rPr>
                <a:t>រចនាសម្ព័ន្ធនៃការសិក្សា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6203632" y="3717088"/>
              <a:ext cx="2743200" cy="3537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km-KH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Khmer OS Siemreap" panose="02000500000000020004" pitchFamily="2" charset="0"/>
                </a:rPr>
                <a:t>គម្រោងពេលវេលានៃការសិក្សា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245167" y="3081269"/>
              <a:ext cx="2110740" cy="98897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km-KH" sz="1100" dirty="0" smtClean="0">
                <a:effectLst/>
                <a:latin typeface="Calibri" panose="020F0502020204030204" pitchFamily="34" charset="0"/>
                <a:ea typeface="DengXian" panose="02010600030101010101" pitchFamily="2" charset="-122"/>
                <a:cs typeface="Khmer OS Muol Light" panose="02000500000000020004" pitchFamily="2" charset="0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km-KH" sz="1100" dirty="0" smtClean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Khmer OS Muol Light" panose="02000500000000020004" pitchFamily="2" charset="0"/>
                </a:rPr>
                <a:t>ជំពូក</a:t>
              </a:r>
              <a:r>
                <a:rPr lang="km-KH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Khmer OS Muol Light" panose="02000500000000020004" pitchFamily="2" charset="0"/>
                </a:rPr>
                <a:t>ទី ៣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km-KH" sz="1100" b="1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Khmer OS Siemreap" panose="02000500000000020004" pitchFamily="2" charset="0"/>
                </a:rPr>
                <a:t>វិធីសាស្រ្ត និងរចនាសម្ព័ន្ធនៃការសិក្សា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</a:endParaRPr>
            </a:p>
          </p:txBody>
        </p:sp>
        <p:cxnSp>
          <p:nvCxnSpPr>
            <p:cNvPr id="52" name="AutoShape 55"/>
            <p:cNvCxnSpPr>
              <a:cxnSpLocks noChangeShapeType="1"/>
            </p:cNvCxnSpPr>
            <p:nvPr/>
          </p:nvCxnSpPr>
          <p:spPr bwMode="auto">
            <a:xfrm>
              <a:off x="5912167" y="2980275"/>
              <a:ext cx="0" cy="91974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56"/>
            <p:cNvCxnSpPr>
              <a:cxnSpLocks noChangeShapeType="1"/>
            </p:cNvCxnSpPr>
            <p:nvPr/>
          </p:nvCxnSpPr>
          <p:spPr bwMode="auto">
            <a:xfrm>
              <a:off x="5912167" y="2979004"/>
              <a:ext cx="291465" cy="63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58"/>
            <p:cNvCxnSpPr>
              <a:cxnSpLocks noChangeShapeType="1"/>
            </p:cNvCxnSpPr>
            <p:nvPr/>
          </p:nvCxnSpPr>
          <p:spPr bwMode="auto">
            <a:xfrm>
              <a:off x="5355910" y="3454755"/>
              <a:ext cx="847725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57"/>
            <p:cNvCxnSpPr>
              <a:cxnSpLocks noChangeShapeType="1"/>
            </p:cNvCxnSpPr>
            <p:nvPr/>
          </p:nvCxnSpPr>
          <p:spPr bwMode="auto">
            <a:xfrm>
              <a:off x="5912167" y="3889375"/>
              <a:ext cx="291465" cy="63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1674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km-KH" dirty="0"/>
              <a:t>១.៦ រចនាសម្ពន្ធ័របស់សារបទ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255" y="1154544"/>
            <a:ext cx="11009671" cy="533861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km-KH" sz="1600" dirty="0">
              <a:latin typeface="Kh Battambang" panose="02000500000000000000" pitchFamily="2" charset="0"/>
              <a:cs typeface="Kh Battambang" panose="020005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235930" y="1957329"/>
            <a:ext cx="5917307" cy="1687759"/>
            <a:chOff x="3245167" y="2788603"/>
            <a:chExt cx="5701665" cy="1280795"/>
          </a:xfrm>
        </p:grpSpPr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6203632" y="2788603"/>
              <a:ext cx="2743200" cy="35369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km-KH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Khmer OS Siemreap" panose="02000500000000020004" pitchFamily="2" charset="0"/>
                </a:rPr>
                <a:t>ការវិភាគ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6203632" y="3251518"/>
              <a:ext cx="2743200" cy="35369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km-KH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Khmer OS Siemreap" panose="02000500000000020004" pitchFamily="2" charset="0"/>
                </a:rPr>
                <a:t>ការគ្រោង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6203632" y="3715703"/>
              <a:ext cx="2743200" cy="35369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km-KH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Khmer OS Siemreap" panose="02000500000000020004" pitchFamily="2" charset="0"/>
                </a:rPr>
                <a:t>ការអនុវត្ត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3245167" y="3052763"/>
              <a:ext cx="2110740" cy="5524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km-KH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Khmer OS Muol Light" panose="02000500000000020004" pitchFamily="2" charset="0"/>
                </a:rPr>
                <a:t>ជំពូកទី ៤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km-KH" sz="1100" b="1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Khmer OS Siemreap" panose="02000500000000020004" pitchFamily="2" charset="0"/>
                </a:rPr>
                <a:t>ការវិភាគ ការគ្រោង និងការអនុវត្ត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</a:endParaRPr>
            </a:p>
          </p:txBody>
        </p:sp>
        <p:cxnSp>
          <p:nvCxnSpPr>
            <p:cNvPr id="61" name="AutoShape 59"/>
            <p:cNvCxnSpPr>
              <a:cxnSpLocks noChangeShapeType="1"/>
            </p:cNvCxnSpPr>
            <p:nvPr/>
          </p:nvCxnSpPr>
          <p:spPr bwMode="auto">
            <a:xfrm>
              <a:off x="5912167" y="2945448"/>
              <a:ext cx="0" cy="91948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60"/>
            <p:cNvCxnSpPr>
              <a:cxnSpLocks noChangeShapeType="1"/>
            </p:cNvCxnSpPr>
            <p:nvPr/>
          </p:nvCxnSpPr>
          <p:spPr bwMode="auto">
            <a:xfrm>
              <a:off x="5912167" y="2944813"/>
              <a:ext cx="291465" cy="63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62"/>
            <p:cNvCxnSpPr>
              <a:cxnSpLocks noChangeShapeType="1"/>
            </p:cNvCxnSpPr>
            <p:nvPr/>
          </p:nvCxnSpPr>
          <p:spPr bwMode="auto">
            <a:xfrm>
              <a:off x="5355907" y="3420428"/>
              <a:ext cx="847725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61"/>
            <p:cNvCxnSpPr>
              <a:cxnSpLocks noChangeShapeType="1"/>
            </p:cNvCxnSpPr>
            <p:nvPr/>
          </p:nvCxnSpPr>
          <p:spPr bwMode="auto">
            <a:xfrm>
              <a:off x="5912167" y="3854768"/>
              <a:ext cx="291465" cy="63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4"/>
          <p:cNvGrpSpPr/>
          <p:nvPr/>
        </p:nvGrpSpPr>
        <p:grpSpPr>
          <a:xfrm>
            <a:off x="3235930" y="3874573"/>
            <a:ext cx="5917307" cy="1688596"/>
            <a:chOff x="3245167" y="2788285"/>
            <a:chExt cx="5701665" cy="1281430"/>
          </a:xfrm>
        </p:grpSpPr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6203632" y="2788285"/>
              <a:ext cx="2743200" cy="35369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km-KH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Khmer OS Siemreap" panose="02000500000000020004" pitchFamily="2" charset="0"/>
                </a:rPr>
                <a:t>សង្ខេប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3245167" y="3105785"/>
              <a:ext cx="2110740" cy="61023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km-KH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Khmer OS Muol Light" panose="02000500000000020004" pitchFamily="2" charset="0"/>
                </a:rPr>
                <a:t>ជំពូកទី ៥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km-KH" sz="1100" b="1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Khmer OS Siemreap" panose="02000500000000020004" pitchFamily="2" charset="0"/>
                </a:rPr>
                <a:t>សង្ខេប​ សន្និដ្ឋាន​និងការផ្តល់អនុសាសន៍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</a:endParaRPr>
            </a:p>
          </p:txBody>
        </p:sp>
        <p:cxnSp>
          <p:nvCxnSpPr>
            <p:cNvPr id="67" name="AutoShape 63"/>
            <p:cNvCxnSpPr>
              <a:cxnSpLocks noChangeShapeType="1"/>
            </p:cNvCxnSpPr>
            <p:nvPr/>
          </p:nvCxnSpPr>
          <p:spPr bwMode="auto">
            <a:xfrm>
              <a:off x="5912167" y="2929255"/>
              <a:ext cx="0" cy="91948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64"/>
            <p:cNvCxnSpPr>
              <a:cxnSpLocks noChangeShapeType="1"/>
            </p:cNvCxnSpPr>
            <p:nvPr/>
          </p:nvCxnSpPr>
          <p:spPr bwMode="auto">
            <a:xfrm>
              <a:off x="5912167" y="2928620"/>
              <a:ext cx="291465" cy="63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6203632" y="3252470"/>
              <a:ext cx="2743200" cy="35369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km-KH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Khmer OS Siemreap" panose="02000500000000020004" pitchFamily="2" charset="0"/>
                </a:rPr>
                <a:t>សន្និដ្ឋាន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</a:endParaRPr>
            </a:p>
          </p:txBody>
        </p:sp>
        <p:cxnSp>
          <p:nvCxnSpPr>
            <p:cNvPr id="70" name="AutoShape 66"/>
            <p:cNvCxnSpPr>
              <a:cxnSpLocks noChangeShapeType="1"/>
            </p:cNvCxnSpPr>
            <p:nvPr/>
          </p:nvCxnSpPr>
          <p:spPr bwMode="auto">
            <a:xfrm>
              <a:off x="5355907" y="3404235"/>
              <a:ext cx="847725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6203632" y="3716020"/>
              <a:ext cx="2743200" cy="35369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km-KH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Khmer OS Siemreap" panose="02000500000000020004" pitchFamily="2" charset="0"/>
                </a:rPr>
                <a:t>ការផ្តល់អនុសាសន៍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</a:endParaRPr>
            </a:p>
          </p:txBody>
        </p:sp>
        <p:cxnSp>
          <p:nvCxnSpPr>
            <p:cNvPr id="72" name="AutoShape 65"/>
            <p:cNvCxnSpPr>
              <a:cxnSpLocks noChangeShapeType="1"/>
            </p:cNvCxnSpPr>
            <p:nvPr/>
          </p:nvCxnSpPr>
          <p:spPr bwMode="auto">
            <a:xfrm>
              <a:off x="5912167" y="3839210"/>
              <a:ext cx="291465" cy="63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193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1855A-AA9F-47DB-BE11-2DEE472AF5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625634" y="2392210"/>
            <a:ext cx="6795457" cy="197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m-KH" sz="4400" dirty="0" smtClean="0">
                <a:solidFill>
                  <a:schemeClr val="accent1">
                    <a:lumMod val="50000"/>
                  </a:schemeClr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ជំពូក២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m-KH" sz="3200" dirty="0">
                <a:solidFill>
                  <a:schemeClr val="accent1">
                    <a:lumMod val="50000"/>
                  </a:schemeClr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ឯកសារ​​​ និងទ្ត្រឹស្ដីដែលពាក់ព័ន្ធ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18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km-KH" dirty="0"/>
              <a:t>២</a:t>
            </a:r>
            <a:r>
              <a:rPr lang="ar-SA" dirty="0"/>
              <a:t>.</a:t>
            </a:r>
            <a:r>
              <a:rPr lang="km-KH" dirty="0"/>
              <a:t>២</a:t>
            </a:r>
            <a:r>
              <a:rPr lang="ar-SA" dirty="0"/>
              <a:t>.</a:t>
            </a:r>
            <a:r>
              <a:rPr lang="km-KH" dirty="0"/>
              <a:t>ទ្រឹស្តីដែលទាក់ទងនឹងការបង្កើតប្រព័ន្ធ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255" y="1154544"/>
            <a:ext cx="11166690" cy="5338619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  <a:tabLst>
                <a:tab pos="461963" algn="l"/>
              </a:tabLst>
            </a:pP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មុន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នឹងយើងអាចធ្វើការចាប់ផ្ដើម បង្កើតនូវកម្មវិធីថ្មីមួយបាននោះ យើងត្រូវស្គាល់ឱ្យបានច្បាស់ពីនិយមន័យ និងកម្មវិធីដែលយើងយកមកធ្វើការ បង្កើតហើយទ្រឹស្ដីទាំងអស់នោះ គឺជាគន្លឹះដែលជាជំនួយក្នុងការសរសេរកម្មវិធីឱ្យបានល្អប្រសើរ។ ទ្រឹស្ដី និងកម្មវិធីដែលពាក់ព័ន្ធរួមមាន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Analysis,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Database Management System(DBMS),Microsoft Visual Code, PHP, MySQL Server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  <p:pic>
        <p:nvPicPr>
          <p:cNvPr id="3074" name="Picture 2" descr="Illustration of the five stages of Systems Analysis... | Download  Scientific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922" y="3274145"/>
            <a:ext cx="2819822" cy="203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isual Studio Code launches as a snap | Snapcraf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126" y="3274145"/>
            <a:ext cx="4327239" cy="216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ow to install apache and mysql and php on an ubuntu server - Rixosy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23" y="3416185"/>
            <a:ext cx="3511936" cy="210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79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km-KH" dirty="0"/>
              <a:t>២.២.១. ទ្រឹស្តីដែលទាក់ទងទៅ</a:t>
            </a:r>
            <a:r>
              <a:rPr lang="km-KH" dirty="0" smtClean="0"/>
              <a:t>នឹង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System Development Life Cycle (SDLC)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28" y="1239402"/>
            <a:ext cx="5772655" cy="2161311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  <a:tabLst>
                <a:tab pos="461963" algn="l"/>
              </a:tabLst>
            </a:pP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Development Life Cycle (SDLC)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គឺជាវិធីសាស្ត្រមួយដែលធ្វើការកំណត់ នូវដំណាក់កាល និងសកម្មភាពជាច្រើនដែលត្រូវការសំរាប់ធ្វើការកសាងគំរោ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ង។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សកម្មភាពនិមួយៗរបស់គំរោងអាចត្រូវបានគេរៀបចំទៅជាប្រាំដំណាក់កាល ។</a:t>
            </a:r>
            <a:endParaRPr lang="en-US" sz="1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2B8E68-F6B3-4DF8-88C6-DDB995AB5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006" y="2636982"/>
            <a:ext cx="5211740" cy="366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km-KH" dirty="0" smtClean="0"/>
              <a:t>២.៣. </a:t>
            </a:r>
            <a:r>
              <a:rPr lang="km-KH" dirty="0"/>
              <a:t>ទ្រឹស្តីប្រព័ន្ធគ្រប់គ្រងទិន្នន័យ (</a:t>
            </a:r>
            <a:r>
              <a:rPr lang="en-US" sz="2700" dirty="0"/>
              <a:t>Database Management System)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943" y="1031900"/>
            <a:ext cx="10388857" cy="5248827"/>
          </a:xfrm>
        </p:spPr>
        <p:txBody>
          <a:bodyPr>
            <a:noAutofit/>
          </a:bodyPr>
          <a:lstStyle/>
          <a:p>
            <a:pPr marL="0" lvl="0" indent="0">
              <a:lnSpc>
                <a:spcPct val="200000"/>
              </a:lnSpc>
              <a:buNone/>
              <a:tabLst>
                <a:tab pos="461963" algn="l"/>
              </a:tabLst>
            </a:pP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DBMS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គឺជា 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Application Software 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មួយដែលត្រូវបានប្រើក្នុងគោលបំណងនៃ​ការគ្រប់គ្រងទៅលើ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Database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ដោយផ្អែកទៅលើភាពផ្សេងគ្នានៃគំរូទិន្នន័យ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(Data Models)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នីមួយៗ [3]។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DBMS 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កើតឡើង ពីការប្រមូលផ្តុំនៃកម្មវិធីទាំងឡាយ ដែល​មាន​ទម្រង់ជាការបង្កើតនឹងការគ្រប់គ្រង 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Database Structure 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រួមមានដូចជា 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Microsoft Access, Microsoft SQL Server, MySQL, SQLite, Oracle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075563" y="3414970"/>
            <a:ext cx="5597527" cy="1036956"/>
            <a:chOff x="0" y="0"/>
            <a:chExt cx="5597556" cy="1037502"/>
          </a:xfrm>
        </p:grpSpPr>
        <p:sp>
          <p:nvSpPr>
            <p:cNvPr id="9" name="Oval 8"/>
            <p:cNvSpPr/>
            <p:nvPr/>
          </p:nvSpPr>
          <p:spPr>
            <a:xfrm>
              <a:off x="1953491" y="0"/>
              <a:ext cx="1678514" cy="6037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300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0D0D0D"/>
                  </a:solidFill>
                  <a:effectLst/>
                  <a:latin typeface="Khmer OS Siemreap" panose="02000500000000020004" pitchFamily="2" charset="0"/>
                  <a:ea typeface="DengXian" panose="02010600030101010101" pitchFamily="2" charset="-122"/>
                  <a:cs typeface="DaunPenh" panose="01010101010101010101" pitchFamily="2" charset="0"/>
                </a:rPr>
                <a:t>Processing</a:t>
              </a:r>
              <a:endParaRPr lang="en-US" sz="1100" dirty="0">
                <a:effectLst/>
                <a:ea typeface="DengXian" panose="02010600030101010101" pitchFamily="2" charset="-122"/>
                <a:cs typeface="DaunPenh" panose="01010101010101010101" pitchFamily="2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0D0D0D"/>
                  </a:solidFill>
                  <a:effectLst/>
                  <a:ea typeface="DengXian" panose="02010600030101010101" pitchFamily="2" charset="-122"/>
                  <a:cs typeface="DaunPenh" panose="01010101010101010101" pitchFamily="2" charset="0"/>
                </a:rPr>
                <a:t> </a:t>
              </a:r>
              <a:endParaRPr lang="en-US" sz="1100" dirty="0">
                <a:effectLst/>
                <a:ea typeface="DengXian" panose="02010600030101010101" pitchFamily="2" charset="-122"/>
                <a:cs typeface="DaunPenh" panose="01010101010101010101" pitchFamily="2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0" y="145473"/>
              <a:ext cx="1268011" cy="3526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Khmer OS Siemreap" panose="02000500000000020004" pitchFamily="2" charset="0"/>
                  <a:ea typeface="DengXian" panose="02010600030101010101" pitchFamily="2" charset="-122"/>
                  <a:cs typeface="DaunPenh" panose="01010101010101010101" pitchFamily="2" charset="0"/>
                </a:rPr>
                <a:t>Data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329545" y="145473"/>
              <a:ext cx="1268011" cy="3526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Khmer OS Siemreap" panose="02000500000000020004" pitchFamily="2" charset="0"/>
                  <a:ea typeface="DengXian" panose="02010600030101010101" pitchFamily="2" charset="-122"/>
                  <a:cs typeface="DaunPenh" panose="01010101010101010101" pitchFamily="2" charset="0"/>
                </a:rPr>
                <a:t>Information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DaunPenh" panose="01010101010101010101" pitchFamily="2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267691" y="304800"/>
              <a:ext cx="6864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36818" y="304800"/>
              <a:ext cx="6864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635577" y="606137"/>
              <a:ext cx="0" cy="4313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641273" y="491837"/>
              <a:ext cx="0" cy="53448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30382" y="1032164"/>
              <a:ext cx="4007053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221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512" y="1588655"/>
            <a:ext cx="10111179" cy="4270556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  <a:spcAft>
                <a:spcPts val="800"/>
              </a:spcAft>
              <a:tabLst>
                <a:tab pos="1090613" algn="l"/>
              </a:tabLst>
            </a:pPr>
            <a:r>
              <a:rPr lang="km-KH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ជំពូកទី១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៖	សេចក្ដីផ្ដើម</a:t>
            </a:r>
            <a:r>
              <a:rPr lang="km-KH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km-KH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ជំពូកទី២​ ៖	ឯកសារ និងទ្រឹស្ដីដែលពាក់ព័ន្ធ</a:t>
            </a:r>
            <a:br>
              <a:rPr lang="km-KH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ជំពូកទី៣</a:t>
            </a:r>
            <a:r>
              <a:rPr lang="km-KH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៖	វិធីសាស្ត្រ និងរចនាសម្ព័ន្ធនៃការសិក្សារ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</a:t>
            </a:r>
            <a:r>
              <a:rPr lang="km-KH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km-KH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ជំពូកទី៤</a:t>
            </a:r>
            <a:r>
              <a:rPr lang="km-KH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r>
              <a:rPr lang="km-KH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ការវិភាគ ការគ្រោង និងការអនុវត្ត</a:t>
            </a:r>
            <a:br>
              <a:rPr lang="km-KH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ជំពូកទី៥</a:t>
            </a:r>
            <a:r>
              <a:rPr lang="km-KH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៖	សង្ខេប សន្និដ្ឋាន ការផ្ដល់អនុសាសន៍និងការបង្ហាញគម្រោង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Siemreap-Kh Auto" panose="02000500000000020004" pitchFamily="2" charset="0"/>
                <a:cs typeface="Khmer OS Siemreap-Kh Auto" panose="02000500000000020004" pitchFamily="2" charset="0"/>
              </a:rPr>
              <a:t/>
            </a:r>
            <a:b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Siemreap-Kh Auto" panose="02000500000000020004" pitchFamily="2" charset="0"/>
                <a:cs typeface="Khmer OS Siemreap-Kh Auto" panose="02000500000000020004" pitchFamily="2" charset="0"/>
              </a:rPr>
            </a:b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Kh Battambang" panose="02000500000000000000" pitchFamily="2" charset="0"/>
              <a:cs typeface="Kh Battambang" panose="020005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8391"/>
            <a:ext cx="9144000" cy="656455"/>
          </a:xfrm>
        </p:spPr>
        <p:txBody>
          <a:bodyPr/>
          <a:lstStyle/>
          <a:p>
            <a:r>
              <a:rPr lang="km-KH" dirty="0">
                <a:solidFill>
                  <a:schemeClr val="accent1">
                    <a:lumMod val="50000"/>
                  </a:schemeClr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មាតិកា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83491" y="1231010"/>
            <a:ext cx="11049000" cy="0"/>
          </a:xfrm>
          <a:prstGeom prst="line">
            <a:avLst/>
          </a:prstGeom>
          <a:ln w="5715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22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km-KH" dirty="0"/>
              <a:t>២</a:t>
            </a:r>
            <a:r>
              <a:rPr lang="en-US" dirty="0"/>
              <a:t>.</a:t>
            </a:r>
            <a:r>
              <a:rPr lang="km-KH" dirty="0"/>
              <a:t>៣</a:t>
            </a:r>
            <a:r>
              <a:rPr lang="en-US" dirty="0"/>
              <a:t>.</a:t>
            </a:r>
            <a:r>
              <a:rPr lang="km-KH" dirty="0"/>
              <a:t>១</a:t>
            </a:r>
            <a:r>
              <a:rPr lang="en-US" dirty="0"/>
              <a:t> </a:t>
            </a:r>
            <a:r>
              <a:rPr lang="km-KH" dirty="0"/>
              <a:t>ដ្យាក្រាមទំនាក់ទំនងធាតុ </a:t>
            </a:r>
            <a:r>
              <a:rPr lang="km-KH" sz="2200" dirty="0"/>
              <a:t>(</a:t>
            </a:r>
            <a:r>
              <a:rPr lang="en-US" sz="2200" dirty="0"/>
              <a:t>Entity-Relationship Diagram)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943" y="1031900"/>
            <a:ext cx="10388857" cy="5248827"/>
          </a:xfrm>
        </p:spPr>
        <p:txBody>
          <a:bodyPr>
            <a:noAutofit/>
          </a:bodyPr>
          <a:lstStyle/>
          <a:p>
            <a:pPr marL="0" indent="0" algn="just">
              <a:lnSpc>
                <a:spcPct val="200000"/>
              </a:lnSpc>
              <a:buNone/>
              <a:tabLst>
                <a:tab pos="461963" algn="l"/>
              </a:tabLst>
            </a:pP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ដ្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យាក្រាមទំនាក់ទំនងធាតុ (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ERD)  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ជាគំនូសក្រាហ្វិកបង្ហាញទំនាក់ទំនងព័ត៏មាន ដែល​ ត្រូវបានបង្កើតរក្សាទុក និងប្រើប្រាស់ដោយប្រព័ន្ធអាជីវកម្មណាមួយ។ អ្នកវិភាគអាចអានថា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ERD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មួយដើម្បីរកឪ្យឃើញពីបំណែកបុគ្គលិកនៃព័ត៍មាននៅក្នុងប្រព័ន្ធមួយ និង​របៀបដែលគេត្រូវបាន រៀបចំ ការប្រើប្រាស់​ និង​ការទាក់ទងគ្នាទៅវិញទៅមក។ នៅលើ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ERD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និងព័ត៍មានដែលមានប្រភេទដូចគ្នា ត្រូវបាន  គេរាយនៅជាមួយគ្នា និងបានដាក់នៅខាងប្រអប់ដែលគេហៅថា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Entities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។​ បន្ទាត់​ ត្រូវបាន​ គូររវាងធាតុនីមួយៗ គឺបានតំណាងឪ្យទំនាក់ទំនងក្នុងចំណោមទិន្នន័យនិងនិមិត្តសញ្ញាពីសេសៗ បានបន្ថែមទៅដ្យាក្រាម ដើម្បីទំនាក់ទំនងច្បាប់អាជីវកម្មកម្រិតខ្ពស់ ដែលត្រូវបានគាំាំទ្រ ដោយប្រព័ន្ធនេះ។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ERD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មានសមាសធាតុផ្សំ ចំបងៗបីគឺ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Entity, Attribute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Relationship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2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km-KH" dirty="0"/>
              <a:t>២.៣..២ ការប្រើប្រាស់កម្មវិធី </a:t>
            </a:r>
            <a:r>
              <a:rPr lang="en-US" sz="2200" dirty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943" y="1031901"/>
            <a:ext cx="10312657" cy="100009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  <a:tabLst>
                <a:tab pos="461963" algn="l"/>
              </a:tabLst>
            </a:pP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MySQL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គឺជាប្រព័ន្ធគ្រប់គ្រង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Database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Open-Source SQL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ដែលពេញនិយមបំផុតត្រូវបានបង្កើតឡើង ចែកចាយ និងគាំទ្រដោយ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Oracle 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Corporation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lnSpc>
                <a:spcPct val="150000"/>
              </a:lnSpc>
              <a:buNone/>
              <a:tabLst>
                <a:tab pos="461963" algn="l"/>
              </a:tabLst>
            </a:pPr>
            <a:endParaRPr lang="km-KH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  <a:tabLst>
                <a:tab pos="461963" algn="l"/>
              </a:tabLst>
            </a:pP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16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48070" y="1865669"/>
            <a:ext cx="1014640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</a:pPr>
            <a:r>
              <a:rPr kumimoji="0" lang="km-KH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	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S</a:t>
            </a:r>
            <a:r>
              <a:rPr kumimoji="0" lang="en-US" altLang="zh-CN" sz="16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QL (Structured Query Language) </a:t>
            </a:r>
            <a:r>
              <a:rPr kumimoji="0" lang="km-KH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ជាភាសាកុំព្យូទ័រស្តង់ដារមួយនៃ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Database </a:t>
            </a:r>
            <a:r>
              <a:rPr kumimoji="0" lang="km-KH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ដែលត្រូវបានបង្កើតឡើងសម្រាប់ការទាញយក និងការគ្រប់គ្រងទៅលើទិន្នន័យ នៅក្នុងប្រព័ន្ធ គ្រប់គ្រងទិន្នន័យដែលពាក់ព័ន្ធ 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Relational Database Management Systems [RDBMS]), </a:t>
            </a:r>
            <a:r>
              <a:rPr kumimoji="0" lang="km-KH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ការកែប្រែ និងការបង្កើតនូវ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Database Schema </a:t>
            </a:r>
            <a:r>
              <a:rPr kumimoji="0" lang="km-KH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និងការបញ្ជាទៅលើការគ្រប់គ្រងនៃការទាញយក អ្វីៗទាំងអស់ដែលមានក្នុង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Database [6]</a:t>
            </a:r>
            <a:r>
              <a:rPr kumimoji="0" lang="km-KH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។ មុខងារសំខាន់របស់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SQL </a:t>
            </a:r>
            <a:r>
              <a:rPr kumimoji="0" lang="km-KH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ត្រូវបានបង្ហាញតាមរយៈការ ប្រើ ជាភាសាបញ្ជា ដែលអនុញ្ញាតឲ្យមាន ការទាញយក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, </a:t>
            </a:r>
            <a:r>
              <a:rPr kumimoji="0" lang="km-KH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ការបញ្ចូល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, </a:t>
            </a:r>
            <a:r>
              <a:rPr kumimoji="0" lang="km-KH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ការកែប្រែ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, </a:t>
            </a:r>
            <a:r>
              <a:rPr kumimoji="0" lang="km-KH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លុប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, </a:t>
            </a:r>
            <a:r>
              <a:rPr kumimoji="0" lang="km-KH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និងស្វែងរក នូវទិន្នន័យ ក្នុង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Databases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6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Autofit/>
          </a:bodyPr>
          <a:lstStyle/>
          <a:p>
            <a:r>
              <a:rPr lang="km-KH" sz="4000" dirty="0"/>
              <a:t>២.៣.៣. ទ្រឹស្តី </a:t>
            </a:r>
            <a:r>
              <a:rPr lang="en-US" sz="2000" dirty="0"/>
              <a:t>PHP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943" y="1031901"/>
            <a:ext cx="10312657" cy="100009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  <a:tabLst>
                <a:tab pos="461963" algn="l"/>
              </a:tabLst>
            </a:pP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PHP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គឺជាភាសាស្គ្រីបដែលមានគោលបំណងទូទៅដែលពេញនិយមជាពិសេសសម្រាប់ការអភិវឌ្ឍន៍គេហទំព័រ។ លឿន បត់បែន និងជាក់ស្តែង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PHP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ផ្តល់ថាមពលគ្រប់យ៉ាងពីប្លក់របស់អ្នកទៅកាន់គេហទំព័រពេញនិយមបំផុតនៅលើពិភពលោក។</a:t>
            </a:r>
          </a:p>
          <a:p>
            <a:pPr marL="0" indent="0">
              <a:lnSpc>
                <a:spcPct val="150000"/>
              </a:lnSpc>
              <a:buNone/>
              <a:tabLst>
                <a:tab pos="461963" algn="l"/>
              </a:tabLst>
            </a:pP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16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48071" y="1851817"/>
            <a:ext cx="973076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ទ្រឹស្តី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OOP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នៃភាសា 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PHP</a:t>
            </a:r>
            <a:r>
              <a:rPr kumimoji="0" lang="km-KH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</a:pPr>
            <a:r>
              <a:rPr kumimoji="0" lang="km-KH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	ភាសា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object-oriented </a:t>
            </a:r>
            <a:r>
              <a:rPr kumimoji="0" lang="km-KH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ប្រើប្រាស់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classes and objects</a:t>
            </a:r>
            <a:r>
              <a:rPr kumimoji="0" lang="km-KH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។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Classes </a:t>
            </a:r>
            <a:r>
              <a:rPr kumimoji="0" lang="km-KH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គឺជាពុម្ភគំរូសម្រាប់បង្កើត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Objects</a:t>
            </a:r>
            <a:r>
              <a:rPr kumimoji="0" lang="km-KH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 ជាច្រើន។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Class </a:t>
            </a:r>
            <a:r>
              <a:rPr kumimoji="0" lang="km-KH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គឺពិពណ៌នាអំពីអ្វីដែល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Objects</a:t>
            </a:r>
            <a:r>
              <a:rPr kumimoji="0" lang="km-KH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 អាចមាន រួមទាំង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properties/variables</a:t>
            </a:r>
            <a:r>
              <a:rPr kumimoji="0" lang="km-KH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 និង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functions/methods</a:t>
            </a:r>
            <a:r>
              <a:rPr kumimoji="0" lang="km-KH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។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 object </a:t>
            </a:r>
            <a:r>
              <a:rPr kumimoji="0" lang="km-KH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គឺជា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 instance </a:t>
            </a:r>
            <a:r>
              <a:rPr kumimoji="0" lang="km-KH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នៃ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 class</a:t>
            </a:r>
            <a:r>
              <a:rPr kumimoji="0" lang="km-KH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 (ដូចជាអគារដែលត្រូវបានបង្កើតឡើងតាមប្លង់មេដែលគេបានគូរ)។​ </a:t>
            </a:r>
          </a:p>
          <a:p>
            <a:pPr marL="0" marR="0" lvl="0" indent="0" algn="l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1313" algn="l"/>
              </a:tabLst>
            </a:pPr>
            <a:r>
              <a:rPr kumimoji="0" lang="km-KH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	ភាសា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Object-oriented</a:t>
            </a:r>
            <a:r>
              <a:rPr kumimoji="0" lang="km-KH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 បានផ្តល់នូវ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​ </a:t>
            </a:r>
            <a:r>
              <a:rPr kumimoji="0" lang="km-KH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៖</a:t>
            </a:r>
          </a:p>
          <a:p>
            <a:pPr marL="684213" marR="0" lvl="0" indent="-342900" algn="l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341313" algn="l"/>
              </a:tabLst>
            </a:pPr>
            <a:r>
              <a:rPr kumimoji="0" lang="km-KH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	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polymorphism, </a:t>
            </a:r>
            <a:endParaRPr kumimoji="0" lang="km-KH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hmer OS Battambang" panose="02000500000000020004" pitchFamily="2" charset="0"/>
              <a:ea typeface="DengXian" panose="02010600030101010101" pitchFamily="2" charset="-122"/>
              <a:cs typeface="Khmer OS Battambang" panose="02000500000000020004" pitchFamily="2" charset="0"/>
            </a:endParaRPr>
          </a:p>
          <a:p>
            <a:pPr marL="684213" marR="0" lvl="0" indent="-342900" algn="l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341313" algn="l"/>
              </a:tabLst>
            </a:pPr>
            <a:r>
              <a:rPr kumimoji="0" lang="km-KH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	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encapsulation</a:t>
            </a:r>
            <a:endParaRPr kumimoji="0" lang="km-KH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hmer OS Battambang" panose="02000500000000020004" pitchFamily="2" charset="0"/>
              <a:ea typeface="DengXian" panose="02010600030101010101" pitchFamily="2" charset="-122"/>
              <a:cs typeface="Khmer OS Battambang" panose="02000500000000020004" pitchFamily="2" charset="0"/>
            </a:endParaRPr>
          </a:p>
          <a:p>
            <a:pPr marL="684213" marR="0" lvl="0" indent="-342900" algn="l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341313" algn="l"/>
              </a:tabLst>
            </a:pPr>
            <a:r>
              <a:rPr kumimoji="0" lang="km-KH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	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inheritance</a:t>
            </a:r>
            <a:r>
              <a:rPr kumimoji="0" lang="km-KH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។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19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1855A-AA9F-47DB-BE11-2DEE472AF5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625635" y="2392210"/>
            <a:ext cx="6259748" cy="271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m-KH" sz="4400" dirty="0" smtClean="0">
                <a:solidFill>
                  <a:schemeClr val="accent1">
                    <a:lumMod val="50000"/>
                  </a:schemeClr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ជំពូក៣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m-KH" sz="3200" dirty="0">
                <a:solidFill>
                  <a:schemeClr val="accent1">
                    <a:lumMod val="50000"/>
                  </a:schemeClr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វិធីសាស្រ្ត និងរចនាសម្ព័ន្ធនៃការសិក្សា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Autofit/>
          </a:bodyPr>
          <a:lstStyle/>
          <a:p>
            <a:r>
              <a:rPr lang="km-KH" sz="4000" dirty="0" smtClean="0"/>
              <a:t>៣.១វិធីសាស្រ្តនៃ</a:t>
            </a:r>
            <a:r>
              <a:rPr lang="km-KH" sz="4000" dirty="0"/>
              <a:t>ការ</a:t>
            </a:r>
            <a:r>
              <a:rPr lang="km-KH" sz="4000" dirty="0" smtClean="0"/>
              <a:t>សិក្សា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943" y="1031901"/>
            <a:ext cx="10312657" cy="189602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វិធីសាស្រ្តនៃការសិក្សាគឹជាមូលដ្ឌានមួយដ៏សំខាន់ក្នុងការកំណត់ នូវគោលដៅការងារអ្វីមួយប្រកបដោយភាពជោគជ័យនិងតាមផែនការដែលក្រុមសិក្សាស្រាវជ្រាវបានគ្រោងទុកវាមានន័យថា ក្រុមសិក្សាស្រាវជ្រាវត្រូវសិក្សាឲ្យបានច្បាស់ច្បាស់លាស់អំពីគម្រោងនិងទិសដៅ ដើម្បីដាក់ចេញនូវផែនការក្នុងគោលបំណងនៃការងារដោយអនុវត្តន៍ទៅតាមគោលការណ៍ ដែលជាក់លាក់មួយសម្រាប់ធ្វើការសិក្សា។ </a:t>
            </a:r>
          </a:p>
          <a:p>
            <a:pPr marL="0" indent="0">
              <a:lnSpc>
                <a:spcPct val="150000"/>
              </a:lnSpc>
              <a:buNone/>
              <a:tabLst>
                <a:tab pos="461963" algn="l"/>
              </a:tabLst>
            </a:pP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16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  <p:pic>
        <p:nvPicPr>
          <p:cNvPr id="6" name="Picture 5" descr="Description: Related image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9" r="14342" b="9335"/>
          <a:stretch/>
        </p:blipFill>
        <p:spPr bwMode="auto">
          <a:xfrm>
            <a:off x="3491345" y="2720758"/>
            <a:ext cx="4599710" cy="3606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506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Autofit/>
          </a:bodyPr>
          <a:lstStyle/>
          <a:p>
            <a:r>
              <a:rPr lang="km-KH" sz="4000" dirty="0" smtClean="0"/>
              <a:t>៣.១វិធីសាស្រ្តនៃ</a:t>
            </a:r>
            <a:r>
              <a:rPr lang="km-KH" sz="4000" dirty="0"/>
              <a:t>ការ</a:t>
            </a:r>
            <a:r>
              <a:rPr lang="km-KH" sz="4000" dirty="0" smtClean="0"/>
              <a:t>សិក្សា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1220459"/>
            <a:ext cx="2196435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១.ការ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ធ្វើផែនការ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ប្រព័ន្ធ</a:t>
            </a:r>
            <a:endParaRPr lang="en-US" sz="20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pic>
        <p:nvPicPr>
          <p:cNvPr id="8" name="Picture 2" descr="Manikins Planing Concept stock illustration. Illustration of lineart -  6042907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6" r="7356" b="8836"/>
          <a:stretch/>
        </p:blipFill>
        <p:spPr bwMode="auto">
          <a:xfrm>
            <a:off x="6788727" y="1974586"/>
            <a:ext cx="4664363" cy="381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87582" y="166936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indent="-341313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បញ្ហា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1313" indent="-341313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បង្កើតគម្រោងពេលវេលា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1313" indent="-341313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បញ្ជាក់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ការសិក្សា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គម្រោង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1313" indent="-341313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រៀបចំការងារសម្រាប់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គម្រោង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1313" indent="-341313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ចាប់ផ្ដើមបើកកម្រោ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2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Autofit/>
          </a:bodyPr>
          <a:lstStyle/>
          <a:p>
            <a:r>
              <a:rPr lang="km-KH" sz="4000" dirty="0" smtClean="0"/>
              <a:t>៣.១វិធីសាស្រ្តនៃ</a:t>
            </a:r>
            <a:r>
              <a:rPr lang="km-KH" sz="4000" dirty="0"/>
              <a:t>ការ</a:t>
            </a:r>
            <a:r>
              <a:rPr lang="km-KH" sz="4000" dirty="0" smtClean="0"/>
              <a:t>សិក្សា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1220459"/>
            <a:ext cx="347723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២.ការ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វិភាគប្រព័ន្ធ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System Analysis</a:t>
            </a:r>
            <a:endParaRPr lang="en-US" sz="20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pic>
        <p:nvPicPr>
          <p:cNvPr id="6" name="Picture 4" descr="Implementation - Ced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334" y="2556211"/>
            <a:ext cx="6137812" cy="383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33764" y="171090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ប្រមូលពត៏មាន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កំណត់តម្រូវការប្រពន័្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កសាង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គម្រូសម្រាប់ស្វែងរកតម្រូវ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កំណត់អាទិភាពតម្រូវ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ពិ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និត្យសំណើរអ្នក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គ្រប់គ្រង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2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Graphic Designer job description | Totaljob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18" y="3665295"/>
            <a:ext cx="4821308" cy="256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Autofit/>
          </a:bodyPr>
          <a:lstStyle/>
          <a:p>
            <a:r>
              <a:rPr lang="km-KH" sz="4000" dirty="0" smtClean="0"/>
              <a:t>៣.១វិធីសាស្រ្តនៃ</a:t>
            </a:r>
            <a:r>
              <a:rPr lang="km-KH" sz="4000" dirty="0"/>
              <a:t>ការ</a:t>
            </a:r>
            <a:r>
              <a:rPr lang="km-KH" sz="4000" dirty="0" smtClean="0"/>
              <a:t>សិក្សា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1220459"/>
            <a:ext cx="419537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ea typeface="Times New Roman" panose="02020603050405020304" pitchFamily="18" charset="0"/>
                <a:cs typeface="Khmer OS Siemreap" panose="02000500000000020004" pitchFamily="2" charset="0"/>
              </a:rPr>
              <a:t>៣.ដំណាក់</a:t>
            </a:r>
            <a:r>
              <a:rPr lang="km-KH" dirty="0">
                <a:ea typeface="Times New Roman" panose="02020603050405020304" pitchFamily="18" charset="0"/>
                <a:cs typeface="Khmer OS Siemreap" panose="02000500000000020004" pitchFamily="2" charset="0"/>
              </a:rPr>
              <a:t>កាលរចនាប្រព័ន្ធ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System Design</a:t>
            </a:r>
            <a:endParaRPr lang="en-US" sz="20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1400" y="1728290"/>
            <a:ext cx="71327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dirty="0"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ការបង្កើត និងរចនា</a:t>
            </a:r>
            <a:r>
              <a:rPr lang="km-KH" dirty="0" smtClean="0">
                <a:latin typeface="Khmer OS Battambang" panose="02000500000000020004" pitchFamily="2" charset="0"/>
                <a:ea typeface="DengXian" panose="02010600030101010101" pitchFamily="2" charset="-122"/>
                <a:cs typeface="Khmer OS Battambang" panose="02000500000000020004" pitchFamily="2" charset="0"/>
              </a:rPr>
              <a:t>ផ្ទាំង</a:t>
            </a:r>
            <a:endParaRPr lang="en-US" dirty="0">
              <a:latin typeface="Khmer OS Battambang" panose="02000500000000020004" pitchFamily="2" charset="0"/>
              <a:ea typeface="DengXian" panose="02010600030101010101" pitchFamily="2" charset="-122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ការរៀបចំបង្កើត និងរចនា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Form 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រៀបចំរចនាប្លង់ (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Login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Register, List student data, View student information detail… )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ការរចនាប្លង់នៃការបញ្ចូលទិន្នន័យ និងប្លង់របាយការណ៍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រៀបចំការវិភាគទៅលើលក្ខខណ្ឌចំពោះទិន្នន័យដែលត្រូវផ្ទុក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រៀបចំការវិភាគលើលំហូរ ការងារនៃការប្រើប្រាស់លើប្លង់ បញ្ចូលទិន្នន័យ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0482" name="Picture 2" descr="تصميم واجهة التطبيقات والمواقع ببرنامج Adobe XD CC - منصة رشد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2" t="9858" r="27939" b="33576"/>
          <a:stretch/>
        </p:blipFill>
        <p:spPr bwMode="auto">
          <a:xfrm>
            <a:off x="7866279" y="1762834"/>
            <a:ext cx="1493980" cy="151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8" descr="File:Database-mysql.sv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90" name="Picture 10" descr="MySQL Essential - East Asia Netwo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09" y="1682016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36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Autofit/>
          </a:bodyPr>
          <a:lstStyle/>
          <a:p>
            <a:r>
              <a:rPr lang="km-KH" sz="4000" dirty="0" smtClean="0"/>
              <a:t>៣.១វិធីសាស្រ្តនៃ</a:t>
            </a:r>
            <a:r>
              <a:rPr lang="km-KH" sz="4000" dirty="0"/>
              <a:t>ការ</a:t>
            </a:r>
            <a:r>
              <a:rPr lang="km-KH" sz="4000" dirty="0" smtClean="0"/>
              <a:t>សិក្សា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1220459"/>
            <a:ext cx="349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dirty="0" smtClean="0">
                <a:ea typeface="Times New Roman" panose="02020603050405020304" pitchFamily="18" charset="0"/>
                <a:cs typeface="Khmer OS Siemreap" panose="02000500000000020004" pitchFamily="2" charset="0"/>
              </a:rPr>
              <a:t>៤.ដំណាក់</a:t>
            </a:r>
            <a:r>
              <a:rPr lang="km-KH" dirty="0">
                <a:ea typeface="Times New Roman" panose="02020603050405020304" pitchFamily="18" charset="0"/>
                <a:cs typeface="Khmer OS Siemreap" panose="02000500000000020004" pitchFamily="2" charset="0"/>
              </a:rPr>
              <a:t>កាលអនុវត្តប្រព័ន្ធ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System</a:t>
            </a:r>
            <a:endParaRPr lang="km-KH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945746" y="2114663"/>
            <a:ext cx="4137817" cy="4212246"/>
            <a:chOff x="6257486" y="1370392"/>
            <a:chExt cx="4733787" cy="4693572"/>
          </a:xfrm>
        </p:grpSpPr>
        <p:pic>
          <p:nvPicPr>
            <p:cNvPr id="8" name="Picture 4" descr="Python Training In Dehradun - Diston Institut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486" y="1370392"/>
              <a:ext cx="4733787" cy="4693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8054109" y="1440873"/>
              <a:ext cx="822036" cy="923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063704" y="1666498"/>
            <a:ext cx="4875053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ចំពោះ 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front-end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ចាប់ផ្តើមជាមួយ 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HTML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ការចាក់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CSS Style 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Bootstrap Library</a:t>
            </a:r>
            <a:endParaRPr lang="km-KH" sz="16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សរសេរ 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JavaScript 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JQuery Library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ចំពោះ 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back-end</a:t>
            </a:r>
            <a:endParaRPr lang="km-KH" sz="16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សរសេរនូវ 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PHP 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cript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សរសេរនូវ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query language 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MySQL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2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Autofit/>
          </a:bodyPr>
          <a:lstStyle/>
          <a:p>
            <a:r>
              <a:rPr lang="km-KH" sz="4000" dirty="0" smtClean="0"/>
              <a:t>៣.១វិធីសាស្រ្តនៃ</a:t>
            </a:r>
            <a:r>
              <a:rPr lang="km-KH" sz="4000" dirty="0"/>
              <a:t>ការ</a:t>
            </a:r>
            <a:r>
              <a:rPr lang="km-KH" sz="4000" dirty="0" smtClean="0"/>
              <a:t>សិក្សា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1220459"/>
            <a:ext cx="3797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៥.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ការធ្វើតេស្តលើកម្មវិធីដែលបានបង្កើត</a:t>
            </a:r>
          </a:p>
        </p:txBody>
      </p:sp>
      <p:sp>
        <p:nvSpPr>
          <p:cNvPr id="6" name="Rectangle 5"/>
          <p:cNvSpPr/>
          <p:nvPr/>
        </p:nvSpPr>
        <p:spPr>
          <a:xfrm>
            <a:off x="1451631" y="3164190"/>
            <a:ext cx="550436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ធ្វើការបញ្ចូលទិន្នន័យតេស្តសាកល្បងពីតំណើការ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ស្វែងរកកំហុសឆ្គងផ្នែកបច្ចេកទេស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ស្វែងរកកំហុសនៅក្នុងការគណនាផ្សេងៗ។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km-KH" sz="16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AutoShape 2" descr="Home of Crowdtesting: UX &amp; Usability Testing | QA &amp; Functional Tes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ome of Crowdtesting: UX &amp; Usability Testing | QA &amp; Functional Test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684" y="3023073"/>
            <a:ext cx="5023496" cy="320002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38200" y="1514968"/>
            <a:ext cx="1079954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tabLst>
                <a:tab pos="573088" algn="l"/>
              </a:tabLst>
            </a:pP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ស្វែង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រកកំហុសលើទិន្នន័យចំពោះការតេស្តសាកល្បងនេះ គឺក្នុងគោលបំណងស្វែងរកនៅ ចំណុចខ្វះខាត ឬកំហុសឆ្គងដែល និងអាចកើតមានឡើងនៅក្នុងប្រព័ន្ធនេះ។ ករណីដែល កើតមានឡើងនូវកំហុសណាមួយ គឺតម្រូវឲ្យត្រឡប់ទៅជំហានទី៤ វិញទៅតាមប្រភេទ កំហុស ឬក៏ចំណុចខ្វះខាតដែលរកឃើញ។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23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1855A-AA9F-47DB-BE11-2DEE472AF5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625634" y="2687774"/>
            <a:ext cx="6087291" cy="197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m-KH" sz="4400" dirty="0" smtClean="0">
                <a:solidFill>
                  <a:schemeClr val="accent1">
                    <a:lumMod val="50000"/>
                  </a:schemeClr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ជំពូក១</a:t>
            </a:r>
            <a:endParaRPr lang="km-KH" sz="4400" dirty="0">
              <a:solidFill>
                <a:schemeClr val="accent1">
                  <a:lumMod val="50000"/>
                </a:schemeClr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m-KH" sz="3200" dirty="0" smtClean="0">
                <a:solidFill>
                  <a:schemeClr val="accent1">
                    <a:lumMod val="50000"/>
                  </a:schemeClr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សេចក្ដី</a:t>
            </a:r>
            <a:r>
              <a:rPr lang="km-KH" sz="3200" dirty="0">
                <a:solidFill>
                  <a:schemeClr val="accent1">
                    <a:lumMod val="50000"/>
                  </a:schemeClr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ផ្ដើម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5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Autofit/>
          </a:bodyPr>
          <a:lstStyle/>
          <a:p>
            <a:r>
              <a:rPr lang="km-KH" dirty="0"/>
              <a:t>៣.៣. គម្រោងពេលវេលានៃការសិក្សា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1075278"/>
            <a:ext cx="106333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ឱ្យការសិក្សាស្រាវជ្រាវនេះមានដំណើរការល្អ ព្រមទាំងសម្រេចគោលដៅ ដែលក្រុមសិក្សាស្រាវជ្រាវបានគ្រោងទុកនោះ គឺតម្រូវឱ្យមានការធ្វើនូវគម្រោងពេលវេលាមួយដែលជាក់លាក់រួចអនុវត្តន៍ទៅតាមពេលវេលាដូចដែលបានគ្រោងទុក។</a:t>
            </a:r>
          </a:p>
        </p:txBody>
      </p:sp>
      <p:sp>
        <p:nvSpPr>
          <p:cNvPr id="9" name="AutoShape 2" descr="Home of Crowdtesting: UX &amp; Usability Testing | QA &amp; Functional Tes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ome of Crowdtesting: UX &amp; Usability Testing | QA &amp; Functional Test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829653"/>
              </p:ext>
            </p:extLst>
          </p:nvPr>
        </p:nvGraphicFramePr>
        <p:xfrm>
          <a:off x="910803" y="2521528"/>
          <a:ext cx="10488158" cy="2685614"/>
        </p:xfrm>
        <a:graphic>
          <a:graphicData uri="http://schemas.openxmlformats.org/drawingml/2006/table">
            <a:tbl>
              <a:tblPr firstRow="1" firstCol="1" bandRow="1"/>
              <a:tblGrid>
                <a:gridCol w="568857">
                  <a:extLst>
                    <a:ext uri="{9D8B030D-6E8A-4147-A177-3AD203B41FA5}">
                      <a16:colId xmlns:a16="http://schemas.microsoft.com/office/drawing/2014/main" val="1587674420"/>
                    </a:ext>
                  </a:extLst>
                </a:gridCol>
                <a:gridCol w="1991001">
                  <a:extLst>
                    <a:ext uri="{9D8B030D-6E8A-4147-A177-3AD203B41FA5}">
                      <a16:colId xmlns:a16="http://schemas.microsoft.com/office/drawing/2014/main" val="3002145543"/>
                    </a:ext>
                  </a:extLst>
                </a:gridCol>
                <a:gridCol w="432962">
                  <a:extLst>
                    <a:ext uri="{9D8B030D-6E8A-4147-A177-3AD203B41FA5}">
                      <a16:colId xmlns:a16="http://schemas.microsoft.com/office/drawing/2014/main" val="328055817"/>
                    </a:ext>
                  </a:extLst>
                </a:gridCol>
                <a:gridCol w="485636">
                  <a:extLst>
                    <a:ext uri="{9D8B030D-6E8A-4147-A177-3AD203B41FA5}">
                      <a16:colId xmlns:a16="http://schemas.microsoft.com/office/drawing/2014/main" val="2205345928"/>
                    </a:ext>
                  </a:extLst>
                </a:gridCol>
                <a:gridCol w="485636">
                  <a:extLst>
                    <a:ext uri="{9D8B030D-6E8A-4147-A177-3AD203B41FA5}">
                      <a16:colId xmlns:a16="http://schemas.microsoft.com/office/drawing/2014/main" val="637026022"/>
                    </a:ext>
                  </a:extLst>
                </a:gridCol>
                <a:gridCol w="416109">
                  <a:extLst>
                    <a:ext uri="{9D8B030D-6E8A-4147-A177-3AD203B41FA5}">
                      <a16:colId xmlns:a16="http://schemas.microsoft.com/office/drawing/2014/main" val="810982816"/>
                    </a:ext>
                  </a:extLst>
                </a:gridCol>
                <a:gridCol w="432962">
                  <a:extLst>
                    <a:ext uri="{9D8B030D-6E8A-4147-A177-3AD203B41FA5}">
                      <a16:colId xmlns:a16="http://schemas.microsoft.com/office/drawing/2014/main" val="4120672578"/>
                    </a:ext>
                  </a:extLst>
                </a:gridCol>
                <a:gridCol w="486691">
                  <a:extLst>
                    <a:ext uri="{9D8B030D-6E8A-4147-A177-3AD203B41FA5}">
                      <a16:colId xmlns:a16="http://schemas.microsoft.com/office/drawing/2014/main" val="1896815384"/>
                    </a:ext>
                  </a:extLst>
                </a:gridCol>
                <a:gridCol w="486691">
                  <a:extLst>
                    <a:ext uri="{9D8B030D-6E8A-4147-A177-3AD203B41FA5}">
                      <a16:colId xmlns:a16="http://schemas.microsoft.com/office/drawing/2014/main" val="1569447380"/>
                    </a:ext>
                  </a:extLst>
                </a:gridCol>
                <a:gridCol w="415055">
                  <a:extLst>
                    <a:ext uri="{9D8B030D-6E8A-4147-A177-3AD203B41FA5}">
                      <a16:colId xmlns:a16="http://schemas.microsoft.com/office/drawing/2014/main" val="896190250"/>
                    </a:ext>
                  </a:extLst>
                </a:gridCol>
                <a:gridCol w="544627">
                  <a:extLst>
                    <a:ext uri="{9D8B030D-6E8A-4147-A177-3AD203B41FA5}">
                      <a16:colId xmlns:a16="http://schemas.microsoft.com/office/drawing/2014/main" val="2893284691"/>
                    </a:ext>
                  </a:extLst>
                </a:gridCol>
                <a:gridCol w="544627">
                  <a:extLst>
                    <a:ext uri="{9D8B030D-6E8A-4147-A177-3AD203B41FA5}">
                      <a16:colId xmlns:a16="http://schemas.microsoft.com/office/drawing/2014/main" val="1135745697"/>
                    </a:ext>
                  </a:extLst>
                </a:gridCol>
                <a:gridCol w="486691">
                  <a:extLst>
                    <a:ext uri="{9D8B030D-6E8A-4147-A177-3AD203B41FA5}">
                      <a16:colId xmlns:a16="http://schemas.microsoft.com/office/drawing/2014/main" val="2847199190"/>
                    </a:ext>
                  </a:extLst>
                </a:gridCol>
                <a:gridCol w="414000">
                  <a:extLst>
                    <a:ext uri="{9D8B030D-6E8A-4147-A177-3AD203B41FA5}">
                      <a16:colId xmlns:a16="http://schemas.microsoft.com/office/drawing/2014/main" val="3826761997"/>
                    </a:ext>
                  </a:extLst>
                </a:gridCol>
                <a:gridCol w="591564">
                  <a:extLst>
                    <a:ext uri="{9D8B030D-6E8A-4147-A177-3AD203B41FA5}">
                      <a16:colId xmlns:a16="http://schemas.microsoft.com/office/drawing/2014/main" val="476019081"/>
                    </a:ext>
                  </a:extLst>
                </a:gridCol>
                <a:gridCol w="565697">
                  <a:extLst>
                    <a:ext uri="{9D8B030D-6E8A-4147-A177-3AD203B41FA5}">
                      <a16:colId xmlns:a16="http://schemas.microsoft.com/office/drawing/2014/main" val="1294467355"/>
                    </a:ext>
                  </a:extLst>
                </a:gridCol>
                <a:gridCol w="565697">
                  <a:extLst>
                    <a:ext uri="{9D8B030D-6E8A-4147-A177-3AD203B41FA5}">
                      <a16:colId xmlns:a16="http://schemas.microsoft.com/office/drawing/2014/main" val="3786066646"/>
                    </a:ext>
                  </a:extLst>
                </a:gridCol>
                <a:gridCol w="573655">
                  <a:extLst>
                    <a:ext uri="{9D8B030D-6E8A-4147-A177-3AD203B41FA5}">
                      <a16:colId xmlns:a16="http://schemas.microsoft.com/office/drawing/2014/main" val="931479765"/>
                    </a:ext>
                  </a:extLst>
                </a:gridCol>
              </a:tblGrid>
              <a:tr h="40764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ល.រ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Description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កក្ដដា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សីហា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កញ្ញា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តុលា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716685"/>
                  </a:ext>
                </a:extLst>
              </a:tr>
              <a:tr h="2758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២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៣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៤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២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៣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៤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២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៣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៤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២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៣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៤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865884"/>
                  </a:ext>
                </a:extLst>
              </a:tr>
              <a:tr h="3637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ការប្រមូលទិន្នន័យ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038110"/>
                  </a:ext>
                </a:extLst>
              </a:tr>
              <a:tr h="3806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២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16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វិភាគទិន្នន័យ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hmer OS Siemreap" panose="02000500000000020004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06731"/>
                  </a:ext>
                </a:extLst>
              </a:tr>
              <a:tr h="3975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៣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ការបង្កើតប្រព័ន្ធ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79199"/>
                  </a:ext>
                </a:extLst>
              </a:tr>
              <a:tr h="3806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៤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ការសរសេរកូដ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270109"/>
                  </a:ext>
                </a:extLst>
              </a:tr>
              <a:tr h="3875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៥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m-KH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ការធ្វើតេសក្ដកម្មវិធី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80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1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1855A-AA9F-47DB-BE11-2DEE472AF5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625635" y="2392210"/>
            <a:ext cx="6158147" cy="271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m-KH" sz="4400" dirty="0" smtClean="0">
                <a:solidFill>
                  <a:schemeClr val="accent1">
                    <a:lumMod val="50000"/>
                  </a:schemeClr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ជំពូក៤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m-KH" sz="3200" dirty="0">
                <a:solidFill>
                  <a:schemeClr val="accent1">
                    <a:lumMod val="50000"/>
                  </a:schemeClr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ការវិភាគ ការគ្រោង និងការអនុវត្តប្រព័ន្ធ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8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Autofit/>
          </a:bodyPr>
          <a:lstStyle/>
          <a:p>
            <a:r>
              <a:rPr lang="km-KH" dirty="0"/>
              <a:t>៤.២ ការវិភាគប្រព័ន្ធបច្ចុប្បន្ន </a:t>
            </a:r>
            <a:r>
              <a:rPr lang="km-KH" sz="2000" dirty="0"/>
              <a:t>(</a:t>
            </a:r>
            <a:r>
              <a:rPr lang="en-US" sz="2000" dirty="0"/>
              <a:t> Analysis or Current System )</a:t>
            </a:r>
            <a:endParaRPr lang="en-US" sz="10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  <p:sp>
        <p:nvSpPr>
          <p:cNvPr id="9" name="AutoShape 2" descr="Home of Crowdtesting: UX &amp; Usability Testing | QA &amp; Functional Tes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ome of Crowdtesting: UX &amp; Usability Testing | QA &amp; Functional Test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62951" y="1623290"/>
            <a:ext cx="2422240" cy="582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m-KH" dirty="0" smtClean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ពិន វណ្ណារ៉ូ</a:t>
            </a:r>
            <a:endParaRPr lang="en-US" dirty="0">
              <a:solidFill>
                <a:schemeClr val="tx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05185" y="3252591"/>
            <a:ext cx="2422240" cy="582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m-KH" dirty="0" smtClean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ពិន តារា</a:t>
            </a:r>
            <a:endParaRPr lang="en-US" dirty="0">
              <a:solidFill>
                <a:schemeClr val="tx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69908" y="3252591"/>
            <a:ext cx="2422240" cy="582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m-KH" dirty="0" smtClean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ជិន ជក់</a:t>
            </a:r>
            <a:endParaRPr lang="en-US" dirty="0">
              <a:solidFill>
                <a:schemeClr val="tx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8145" y="4758906"/>
            <a:ext cx="2422240" cy="582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m-KH" dirty="0" smtClean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ងិន នី</a:t>
            </a:r>
            <a:endParaRPr lang="en-US" dirty="0">
              <a:solidFill>
                <a:schemeClr val="tx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8256" y="4731198"/>
            <a:ext cx="2422240" cy="582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m-KH" dirty="0" smtClean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កាន់ លីហេង</a:t>
            </a:r>
            <a:endParaRPr lang="en-US" dirty="0">
              <a:solidFill>
                <a:schemeClr val="tx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31560" y="4702700"/>
            <a:ext cx="2422240" cy="582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m-KH" dirty="0" smtClean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ហ៊ែម លីណា</a:t>
            </a:r>
            <a:endParaRPr lang="en-US" dirty="0">
              <a:solidFill>
                <a:schemeClr val="tx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13762" y="4721172"/>
            <a:ext cx="2422240" cy="582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m-KH" dirty="0" smtClean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ក្រី ម៉ាត់ស្រ៊េន</a:t>
            </a:r>
            <a:endParaRPr lang="en-US" dirty="0">
              <a:solidFill>
                <a:schemeClr val="tx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8076" y="1194975"/>
            <a:ext cx="3667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 </a:t>
            </a:r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រចនាសម្ព័ន្ធ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(Organization Chart )</a:t>
            </a:r>
          </a:p>
        </p:txBody>
      </p:sp>
      <p:sp>
        <p:nvSpPr>
          <p:cNvPr id="4" name="Rectangle 3"/>
          <p:cNvSpPr/>
          <p:nvPr/>
        </p:nvSpPr>
        <p:spPr>
          <a:xfrm>
            <a:off x="2903838" y="2878730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ea typeface="Calibri" panose="020F0502020204030204" pitchFamily="34" charset="0"/>
                <a:cs typeface="Khmer OS Battambang" panose="02000500000000020004" pitchFamily="2" charset="0"/>
              </a:rPr>
              <a:t>អនុប្រធាន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67184" y="1253958"/>
            <a:ext cx="814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ea typeface="Calibri" panose="020F0502020204030204" pitchFamily="34" charset="0"/>
                <a:cs typeface="Khmer OS Battambang" panose="02000500000000020004" pitchFamily="2" charset="0"/>
              </a:rPr>
              <a:t>ប្រធាន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47075" y="2873717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ea typeface="Calibri" panose="020F0502020204030204" pitchFamily="34" charset="0"/>
                <a:cs typeface="Khmer OS Battambang" panose="02000500000000020004" pitchFamily="2" charset="0"/>
              </a:rPr>
              <a:t>អនុប្រធាន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450263" y="5384933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ea typeface="Calibri" panose="020F0502020204030204" pitchFamily="34" charset="0"/>
                <a:cs typeface="Khmer OS Battambang" panose="02000500000000020004" pitchFamily="2" charset="0"/>
              </a:rPr>
              <a:t>សមាជិក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118423" y="5369293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ea typeface="Calibri" panose="020F0502020204030204" pitchFamily="34" charset="0"/>
                <a:cs typeface="Khmer OS Battambang" panose="02000500000000020004" pitchFamily="2" charset="0"/>
              </a:rPr>
              <a:t>សមាជិក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960906" y="5369293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ea typeface="Calibri" panose="020F0502020204030204" pitchFamily="34" charset="0"/>
                <a:cs typeface="Khmer OS Battambang" panose="02000500000000020004" pitchFamily="2" charset="0"/>
              </a:rPr>
              <a:t>សមាជិក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633678" y="5339539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ea typeface="Calibri" panose="020F0502020204030204" pitchFamily="34" charset="0"/>
                <a:cs typeface="Khmer OS Battambang" panose="02000500000000020004" pitchFamily="2" charset="0"/>
              </a:rPr>
              <a:t>សមាជិក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37546" y="3252591"/>
            <a:ext cx="2422240" cy="582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m-KH" dirty="0" smtClean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វ៉ា សុភ័ក្រ</a:t>
            </a:r>
            <a:endParaRPr lang="en-US" dirty="0">
              <a:solidFill>
                <a:schemeClr val="tx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93849" y="2863273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dirty="0" smtClean="0">
                <a:latin typeface="Khmer OS Battambang" panose="02000500000000020004" pitchFamily="2" charset="0"/>
                <a:ea typeface="Calibri" panose="020F0502020204030204" pitchFamily="34" charset="0"/>
                <a:cs typeface="Khmer OS Battambang" panose="02000500000000020004" pitchFamily="2" charset="0"/>
              </a:rPr>
              <a:t>អនុប្រធាន</a:t>
            </a:r>
            <a:endParaRPr lang="en-US" dirty="0"/>
          </a:p>
        </p:txBody>
      </p:sp>
      <p:cxnSp>
        <p:nvCxnSpPr>
          <p:cNvPr id="34" name="Elbow Connector 33"/>
          <p:cNvCxnSpPr/>
          <p:nvPr/>
        </p:nvCxnSpPr>
        <p:spPr>
          <a:xfrm rot="16200000" flipH="1">
            <a:off x="3690511" y="3879523"/>
            <a:ext cx="895926" cy="807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5400000">
            <a:off x="2169010" y="3886449"/>
            <a:ext cx="895533" cy="7931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5400000">
            <a:off x="4897789" y="3886450"/>
            <a:ext cx="895533" cy="7931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6200000" flipH="1">
            <a:off x="6330398" y="3900296"/>
            <a:ext cx="895926" cy="807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6200000" flipH="1">
            <a:off x="9063172" y="3878539"/>
            <a:ext cx="895926" cy="807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5400000">
            <a:off x="7542840" y="3891923"/>
            <a:ext cx="895533" cy="7931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416305" y="2604655"/>
            <a:ext cx="5395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" idx="2"/>
          </p:cNvCxnSpPr>
          <p:nvPr/>
        </p:nvCxnSpPr>
        <p:spPr>
          <a:xfrm>
            <a:off x="6074071" y="2205969"/>
            <a:ext cx="0" cy="65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416305" y="2604655"/>
            <a:ext cx="0" cy="26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18" idx="0"/>
          </p:cNvCxnSpPr>
          <p:nvPr/>
        </p:nvCxnSpPr>
        <p:spPr>
          <a:xfrm>
            <a:off x="8811492" y="2604655"/>
            <a:ext cx="1" cy="26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1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Autofit/>
          </a:bodyPr>
          <a:lstStyle/>
          <a:p>
            <a:r>
              <a:rPr lang="km-KH" sz="4000" dirty="0"/>
              <a:t>៤.២ ការវិភាគប្រព័ន្ធបច្ចុប្បន្ន </a:t>
            </a:r>
            <a:r>
              <a:rPr lang="km-KH" sz="1800" dirty="0"/>
              <a:t>(</a:t>
            </a:r>
            <a:r>
              <a:rPr lang="en-US" sz="1800" dirty="0"/>
              <a:t> Analysis or Current System )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  <p:sp>
        <p:nvSpPr>
          <p:cNvPr id="9" name="AutoShape 2" descr="Home of Crowdtesting: UX &amp; Usability Testing | QA &amp; Functional Tes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ome of Crowdtesting: UX &amp; Usability Testing | QA &amp; Functional Test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/>
          <p:cNvPicPr/>
          <p:nvPr/>
        </p:nvPicPr>
        <p:blipFill>
          <a:blip r:embed="rId3"/>
          <a:stretch>
            <a:fillRect/>
          </a:stretch>
        </p:blipFill>
        <p:spPr>
          <a:xfrm>
            <a:off x="1004454" y="1076035"/>
            <a:ext cx="4338811" cy="5398655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4"/>
          <a:stretch>
            <a:fillRect/>
          </a:stretch>
        </p:blipFill>
        <p:spPr>
          <a:xfrm>
            <a:off x="6095999" y="1137562"/>
            <a:ext cx="4855029" cy="527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Autofit/>
          </a:bodyPr>
          <a:lstStyle/>
          <a:p>
            <a:r>
              <a:rPr lang="km-KH" sz="4000" dirty="0"/>
              <a:t>៤.២.៦ ការវិភាគប្រព័ន្ធសំណើរនៃការសិក្សា </a:t>
            </a:r>
            <a:r>
              <a:rPr lang="en-US" sz="2000" dirty="0"/>
              <a:t>(Analysis or the Proposed System)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  <p:sp>
        <p:nvSpPr>
          <p:cNvPr id="9" name="AutoShape 2" descr="Home of Crowdtesting: UX &amp; Usability Testing | QA &amp; Functional Tes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ome of Crowdtesting: UX &amp; Usability Testing | QA &amp; Functional Test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2775" y="990945"/>
            <a:ext cx="5589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b="1" dirty="0" smtClean="0">
                <a:latin typeface="Khmer OS Battambang" panose="02000500000000020004" pitchFamily="2" charset="0"/>
                <a:ea typeface="Calibri" panose="020F0502020204030204" pitchFamily="34" charset="0"/>
                <a:cs typeface="Khmer OS Battambang" panose="02000500000000020004" pitchFamily="2" charset="0"/>
              </a:rPr>
              <a:t>ខ. </a:t>
            </a:r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លំហូរទិន្នន័យរួម </a:t>
            </a:r>
            <a:r>
              <a:rPr lang="en-US" dirty="0"/>
              <a:t>Data Flow Diagram of Propose System</a:t>
            </a:r>
          </a:p>
        </p:txBody>
      </p:sp>
      <p:pic>
        <p:nvPicPr>
          <p:cNvPr id="11" name="Picture 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 t="6695" r="6050" b="5678"/>
          <a:stretch/>
        </p:blipFill>
        <p:spPr bwMode="auto">
          <a:xfrm>
            <a:off x="1280650" y="1580341"/>
            <a:ext cx="8879350" cy="49959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38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Autofit/>
          </a:bodyPr>
          <a:lstStyle/>
          <a:p>
            <a:r>
              <a:rPr lang="km-KH" sz="4000" dirty="0"/>
              <a:t>៤.២.៦ ការវិភាគប្រព័ន្ធសំណើរនៃការសិក្សា </a:t>
            </a:r>
            <a:r>
              <a:rPr lang="en-US" sz="2000" dirty="0"/>
              <a:t>(Analysis or the Proposed System)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  <p:sp>
        <p:nvSpPr>
          <p:cNvPr id="9" name="AutoShape 2" descr="Home of Crowdtesting: UX &amp; Usability Testing | QA &amp; Functional Tes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ome of Crowdtesting: UX &amp; Usability Testing | QA &amp; Functional Test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2775" y="990945"/>
            <a:ext cx="8649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</a:t>
            </a:r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 លំហូរទិន្នន័យដ្យាក្រានៃប្រព័ន្ធ</a:t>
            </a:r>
            <a:r>
              <a:rPr lang="km-KH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ថ្មី</a:t>
            </a:r>
            <a:r>
              <a:rPr lang="en-US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 smtClean="0"/>
              <a:t>(</a:t>
            </a:r>
            <a:r>
              <a:rPr lang="en-US" dirty="0"/>
              <a:t>Diagram 0 of Data Flow Diagram the Propose System)</a:t>
            </a:r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0"/>
          <a:stretch/>
        </p:blipFill>
        <p:spPr bwMode="auto">
          <a:xfrm>
            <a:off x="1977081" y="1762875"/>
            <a:ext cx="7397827" cy="39821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746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Autofit/>
          </a:bodyPr>
          <a:lstStyle/>
          <a:p>
            <a:r>
              <a:rPr lang="km-KH" sz="4000" dirty="0"/>
              <a:t>៤.២.៦ ការវិភាគប្រព័ន្ធសំណើរនៃការសិក្សា </a:t>
            </a:r>
            <a:r>
              <a:rPr lang="en-US" sz="2000" dirty="0"/>
              <a:t>(Analysis or the Proposed System)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  <p:sp>
        <p:nvSpPr>
          <p:cNvPr id="9" name="AutoShape 2" descr="Home of Crowdtesting: UX &amp; Usability Testing | QA &amp; Functional Tes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ome of Crowdtesting: UX &amp; Usability Testing | QA &amp; Functional Test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2775" y="990945"/>
            <a:ext cx="2891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ឃ. </a:t>
            </a:r>
            <a:r>
              <a:rPr lang="en-US" dirty="0"/>
              <a:t>ER Diagram of Dormitory</a:t>
            </a:r>
          </a:p>
        </p:txBody>
      </p:sp>
      <p:pic>
        <p:nvPicPr>
          <p:cNvPr id="12" name="Picture 11" descr="C:\Users\toeat\Downloads\dormitory-ER.drawi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1554536"/>
            <a:ext cx="9051635" cy="4901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3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Autofit/>
          </a:bodyPr>
          <a:lstStyle/>
          <a:p>
            <a:r>
              <a:rPr lang="km-KH" sz="4000" dirty="0"/>
              <a:t>៤.៣.  </a:t>
            </a:r>
            <a:r>
              <a:rPr lang="km-KH" sz="4000" dirty="0" smtClean="0"/>
              <a:t>ការអនុវត្ត </a:t>
            </a:r>
            <a:r>
              <a:rPr lang="km-KH" sz="2000" dirty="0"/>
              <a:t>(</a:t>
            </a:r>
            <a:r>
              <a:rPr lang="en-US" sz="2000" dirty="0"/>
              <a:t>Design)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  <p:sp>
        <p:nvSpPr>
          <p:cNvPr id="9" name="AutoShape 2" descr="Home of Crowdtesting: UX &amp; Usability Testing | QA &amp; Functional Tes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ome of Crowdtesting: UX &amp; Usability Testing | QA &amp; Functional Test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43709" y="1049644"/>
            <a:ext cx="68441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m-KH" sz="1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ក្រុមសិក្សាស្រាវជ្រាវបានធ្វើការអនុវត្តទៅតាមចំណុចដូចខាងក្រោម៖</a:t>
            </a:r>
            <a:endParaRPr lang="en-US" sz="16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ដំឡើង </a:t>
            </a:r>
            <a:r>
              <a:rPr lang="en-US" sz="1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Visual Studio </a:t>
            </a: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Code </a:t>
            </a:r>
            <a:r>
              <a:rPr lang="en-US" sz="1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&amp; </a:t>
            </a: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MySQL </a:t>
            </a:r>
            <a:r>
              <a:rPr lang="km-KH" sz="1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ដោយ​ប្រើប្រាស់</a:t>
            </a: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sz="16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Xampp</a:t>
            </a: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Server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sz="1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បង្កើត </a:t>
            </a:r>
            <a:r>
              <a:rPr lang="en-US" sz="1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Database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បង្កើតកញ្ចប់កូដ</a:t>
            </a:r>
            <a:endParaRPr lang="en-US" sz="16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សរសេរកូដដោយប្រើប្រាស់ </a:t>
            </a: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PHP Language</a:t>
            </a:r>
            <a:endParaRPr lang="en-US" sz="16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" sz="1600" dirty="0">
                <a:latin typeface="Khmer OS Siemreap" panose="02000500000000020004" pitchFamily="2" charset="0"/>
                <a:cs typeface="Khmer OS Siemreap" panose="02000500000000020004" pitchFamily="2" charset="0"/>
                <a:sym typeface="Siemreap"/>
              </a:rPr>
              <a:t>ការតេស្តសាកល្បង </a:t>
            </a:r>
            <a:r>
              <a:rPr lang="en" sz="16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Siemreap"/>
              </a:rPr>
              <a:t>System </a:t>
            </a:r>
            <a:endParaRPr lang="en-US" sz="16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9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1855A-AA9F-47DB-BE11-2DEE472AF5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662581" y="1948864"/>
            <a:ext cx="7044838" cy="326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m-KH" sz="4400" dirty="0" smtClean="0">
                <a:solidFill>
                  <a:schemeClr val="accent1">
                    <a:lumMod val="50000"/>
                  </a:schemeClr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ជំពូក៥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m-KH" sz="4400" dirty="0">
                <a:solidFill>
                  <a:schemeClr val="accent1">
                    <a:lumMod val="50000"/>
                  </a:schemeClr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សន្និដ្ឋាន អនុសាសន៍ និងសំណូមពរ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Autofit/>
          </a:bodyPr>
          <a:lstStyle/>
          <a:p>
            <a:r>
              <a:rPr lang="km-KH" sz="4000" dirty="0"/>
              <a:t>៥.១ សន្និដ្ឋាន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  <p:sp>
        <p:nvSpPr>
          <p:cNvPr id="9" name="AutoShape 2" descr="Home of Crowdtesting: UX &amp; Usability Testing | QA &amp; Functional Tes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ome of Crowdtesting: UX &amp; Usability Testing | QA &amp; Functional Test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2775" y="1492989"/>
            <a:ext cx="108126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461963" algn="l"/>
              </a:tabLst>
            </a:pPr>
            <a:r>
              <a:rPr lang="km-KH" dirty="0" smtClean="0">
                <a:ea typeface="DengXian" panose="02010600030101010101" pitchFamily="2" charset="-122"/>
                <a:cs typeface="Khmer OS Siemreap" panose="02000500000000020004" pitchFamily="2" charset="0"/>
              </a:rPr>
              <a:t>	ក្រោយ</a:t>
            </a:r>
            <a:r>
              <a:rPr lang="km-KH" dirty="0">
                <a:ea typeface="DengXian" panose="02010600030101010101" pitchFamily="2" charset="-122"/>
                <a:cs typeface="Khmer OS Siemreap" panose="02000500000000020004" pitchFamily="2" charset="0"/>
              </a:rPr>
              <a:t>ពីបានធ្វើការសិក្សាស្រាវជ្រាវ វិភាគ និងការបង្កើតឱ្យមាននូវប្រព័ន្ធសំណើរមួយ ដើម្បីធ្វើការគ្រប់គ្រង់ ទើបការផ្សព្វផ្សាយព័ត៌មានរួចមក បានបង្ហាញឱ្យឃើញយ៉ាងច្បាស់លាស់ ប្រព័ន្ធសំណើរនេះ ពិតជាមានភាពងាយស្រួលទុកជាការប្រើប្រាស់ប្រព័ន្ធបច្ចុប្បន្នជាច្រើន ព្រោះមានការងារមួយចំនួនធំត្រូវបានរក្សាទុកដោយមាន សុវត្ថិភាបខ្ពស់ និងមានភាពងាយស្រួលនៅពេលដែលត្រូវការប្រើប្រាស់នូវទិន្នន័យណាមួយវិញដោយមិនត្រូវការចំណាយពេលវេលាច្រើនដូចមុនឡើយ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km-KH" dirty="0" smtClean="0"/>
              <a:t>សេចក្ដីផ្ដើម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255" y="963476"/>
            <a:ext cx="11083489" cy="4689179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220000"/>
              </a:lnSpc>
              <a:buNone/>
              <a:tabLst>
                <a:tab pos="461963" algn="l"/>
              </a:tabLst>
            </a:pPr>
            <a:r>
              <a:rPr lang="en-US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3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ប្រទេសកម្ពុជាបច្ចុប្បន្នមានគ្រឺស្ថានសិក្សាជាច្រើនសម្រាប់ធ្វើការផ្ដល់ចំណេះជំនាញដល់សិស្សនិស្សតិមិនថាគ្រែស្ថានសិក្សារបស់រដ្ឋឬឯជន។នៅក្នុងនោះយើងនិងលើកយកគ្រឺះស្ថានរបស់រដ្ឋមកសិក្សាស្រាវជ្រា។  នៅក្នុងចំណោមគ្រឺះស្ថានសិក្សារបស់រដ្ឋទាំអស់នោះក៏ឃើញមាននៅ​​​ </a:t>
            </a:r>
            <a:r>
              <a:rPr lang="km-KH" sz="23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សកលវិទ្យាល័យ ហេង សំរិន ត្បូងឃ្មុំ </a:t>
            </a:r>
            <a:r>
              <a:rPr lang="km-KH" sz="23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ដែលមានទីតាំងនៅឃុំស្រឡប់ ស្រុកត្បូងឃ្មុំ ខេត្តត្បូងឃ្មុំ នឹងជាសកលវិទ្យាល័យមួួយក្នុងចំណោមសកលវិទ្យាល័យទាំងអស់របស់រដ្ឋដែលបានកសាងអន្តេរវាសិកដ្ឋានសម្រាប់ផ្ដល់ការស្នាក់នៅដល់សិស្សនិស្សិត។</a:t>
            </a:r>
          </a:p>
          <a:p>
            <a:pPr marL="0" indent="0" algn="just">
              <a:lnSpc>
                <a:spcPct val="220000"/>
              </a:lnSpc>
              <a:buNone/>
            </a:pPr>
            <a:r>
              <a:rPr lang="km-KH" sz="23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3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ទន្ទឹមនឹងនេះ ក្រោយពេលបានសមស្ពោធដាក់អោយប្រើប្រាស់នៅសកលវីទ្យាល័យមួយនេះហើយ យើហក៏បានឃើញថាមាននិស្សិតជាច្រើនដែលមកពីបណ្ដាលខេត្តនៅក្នុងប្រទេសកម្ពុជាចូលមកធ្វើកាតដាក់ពាក្យចូលមកសិក្សានៅក្នុងសកលវិទ្យាល័យហើយក៏បានស្នាក់នៅក្នុងអន្តេរវាសិកដ្ឋាន។ ដោយក្រុមនិស្សិតយើងខ្ញុំបានមើលឃើញថាអន្តេរវិសិកដ្ឋានសព្វថ្ងៃគឺធ្វើការគ្រប់គ្រងដោយដៃ ឬប្រើដោយ</a:t>
            </a:r>
            <a:r>
              <a:rPr lang="en-US" sz="23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300" dirty="0" smtClean="0">
                <a:latin typeface="Khmer OS Battambang" panose="02000500000000020004" pitchFamily="2" charset="0"/>
                <a:ea typeface="Adobe Fangsong Std R" panose="02020400000000000000" pitchFamily="18" charset="-128"/>
                <a:cs typeface="Khmer OS Battambang" panose="02000500000000020004" pitchFamily="2" charset="0"/>
              </a:rPr>
              <a:t>MS Word Excel </a:t>
            </a:r>
            <a:r>
              <a:rPr lang="km-KH" sz="2300" dirty="0" smtClean="0">
                <a:latin typeface="Khmer OS Battambang" panose="02000500000000020004" pitchFamily="2" charset="0"/>
                <a:ea typeface="Adobe Fangsong Std R" panose="02020400000000000000" pitchFamily="18" charset="-128"/>
                <a:cs typeface="Khmer OS Battambang" panose="02000500000000020004" pitchFamily="2" charset="0"/>
              </a:rPr>
              <a:t>ដើម្បីធ្វើការកត់ត្រាពត៍មានអ្នកស្នាក់នៅ។ ដូចនេះហើយទើបក្រុមសិក្សារយើងខ្ញុំបានលើកយកនៅប្រធានបទមួយដែលនិយាយពីការបង្កើត </a:t>
            </a:r>
            <a:r>
              <a:rPr lang="en-US" sz="2300" dirty="0" smtClean="0">
                <a:latin typeface="Khmer OS Battambang" panose="02000500000000020004" pitchFamily="2" charset="0"/>
                <a:ea typeface="Adobe Fangsong Std R" panose="02020400000000000000" pitchFamily="18" charset="-128"/>
                <a:cs typeface="Khmer OS Battambang" panose="02000500000000020004" pitchFamily="2" charset="0"/>
              </a:rPr>
              <a:t>System </a:t>
            </a:r>
            <a:r>
              <a:rPr lang="km-KH" sz="2300" dirty="0" smtClean="0">
                <a:latin typeface="Khmer OS Battambang" panose="02000500000000020004" pitchFamily="2" charset="0"/>
                <a:ea typeface="Adobe Fangsong Std R" panose="02020400000000000000" pitchFamily="18" charset="-128"/>
                <a:cs typeface="Khmer OS Battambang" panose="02000500000000020004" pitchFamily="2" charset="0"/>
              </a:rPr>
              <a:t>ដើម្បីមានភាពងាយស្រួលក្នុងការគ្រប់គ្រងអ្នកដែលស្នាក់នៅក្នុងអន្តេរវាសិកដ្ឋាន។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Autofit/>
          </a:bodyPr>
          <a:lstStyle/>
          <a:p>
            <a:r>
              <a:rPr lang="km-KH" sz="4000" dirty="0"/>
              <a:t>៥.២ អនុសាសន៍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  <p:sp>
        <p:nvSpPr>
          <p:cNvPr id="9" name="AutoShape 2" descr="Home of Crowdtesting: UX &amp; Usability Testing | QA &amp; Functional Tes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ome of Crowdtesting: UX &amp; Usability Testing | QA &amp; Functional Test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5775" y="1289789"/>
            <a:ext cx="108680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461963" algn="l"/>
              </a:tabLst>
            </a:pPr>
            <a:r>
              <a:rPr lang="km-KH" dirty="0" smtClean="0">
                <a:ea typeface="DengXian" panose="02010600030101010101" pitchFamily="2" charset="-122"/>
                <a:cs typeface="Khmer OS Siemreap" panose="02000500000000020004" pitchFamily="2" charset="0"/>
              </a:rPr>
              <a:t>	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ទោះបីជាប្រព័ន្ធ គ្រប់គ្រងព័ត៌មាននេះមានប្រយោជន៍ និងភាពងាយស្រួលជាច្រើនដល់ប្រព័ន្ធបច្ចុប្បន្នក៏ពិតមែន ប៉ុន្តែមិនបានឥតខ្ខោះនោះទេ។ ដើម្បីឱ្យមានសុវត្ថិភាពខ្ពស់ ស្ថាប័នគួរតែមាន ម៉ាស៊ីន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Server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សម្រាប់ផ្ទុកទិន្នន័យ។ ម្យ៉ាងទៀតប្រព័ន្ធ គ្រប់គ្រងវិទ្យាស្ថានបច្ចេកវិទ្យាព័ត៍មាន ដែលប្រើប្រាស់ប្រព័ន្ធនេះអាច ប្រើប្រាស់បានគ្រប់ទី កន្លែងទាំងអស់ឱ្យតែមាន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Internet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461963" algn="l"/>
              </a:tabLst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អាស្រ័យហេតុនេះដើម្បី ឱ្យការងារប្រព័ន្ធ គ្រប់គ្រងព័ត៌មានក្នុងដំណើរប្រតិបត្តិការងារ របស់វិទ្យាស្ថាន       បច្ចេកវិទ្យាព័ត៌មាន ឱ្យមានភាពរលូន និងកាន់តែងាយស្រួលលើប្រព័ន្ធសំណើរនេះសូមផ្ដល់ នូវអនុសាសន៍មួយចំនួនដូចខាងក្រោម ៖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ត្រូវមានបុគ្គលិកជំនាញផ្នែកព័ត៌មានវិទ្យា ដើម្បីទទួលខុសត្រូវក្នុងការ កែប្រែទិន្នន័យ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(Update)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ព័ត៌មានថ្មីៗ សម្រាប់ប្រព័ន្ធព័ត៌មាន ដើម្បីគ្រប់គ្រងព័ត៌មាននិស្សិត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នៅក្នុងអន្តេវាសិកដ្ឋាន​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ដំឡើងនូវកម្មវិធីសម្រាប់ការពារការរំខានពីសំណាក់មេរោគកុំព្យូទ័រដែលឆ្លងតាមរយៈ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Flash , Network , Internet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Email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58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Autofit/>
          </a:bodyPr>
          <a:lstStyle/>
          <a:p>
            <a:r>
              <a:rPr lang="km-KH" sz="4000" dirty="0"/>
              <a:t>៥.៣ សំណូមពរ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  <p:sp>
        <p:nvSpPr>
          <p:cNvPr id="9" name="AutoShape 2" descr="Home of Crowdtesting: UX &amp; Usability Testing | QA &amp; Functional Tes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ome of Crowdtesting: UX &amp; Usability Testing | QA &amp; Functional Test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5775" y="1289789"/>
            <a:ext cx="108680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tabLst>
                <a:tab pos="461963" algn="l"/>
              </a:tabLst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ដើម្បីឱ្យគេហទំព័រថ្មីនេះដំណើរការទៅបានល្អនោះ តម្រូវឱ្យស្ថាប័នប្ដូរនូវបណ្ដាញ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Internet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ចាស់និងផ្ទេរ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Domain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ពីក្រុមហ៊ុនផ្ដល់សេវាកម្ម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Internet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របស់ក្រសួងប្រៃណីយកម្ពុជា យកមកធ្វើការ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Hosting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Web application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មួយនេះទៅលើបណ្ដាញ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Internet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ដែលអាចបង្ហាញនូវព័ត៌មានក្នុងនោះបាន ហើយអាចឱ្យ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Visitor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មើល និងទទួលព័ត៌មានបានទូទាំងពិភពលោកបានឆាប់រហ័ស។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0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 descr="Home of Crowdtesting: UX &amp; Usability Testing | QA &amp; Functional Tes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ome of Crowdtesting: UX &amp; Usability Testing | QA &amp; Functional Test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628" name="Picture 4" descr="Sale of Products taken for Demonstration | SAP Blo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28" y="1708581"/>
            <a:ext cx="5146097" cy="372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00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km-KH" dirty="0"/>
              <a:t>១.១​ មូលដ្ឋាននៃការសិក្សា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255" y="963476"/>
            <a:ext cx="11083489" cy="2971215"/>
          </a:xfrm>
        </p:spPr>
        <p:txBody>
          <a:bodyPr>
            <a:normAutofit/>
          </a:bodyPr>
          <a:lstStyle/>
          <a:p>
            <a:pPr marL="0" indent="461963" algn="just">
              <a:lnSpc>
                <a:spcPct val="200000"/>
              </a:lnSpc>
              <a:buNone/>
            </a:pP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មានការអនុញ្ញាតពីសំណាក់លោក វ៉ា សុភក្រ័ ដែលជាគណៈគ្រប់គ្រងអន្ទេរវាសិកដ្ឋានព្រមទាំងបានចុះសាកសួរបុគ្គលិរដ្ឋបាលដែលបម្រើការងារនៅទីនោះក្រុមសិក្សាស្រាវជ្រាវយើងខ្ញុំបានទទួលពត៏មានអំពីដំណើរការ </a:t>
            </a:r>
            <a:r>
              <a:rPr lang="en-US" sz="1600" dirty="0">
                <a:latin typeface="Khmer OS Battambang" panose="02000500000000020004" pitchFamily="2" charset="0"/>
                <a:ea typeface="Adobe Fangsong Std R" panose="02020400000000000000" pitchFamily="18" charset="-128"/>
                <a:cs typeface="Khmer OS Battambang" panose="02000500000000020004" pitchFamily="2" charset="0"/>
              </a:rPr>
              <a:t>Process Flow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នៃការចុះឈ្មោះស្នាក់នៅ និងការបង់ប្រាក់ ដូច្នេះហើយក្រុមសិក្សាស្រាវជ្រាវបានទទួលនៅសំណើរសុំ៎៎អោយជួយដោះស្រាយបញ្ហាលំបាកនៃការគ្រប់គ្រងអន្ទេរវាសិកដ្ឋានហើយថែមទាំងអាចជូយបង្កើតប្រពន្ធ័នេះឡើងវិញ ដើម្បីងារស្រួលក្នុងការពិនិត្យ ក៏ដូចជាការគ្រប់គ្រងជាលក្ខណៈតាមប្រពន្ធ័អ៊ីនធឺណេត ដើម្បីជួយសម្រួលការងាររបស់អន្ទេរវសិកដ្ឋាន អោយប្រសើរជាងមុន។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617376" y="3331586"/>
            <a:ext cx="4872587" cy="271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5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km-KH" dirty="0"/>
              <a:t>១.១​ មូលដ្ឋាននៃការសិក្សា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255" y="963476"/>
            <a:ext cx="11083489" cy="468917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  <a:tabLst>
                <a:tab pos="461963" algn="l"/>
              </a:tabLst>
            </a:pPr>
            <a:r>
              <a:rPr lang="km-KH" sz="17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ខ</a:t>
            </a:r>
            <a:r>
              <a:rPr lang="km-KH" sz="17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 គោលបំណងនៃអន្ទេរវាសិកដ្ឋាន</a:t>
            </a:r>
            <a:endParaRPr lang="km-KH" sz="17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200000"/>
              </a:lnSpc>
              <a:buNone/>
              <a:tabLst>
                <a:tab pos="461963" algn="l"/>
              </a:tabLst>
            </a:pP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ដើម្បី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ជំនួយដល់ការបកស្រាយបញ្ហាខាងលើ ក្រុមសិក្សារស្រាវជ្រាវបានលើកឡើងនៅវិធានការដូចខាងក្រោម៖</a:t>
            </a:r>
          </a:p>
          <a:p>
            <a:pPr marL="738188" indent="-276225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បង្កើតប្រពន្ធ័ថ្មីសម្រាប់គ្រប់គ្រងនិស្សតិដែលស្នាក់នៅអន្ទេរវិសិកដ្ឋាន</a:t>
            </a:r>
          </a:p>
          <a:p>
            <a:pPr marL="738188" indent="-276225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បង្កើតប្រពន្ធ័អាចអោយនិស្សតិអាចចុះឈ្មោះពីចម្ងាយបាន</a:t>
            </a:r>
          </a:p>
          <a:p>
            <a:pPr marL="738188" indent="-276225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បង្កើតប្រពន្ធ័សម្រាប់គ្រប់គ្រងអគារស្នាក់នៅ</a:t>
            </a:r>
          </a:p>
          <a:p>
            <a:pPr marL="738188" indent="-276225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បង្កើតប្រពន្ធ័សម្រាប់គ្រប់គ្រងបន្ទប់ស្នាក់នៅ</a:t>
            </a:r>
          </a:p>
          <a:p>
            <a:pPr marL="738188" indent="-276225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បង្កើតប្រពន្ធ័សម្រាប់គ្រប់គ្រងការបង់ប្រាក់</a:t>
            </a:r>
          </a:p>
          <a:p>
            <a:pPr marL="738188" indent="-276225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បង្កើតប្រពន្ធ័សម្រាប់គ្រប់គ្រងយាន្តយន្ត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km-KH" dirty="0"/>
              <a:t>១.២ ចំណោទបញ្ហា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255" y="963476"/>
            <a:ext cx="11083489" cy="5529688"/>
          </a:xfrm>
        </p:spPr>
        <p:txBody>
          <a:bodyPr>
            <a:noAutofit/>
          </a:bodyPr>
          <a:lstStyle/>
          <a:p>
            <a:pPr marL="0" indent="461963">
              <a:lnSpc>
                <a:spcPct val="200000"/>
              </a:lnSpc>
              <a:buNone/>
            </a:pPr>
            <a:r>
              <a:rPr lang="km-KH" sz="1600" spc="4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បន្ទាប់ពីក្រុម</a:t>
            </a:r>
            <a:r>
              <a:rPr lang="km-KH" sz="1600" spc="4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សិក្សាស្រាវជ្រាវបានធ្វើការសាកសួរព័ត៌មានជាមួយបងប្រធានផ្ទាល់ និងបុគ្កលិក ព្រមទាំងបានប្រមូលឯកសារផ្សេងៗនៅក្នុងអន្តេវាសិដ្ឋាន ហើយក្រុមសិក្សាស្រាវជ្រាវ សង្កេតឃើញថាការគ្រប់គ្រងអន្តេវាសិដ្ឋាន កំពុងតែមានការជួបប្រទះនឹងបញ្ហា មានដូចខាងក្រោម</a:t>
            </a:r>
            <a:r>
              <a:rPr lang="km-KH" sz="1600" spc="4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</a:p>
          <a:p>
            <a:pPr marL="341313" indent="-341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ទាន់មានព្រពន្ធ័អាចចុះឈ្មោះពីចម្ងាយបាន</a:t>
            </a:r>
          </a:p>
          <a:p>
            <a:pPr marL="341313" indent="-341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ដឹង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ពីចំនួននិស្សិតច្បាស់លាស់ក្នុងការស្នាក់នៅ</a:t>
            </a:r>
          </a:p>
          <a:p>
            <a:pPr marL="341313" indent="-341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មានទិន្ន័យមិនត្រឹមត្រូវបន្ទប់ពី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ការបង់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លុយស្នាក់នៅហើយ</a:t>
            </a:r>
          </a:p>
          <a:p>
            <a:pPr marL="341313" indent="-341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អ្នកគ្រប់គ្រងពិបាកស្វែងរកពត៏មាននិស្សិត</a:t>
            </a:r>
          </a:p>
          <a:p>
            <a:pPr marL="341313" indent="-341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នៅពេលនិស្សិតបញ្ចាប់ការសិក្សាពត័មាននិស្សិតត្រូបាត់បង់</a:t>
            </a:r>
          </a:p>
          <a:p>
            <a:pPr marL="341313" indent="-341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ពិបាកគ្រប់គ្រង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ទៅលើការបែងចែកការ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ស្នាក់នៅរបស់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និស្សិតតាមបន្ទប់និមួយៗ</a:t>
            </a:r>
          </a:p>
          <a:p>
            <a:pPr marL="341313" indent="-341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ចំណាយពែលច្រើនក្នុងការធ្វើរបាយការណ៍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7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km-KH" dirty="0"/>
              <a:t>១.៣ គោលបំណងនៃការសិក្សា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255" y="963476"/>
            <a:ext cx="11083489" cy="5529688"/>
          </a:xfrm>
        </p:spPr>
        <p:txBody>
          <a:bodyPr>
            <a:noAutofit/>
          </a:bodyPr>
          <a:lstStyle/>
          <a:p>
            <a:pPr marL="0" indent="461963">
              <a:lnSpc>
                <a:spcPct val="200000"/>
              </a:lnSpc>
              <a:buNone/>
            </a:pP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បន្ទាប់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ពីក្រុមសិក្សាស្រាយជ្រាវបានប្រមូលចំណោទបញ្ហារួចរាល់ហើយនោះ ក្រុមសិក្សាស្រាវជ្រាវក៏បាន បង្កើតនូវ គម្រោងមួយក្នុងគោលបំណង ដើម្បីដោះស្រាយ នូវរាល់ចំណោទបញ្ហា ដែលបានចោទឡើង នៅក្នុងចំណុចដូចខាងក្រោម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</a:p>
          <a:p>
            <a:pPr marL="341313" indent="-341313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ប្រពន្ធ័ថ្មីសម្រាប់គ្រប់គ្រងនិស្សតិដែលស្នាក់នៅអន្ទេរវិសិកដ្ឋាន</a:t>
            </a:r>
          </a:p>
          <a:p>
            <a:pPr marL="341313" indent="-341313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បង្កើតប្រពន្ធ័អាចអោយនិស្សតិអាចចុះឈ្មោះពីចម្ងាយបាន</a:t>
            </a:r>
          </a:p>
          <a:p>
            <a:pPr marL="341313" indent="-341313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បង្កើតប្រពន្ធ័សម្រាប់គ្រប់គ្រងអគារស្នាក់នៅ</a:t>
            </a:r>
          </a:p>
          <a:p>
            <a:pPr marL="341313" indent="-341313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បង្កើតប្រពន្ធ័សម្រាប់គ្រប់គ្រងបន្ទប់ស្នាក់នៅ</a:t>
            </a:r>
          </a:p>
          <a:p>
            <a:pPr marL="341313" indent="-341313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បង្កើតប្រពន្ធ័សម្រាប់គ្រប់គ្រងការបង់ប្រាក់</a:t>
            </a:r>
          </a:p>
          <a:p>
            <a:pPr marL="341313" indent="-341313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បង្កើតប្រពន្ធ័សម្រាប់គ្រប់គ្រងយាន្តយន្ត​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6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km-KH" dirty="0"/>
              <a:t>១.៤ ផលប្រយោជន៏នៃការសិក្សា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255" y="963476"/>
            <a:ext cx="11083489" cy="552968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km-KH" sz="18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18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</a:t>
            </a:r>
            <a:r>
              <a:rPr lang="km-KH" sz="1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.ជំពោះអន្ទេរវិសិកដ្ឋាន</a:t>
            </a:r>
          </a:p>
          <a:p>
            <a:pPr marL="461963" indent="-350838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ទទួលបានប្រពន្ធ័គ្រប់គ្រង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Web Application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ផ្ទាល់ខ្លួន</a:t>
            </a:r>
          </a:p>
          <a:p>
            <a:pPr marL="461963" indent="-350838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អាចដាក់បង្ហាញពត៏មានការស្នាក់នៅរបស់និសិ្សតនៅលើគេហទំប័រតាមរយៈ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Admin Page</a:t>
            </a:r>
          </a:p>
          <a:p>
            <a:pPr marL="461963" indent="-350838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អាចអោយនិសិ្សតស្នាកើនៅចុះឈ្មោះពីចម្ងាយបាន និស្សិតសម្រាប់ធ្វើការបង់ប្រាក់ ទៅតាមតម្លៃនៃការកំណត់របស់សាលា</a:t>
            </a:r>
          </a:p>
          <a:p>
            <a:pPr marL="461963" indent="-350838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ការគ្រប់គ្រងផ្សេងៗធ្វើឡើងទៅលើ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Web Application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ដែលដំណើរការដោយ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Browser</a:t>
            </a:r>
          </a:p>
          <a:p>
            <a:pPr marL="461963" indent="-350838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ធ្វើអោយទិន្នន័យមានសុវិត្ថភាព</a:t>
            </a:r>
          </a:p>
          <a:p>
            <a:pPr marL="461963" indent="-350838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កាត់បន្ថយកម្លាំងេពលកម្ម ចំណេញពេលវេលា ចំណេញថវិកា</a:t>
            </a:r>
          </a:p>
          <a:p>
            <a:pPr marL="461963" indent="-350838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ងាយស្រួលក្នុងការស្វែងរកទិន្នយ័ចាស់ៗ</a:t>
            </a:r>
          </a:p>
          <a:p>
            <a:pPr marL="461963" indent="-350838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ងាយស្រួលក្នុងការគ្រប់គ្រង និងធ្វើរបាយការណ៏ 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818755"/>
            <a:ext cx="11083489" cy="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0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3636</TotalTime>
  <Words>3808</Words>
  <Application>Microsoft Office PowerPoint</Application>
  <PresentationFormat>Widescreen</PresentationFormat>
  <Paragraphs>353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61" baseType="lpstr">
      <vt:lpstr>Adobe Fangsong Std R</vt:lpstr>
      <vt:lpstr>等线</vt:lpstr>
      <vt:lpstr>等线</vt:lpstr>
      <vt:lpstr>Khmer OS Siemreap-Kh Auto</vt:lpstr>
      <vt:lpstr>Arial</vt:lpstr>
      <vt:lpstr>Calibri</vt:lpstr>
      <vt:lpstr>Calibri Light</vt:lpstr>
      <vt:lpstr>DaunPenh</vt:lpstr>
      <vt:lpstr>Kh Battambang</vt:lpstr>
      <vt:lpstr>Khmer OS</vt:lpstr>
      <vt:lpstr>Khmer OS Battambang</vt:lpstr>
      <vt:lpstr>Khmer OS Bokor</vt:lpstr>
      <vt:lpstr>Khmer OS Muol Light</vt:lpstr>
      <vt:lpstr>Khmer OS Siemreap</vt:lpstr>
      <vt:lpstr>MoolBoran</vt:lpstr>
      <vt:lpstr>Siemreap</vt:lpstr>
      <vt:lpstr>Times New Roman</vt:lpstr>
      <vt:lpstr>Wingdings</vt:lpstr>
      <vt:lpstr>Office Theme</vt:lpstr>
      <vt:lpstr>PowerPoint Presentation</vt:lpstr>
      <vt:lpstr>ជំពូកទី១ ៖ សេចក្ដីផ្ដើម ជំពូកទី២​ ៖ ឯកសារ និងទ្រឹស្ដីដែលពាក់ព័ន្ធ ជំពូកទី៣ ៖ វិធីសាស្ត្រ និងរចនាសម្ព័ន្ធនៃការសិក្សារ                   ជំពូកទី៤ ៖ ការវិភាគ ការគ្រោង និងការអនុវត្ត ជំពូកទី៥ ៖ សង្ខេប សន្និដ្ឋាន ការផ្ដល់អនុសាសន៍និងការបង្ហាញគម្រោង </vt:lpstr>
      <vt:lpstr>PowerPoint Presentation</vt:lpstr>
      <vt:lpstr>សេចក្ដីផ្ដើម</vt:lpstr>
      <vt:lpstr>១.១​ មូលដ្ឋាននៃការសិក្សា</vt:lpstr>
      <vt:lpstr>១.១​ មូលដ្ឋាននៃការសិក្សា</vt:lpstr>
      <vt:lpstr>១.២ ចំណោទបញ្ហា</vt:lpstr>
      <vt:lpstr>១.៣ គោលបំណងនៃការសិក្សា</vt:lpstr>
      <vt:lpstr>១.៤ ផលប្រយោជន៏នៃការសិក្សា</vt:lpstr>
      <vt:lpstr>១.៤ ផលប្រយោជន៏នៃការសិក្សា</vt:lpstr>
      <vt:lpstr>១.៤ ផលប្រយោជន៏នៃការសិក្សា</vt:lpstr>
      <vt:lpstr>១.៥ វិសាលភាព និងដែនកំណត់នៃការសិក្សា</vt:lpstr>
      <vt:lpstr>១.៥ វិសាលភាព និងដែនកំណត់នៃការសិក្សា</vt:lpstr>
      <vt:lpstr>១.៦ រចនាសម្ពន្ធ័របស់សារបទ</vt:lpstr>
      <vt:lpstr>១.៦ រចនាសម្ពន្ធ័របស់សារបទ</vt:lpstr>
      <vt:lpstr>PowerPoint Presentation</vt:lpstr>
      <vt:lpstr>២.២.ទ្រឹស្តីដែលទាក់ទងនឹងការបង្កើតប្រព័ន្ធ</vt:lpstr>
      <vt:lpstr>២.២.១. ទ្រឹស្តីដែលទាក់ទងទៅនឹង System Development Life Cycle (SDLC) </vt:lpstr>
      <vt:lpstr>២.៣. ទ្រឹស្តីប្រព័ន្ធគ្រប់គ្រងទិន្នន័យ (Database Management System)</vt:lpstr>
      <vt:lpstr>២.៣.១ ដ្យាក្រាមទំនាក់ទំនងធាតុ (Entity-Relationship Diagram)</vt:lpstr>
      <vt:lpstr>២.៣..២ ការប្រើប្រាស់កម្មវិធី MySQL</vt:lpstr>
      <vt:lpstr>២.៣.៣. ទ្រឹស្តី PHP Programming</vt:lpstr>
      <vt:lpstr>PowerPoint Presentation</vt:lpstr>
      <vt:lpstr>៣.១វិធីសាស្រ្តនៃការសិក្សា</vt:lpstr>
      <vt:lpstr>៣.១វិធីសាស្រ្តនៃការសិក្សា</vt:lpstr>
      <vt:lpstr>៣.១វិធីសាស្រ្តនៃការសិក្សា</vt:lpstr>
      <vt:lpstr>៣.១វិធីសាស្រ្តនៃការសិក្សា</vt:lpstr>
      <vt:lpstr>៣.១វិធីសាស្រ្តនៃការសិក្សា</vt:lpstr>
      <vt:lpstr>៣.១វិធីសាស្រ្តនៃការសិក្សា</vt:lpstr>
      <vt:lpstr>៣.៣. គម្រោងពេលវេលានៃការសិក្សា</vt:lpstr>
      <vt:lpstr>PowerPoint Presentation</vt:lpstr>
      <vt:lpstr>៤.២ ការវិភាគប្រព័ន្ធបច្ចុប្បន្ន ( Analysis or Current System )</vt:lpstr>
      <vt:lpstr>៤.២ ការវិភាគប្រព័ន្ធបច្ចុប្បន្ន ( Analysis or Current System )</vt:lpstr>
      <vt:lpstr>៤.២.៦ ការវិភាគប្រព័ន្ធសំណើរនៃការសិក្សា (Analysis or the Proposed System)</vt:lpstr>
      <vt:lpstr>៤.២.៦ ការវិភាគប្រព័ន្ធសំណើរនៃការសិក្សា (Analysis or the Proposed System)</vt:lpstr>
      <vt:lpstr>៤.២.៦ ការវិភាគប្រព័ន្ធសំណើរនៃការសិក្សា (Analysis or the Proposed System)</vt:lpstr>
      <vt:lpstr>៤.៣.  ការអនុវត្ត (Design)</vt:lpstr>
      <vt:lpstr>PowerPoint Presentation</vt:lpstr>
      <vt:lpstr>៥.១ សន្និដ្ឋាន</vt:lpstr>
      <vt:lpstr>៥.២ អនុសាសន៍</vt:lpstr>
      <vt:lpstr>៥.៣ សំណូមពរ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ULST</dc:creator>
  <cp:lastModifiedBy>ty toeu</cp:lastModifiedBy>
  <cp:revision>126</cp:revision>
  <dcterms:created xsi:type="dcterms:W3CDTF">2022-10-20T03:37:45Z</dcterms:created>
  <dcterms:modified xsi:type="dcterms:W3CDTF">2022-11-01T15:02:52Z</dcterms:modified>
</cp:coreProperties>
</file>