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37"/>
  </p:notesMasterIdLst>
  <p:sldIdLst>
    <p:sldId id="292" r:id="rId2"/>
    <p:sldId id="298" r:id="rId3"/>
    <p:sldId id="305" r:id="rId4"/>
    <p:sldId id="299" r:id="rId5"/>
    <p:sldId id="306" r:id="rId6"/>
    <p:sldId id="307" r:id="rId7"/>
    <p:sldId id="313" r:id="rId8"/>
    <p:sldId id="308" r:id="rId9"/>
    <p:sldId id="300" r:id="rId10"/>
    <p:sldId id="309" r:id="rId11"/>
    <p:sldId id="312" r:id="rId12"/>
    <p:sldId id="316" r:id="rId13"/>
    <p:sldId id="317" r:id="rId14"/>
    <p:sldId id="304" r:id="rId15"/>
    <p:sldId id="295" r:id="rId16"/>
    <p:sldId id="296" r:id="rId17"/>
    <p:sldId id="301" r:id="rId18"/>
    <p:sldId id="294" r:id="rId19"/>
    <p:sldId id="302" r:id="rId20"/>
    <p:sldId id="293" r:id="rId21"/>
    <p:sldId id="278" r:id="rId22"/>
    <p:sldId id="279" r:id="rId23"/>
    <p:sldId id="280" r:id="rId24"/>
    <p:sldId id="281" r:id="rId25"/>
    <p:sldId id="282" r:id="rId26"/>
    <p:sldId id="283" r:id="rId27"/>
    <p:sldId id="284" r:id="rId28"/>
    <p:sldId id="285" r:id="rId29"/>
    <p:sldId id="286" r:id="rId30"/>
    <p:sldId id="287" r:id="rId31"/>
    <p:sldId id="303" r:id="rId32"/>
    <p:sldId id="297" r:id="rId33"/>
    <p:sldId id="314" r:id="rId34"/>
    <p:sldId id="315" r:id="rId35"/>
    <p:sldId id="29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E15AE5-4D79-488F-AA0A-A12FD5FF2914}" type="datetimeFigureOut">
              <a:rPr lang="en-IN" smtClean="0"/>
              <a:t>29-06-2022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27ACC6-54F2-4850-B6AD-D1B4E0EB9F82}" type="slidenum">
              <a:rPr lang="en-IN" smtClean="0"/>
              <a:t>‹#›</a:t>
            </a:fld>
            <a:endParaRPr lang="en-IN"/>
          </a:p>
        </p:txBody>
      </p:sp>
    </p:spTree>
    <p:extLst>
      <p:ext uri="{BB962C8B-B14F-4D97-AF65-F5344CB8AC3E}">
        <p14:creationId xmlns:p14="http://schemas.microsoft.com/office/powerpoint/2010/main" val="855165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A5504B90-27FD-422C-8CC6-2AADAD122D08}" type="slidenum">
              <a:rPr lang="ko-KR" altLang="en-US" smtClean="0"/>
              <a:pPr/>
              <a:t>1</a:t>
            </a:fld>
            <a:endParaRPr lang="ko-KR" altLang="en-US" dirty="0"/>
          </a:p>
        </p:txBody>
      </p:sp>
    </p:spTree>
    <p:extLst>
      <p:ext uri="{BB962C8B-B14F-4D97-AF65-F5344CB8AC3E}">
        <p14:creationId xmlns:p14="http://schemas.microsoft.com/office/powerpoint/2010/main" val="791625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7140F97-C574-4CB7-8B7E-D20750D0B34E}" type="datetimeFigureOut">
              <a:rPr lang="en-IN" smtClean="0"/>
              <a:t>29-06-2022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9FC668-8DFF-4ACB-AB08-981F38F5B099}" type="slidenum">
              <a:rPr lang="en-IN" smtClean="0"/>
              <a:t>‹#›</a:t>
            </a:fld>
            <a:endParaRPr lang="en-IN"/>
          </a:p>
        </p:txBody>
      </p:sp>
    </p:spTree>
    <p:extLst>
      <p:ext uri="{BB962C8B-B14F-4D97-AF65-F5344CB8AC3E}">
        <p14:creationId xmlns:p14="http://schemas.microsoft.com/office/powerpoint/2010/main" val="159533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7140F97-C574-4CB7-8B7E-D20750D0B34E}" type="datetimeFigureOut">
              <a:rPr lang="en-IN" smtClean="0"/>
              <a:t>29-06-2022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9FC668-8DFF-4ACB-AB08-981F38F5B099}" type="slidenum">
              <a:rPr lang="en-IN" smtClean="0"/>
              <a:t>‹#›</a:t>
            </a:fld>
            <a:endParaRPr lang="en-IN"/>
          </a:p>
        </p:txBody>
      </p:sp>
    </p:spTree>
    <p:extLst>
      <p:ext uri="{BB962C8B-B14F-4D97-AF65-F5344CB8AC3E}">
        <p14:creationId xmlns:p14="http://schemas.microsoft.com/office/powerpoint/2010/main" val="1193163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7140F97-C574-4CB7-8B7E-D20750D0B34E}" type="datetimeFigureOut">
              <a:rPr lang="en-IN" smtClean="0"/>
              <a:t>29-06-2022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9FC668-8DFF-4ACB-AB08-981F38F5B099}" type="slidenum">
              <a:rPr lang="en-IN" smtClean="0"/>
              <a:t>‹#›</a:t>
            </a:fld>
            <a:endParaRPr lang="en-IN"/>
          </a:p>
        </p:txBody>
      </p:sp>
    </p:spTree>
    <p:extLst>
      <p:ext uri="{BB962C8B-B14F-4D97-AF65-F5344CB8AC3E}">
        <p14:creationId xmlns:p14="http://schemas.microsoft.com/office/powerpoint/2010/main" val="29025484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사용자 지정 레이아웃">
    <p:bg>
      <p:bgPr>
        <a:solidFill>
          <a:schemeClr val="bg1"/>
        </a:solidFill>
        <a:effectLst/>
      </p:bgPr>
    </p:bg>
    <p:spTree>
      <p:nvGrpSpPr>
        <p:cNvPr id="1" name=""/>
        <p:cNvGrpSpPr/>
        <p:nvPr/>
      </p:nvGrpSpPr>
      <p:grpSpPr>
        <a:xfrm>
          <a:off x="0" y="0"/>
          <a:ext cx="0" cy="0"/>
          <a:chOff x="0" y="0"/>
          <a:chExt cx="0" cy="0"/>
        </a:xfrm>
      </p:grpSpPr>
      <p:pic>
        <p:nvPicPr>
          <p:cNvPr id="6" name="그림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 y="1240"/>
            <a:ext cx="12191987" cy="6855513"/>
          </a:xfrm>
          <a:prstGeom prst="rect">
            <a:avLst/>
          </a:prstGeom>
        </p:spPr>
      </p:pic>
      <p:sp>
        <p:nvSpPr>
          <p:cNvPr id="3" name="날짜 개체 틀 2"/>
          <p:cNvSpPr>
            <a:spLocks noGrp="1"/>
          </p:cNvSpPr>
          <p:nvPr>
            <p:ph type="dt" sz="half" idx="10"/>
          </p:nvPr>
        </p:nvSpPr>
        <p:spPr/>
        <p:txBody>
          <a:bodyPr/>
          <a:lstStyle/>
          <a:p>
            <a:fld id="{ED3D6733-6F27-4404-AB51-585418F146E5}" type="datetimeFigureOut">
              <a:rPr lang="ko-KR" altLang="en-US" smtClean="0"/>
              <a:pPr/>
              <a:t>2022-06-29</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8" name="제목 1"/>
          <p:cNvSpPr>
            <a:spLocks noGrp="1"/>
          </p:cNvSpPr>
          <p:nvPr>
            <p:ph type="ctrTitle"/>
          </p:nvPr>
        </p:nvSpPr>
        <p:spPr>
          <a:xfrm>
            <a:off x="3071270" y="4148913"/>
            <a:ext cx="8209981" cy="1223853"/>
          </a:xfrm>
          <a:noFill/>
          <a:ln w="9525">
            <a:noFill/>
            <a:miter lim="800000"/>
            <a:headEnd/>
            <a:tailEnd/>
          </a:ln>
        </p:spPr>
        <p:txBody>
          <a:bodyPr vert="horz" wrap="square" lIns="99569" tIns="49785" rIns="99569" bIns="49785" numCol="1" rtlCol="0" anchor="t" anchorCtr="0" compatLnSpc="1">
            <a:prstTxWarp prst="textNoShape">
              <a:avLst/>
            </a:prstTxWarp>
            <a:noAutofit/>
          </a:bodyPr>
          <a:lstStyle>
            <a:lvl1pPr marL="0" indent="0" algn="r" defTabSz="995491" rtl="0" eaLnBrk="1" fontAlgn="base" latinLnBrk="1" hangingPunct="1">
              <a:lnSpc>
                <a:spcPct val="100000"/>
              </a:lnSpc>
              <a:spcBef>
                <a:spcPct val="0"/>
              </a:spcBef>
              <a:spcAft>
                <a:spcPct val="0"/>
              </a:spcAft>
              <a:buClr>
                <a:schemeClr val="hlink"/>
              </a:buClr>
              <a:buFont typeface="굴림체" pitchFamily="49" charset="-127"/>
              <a:buNone/>
              <a:defRPr lang="ko-KR" altLang="en-US" sz="7199" kern="1200" baseline="0" dirty="0">
                <a:solidFill>
                  <a:schemeClr val="bg1"/>
                </a:solidFill>
                <a:effectLst/>
                <a:latin typeface="+mj-lt"/>
                <a:ea typeface="맑은 고딕" pitchFamily="50" charset="-127"/>
                <a:cs typeface="+mj-cs"/>
              </a:defRPr>
            </a:lvl1pPr>
          </a:lstStyle>
          <a:p>
            <a:endParaRPr lang="ko-KR" altLang="en-US" dirty="0"/>
          </a:p>
        </p:txBody>
      </p:sp>
    </p:spTree>
    <p:extLst>
      <p:ext uri="{BB962C8B-B14F-4D97-AF65-F5344CB8AC3E}">
        <p14:creationId xmlns:p14="http://schemas.microsoft.com/office/powerpoint/2010/main" val="3444512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제목 슬라이드">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 y="1240"/>
            <a:ext cx="12191987" cy="6855513"/>
          </a:xfrm>
          <a:prstGeom prst="rect">
            <a:avLst/>
          </a:prstGeom>
        </p:spPr>
      </p:pic>
      <p:sp>
        <p:nvSpPr>
          <p:cNvPr id="4" name="날짜 개체 틀 3"/>
          <p:cNvSpPr>
            <a:spLocks noGrp="1"/>
          </p:cNvSpPr>
          <p:nvPr>
            <p:ph type="dt" sz="half" idx="10"/>
          </p:nvPr>
        </p:nvSpPr>
        <p:spPr/>
        <p:txBody>
          <a:bodyPr/>
          <a:lstStyle>
            <a:lvl1pPr>
              <a:defRPr>
                <a:latin typeface="+mj-lt"/>
              </a:defRPr>
            </a:lvl1pPr>
          </a:lstStyle>
          <a:p>
            <a:fld id="{ED3D6733-6F27-4404-AB51-585418F146E5}" type="datetimeFigureOut">
              <a:rPr lang="ko-KR" altLang="en-US" smtClean="0"/>
              <a:pPr/>
              <a:t>2022-06-29</a:t>
            </a:fld>
            <a:endParaRPr lang="ko-KR" altLang="en-US"/>
          </a:p>
        </p:txBody>
      </p:sp>
      <p:sp>
        <p:nvSpPr>
          <p:cNvPr id="5" name="바닥글 개체 틀 4"/>
          <p:cNvSpPr>
            <a:spLocks noGrp="1"/>
          </p:cNvSpPr>
          <p:nvPr>
            <p:ph type="ftr" sz="quarter" idx="11"/>
          </p:nvPr>
        </p:nvSpPr>
        <p:spPr/>
        <p:txBody>
          <a:bodyPr/>
          <a:lstStyle>
            <a:lvl1pPr>
              <a:defRPr>
                <a:latin typeface="+mj-lt"/>
              </a:defRPr>
            </a:lvl1pPr>
          </a:lstStyle>
          <a:p>
            <a:endParaRPr lang="ko-KR" altLang="en-US"/>
          </a:p>
        </p:txBody>
      </p:sp>
      <p:sp>
        <p:nvSpPr>
          <p:cNvPr id="6" name="슬라이드 번호 개체 틀 5"/>
          <p:cNvSpPr>
            <a:spLocks noGrp="1"/>
          </p:cNvSpPr>
          <p:nvPr>
            <p:ph type="sldNum" sz="quarter" idx="12"/>
          </p:nvPr>
        </p:nvSpPr>
        <p:spPr/>
        <p:txBody>
          <a:bodyPr/>
          <a:lstStyle>
            <a:lvl1pPr>
              <a:defRPr>
                <a:latin typeface="+mj-lt"/>
              </a:defRPr>
            </a:lvl1pPr>
          </a:lstStyle>
          <a:p>
            <a:fld id="{EE6BC638-39B7-4287-91A7-2A3DDA573295}" type="slidenum">
              <a:rPr lang="ko-KR" altLang="en-US" smtClean="0"/>
              <a:pPr/>
              <a:t>‹#›</a:t>
            </a:fld>
            <a:endParaRPr lang="ko-KR" altLang="en-US"/>
          </a:p>
        </p:txBody>
      </p:sp>
      <p:sp>
        <p:nvSpPr>
          <p:cNvPr id="14" name="부제목 2"/>
          <p:cNvSpPr>
            <a:spLocks noGrp="1"/>
          </p:cNvSpPr>
          <p:nvPr>
            <p:ph type="subTitle" idx="1"/>
          </p:nvPr>
        </p:nvSpPr>
        <p:spPr>
          <a:xfrm>
            <a:off x="5472623" y="5161618"/>
            <a:ext cx="4728367" cy="571105"/>
          </a:xfrm>
          <a:noFill/>
          <a:ln w="9525">
            <a:noFill/>
            <a:miter lim="800000"/>
            <a:headEnd/>
            <a:tailEnd/>
          </a:ln>
        </p:spPr>
        <p:txBody>
          <a:bodyPr vert="horz" wrap="square" lIns="99569" tIns="49785" rIns="99569" bIns="49785" numCol="1" rtlCol="0" anchor="t" anchorCtr="0" compatLnSpc="1">
            <a:prstTxWarp prst="textNoShape">
              <a:avLst/>
            </a:prstTxWarp>
            <a:noAutofit/>
          </a:bodyPr>
          <a:lstStyle>
            <a:lvl1pPr marL="0" indent="0" algn="l" defTabSz="995491" rtl="0" eaLnBrk="1" fontAlgn="base" latinLnBrk="1" hangingPunct="1">
              <a:lnSpc>
                <a:spcPct val="100000"/>
              </a:lnSpc>
              <a:spcBef>
                <a:spcPct val="0"/>
              </a:spcBef>
              <a:spcAft>
                <a:spcPct val="0"/>
              </a:spcAft>
              <a:buClr>
                <a:schemeClr val="hlink"/>
              </a:buClr>
              <a:buFont typeface="굴림체" pitchFamily="49" charset="-127"/>
              <a:buNone/>
              <a:defRPr lang="ko-KR" altLang="en-US" sz="1200" kern="1200" baseline="0" dirty="0">
                <a:solidFill>
                  <a:srgbClr val="8B685D"/>
                </a:solidFill>
                <a:effectLst/>
                <a:latin typeface="+mj-lt"/>
                <a:ea typeface="맑은 고딕" pitchFamily="50" charset="-127"/>
                <a:cs typeface="+mj-cs"/>
              </a:defRPr>
            </a:lvl1pPr>
            <a:lvl2pPr marL="497745" indent="0" algn="ctr">
              <a:buNone/>
              <a:defRPr>
                <a:solidFill>
                  <a:schemeClr val="tx1">
                    <a:tint val="75000"/>
                  </a:schemeClr>
                </a:solidFill>
              </a:defRPr>
            </a:lvl2pPr>
            <a:lvl3pPr marL="995491" indent="0" algn="ctr">
              <a:buNone/>
              <a:defRPr>
                <a:solidFill>
                  <a:schemeClr val="tx1">
                    <a:tint val="75000"/>
                  </a:schemeClr>
                </a:solidFill>
              </a:defRPr>
            </a:lvl3pPr>
            <a:lvl4pPr marL="1493236" indent="0" algn="ctr">
              <a:buNone/>
              <a:defRPr>
                <a:solidFill>
                  <a:schemeClr val="tx1">
                    <a:tint val="75000"/>
                  </a:schemeClr>
                </a:solidFill>
              </a:defRPr>
            </a:lvl4pPr>
            <a:lvl5pPr marL="1990982" indent="0" algn="ctr">
              <a:buNone/>
              <a:defRPr>
                <a:solidFill>
                  <a:schemeClr val="tx1">
                    <a:tint val="75000"/>
                  </a:schemeClr>
                </a:solidFill>
              </a:defRPr>
            </a:lvl5pPr>
            <a:lvl6pPr marL="2488727" indent="0" algn="ctr">
              <a:buNone/>
              <a:defRPr>
                <a:solidFill>
                  <a:schemeClr val="tx1">
                    <a:tint val="75000"/>
                  </a:schemeClr>
                </a:solidFill>
              </a:defRPr>
            </a:lvl6pPr>
            <a:lvl7pPr marL="2986473" indent="0" algn="ctr">
              <a:buNone/>
              <a:defRPr>
                <a:solidFill>
                  <a:schemeClr val="tx1">
                    <a:tint val="75000"/>
                  </a:schemeClr>
                </a:solidFill>
              </a:defRPr>
            </a:lvl7pPr>
            <a:lvl8pPr marL="3484219" indent="0" algn="ctr">
              <a:buNone/>
              <a:defRPr>
                <a:solidFill>
                  <a:schemeClr val="tx1">
                    <a:tint val="75000"/>
                  </a:schemeClr>
                </a:solidFill>
              </a:defRPr>
            </a:lvl8pPr>
            <a:lvl9pPr marL="3981964" indent="0" algn="ctr">
              <a:buNone/>
              <a:defRPr>
                <a:solidFill>
                  <a:schemeClr val="tx1">
                    <a:tint val="75000"/>
                  </a:schemeClr>
                </a:solidFill>
              </a:defRPr>
            </a:lvl9pPr>
          </a:lstStyle>
          <a:p>
            <a:endParaRPr lang="ko-KR" altLang="en-US" dirty="0"/>
          </a:p>
        </p:txBody>
      </p:sp>
      <p:sp>
        <p:nvSpPr>
          <p:cNvPr id="15" name="제목 1"/>
          <p:cNvSpPr>
            <a:spLocks noGrp="1"/>
          </p:cNvSpPr>
          <p:nvPr>
            <p:ph type="ctrTitle" hasCustomPrompt="1"/>
          </p:nvPr>
        </p:nvSpPr>
        <p:spPr>
          <a:xfrm>
            <a:off x="5447843" y="3187920"/>
            <a:ext cx="6744149" cy="2112855"/>
          </a:xfrm>
          <a:noFill/>
          <a:ln w="9525">
            <a:noFill/>
            <a:miter lim="800000"/>
            <a:headEnd/>
            <a:tailEnd/>
          </a:ln>
        </p:spPr>
        <p:txBody>
          <a:bodyPr vert="horz" wrap="square" lIns="99569" tIns="49785" rIns="99569" bIns="49785" numCol="1" rtlCol="0" anchor="t" anchorCtr="0" compatLnSpc="1">
            <a:prstTxWarp prst="textNoShape">
              <a:avLst/>
            </a:prstTxWarp>
            <a:noAutofit/>
          </a:bodyPr>
          <a:lstStyle>
            <a:lvl1pPr marL="0" indent="0" algn="l" defTabSz="995491" rtl="0" eaLnBrk="1" fontAlgn="base" latinLnBrk="1" hangingPunct="1">
              <a:lnSpc>
                <a:spcPct val="100000"/>
              </a:lnSpc>
              <a:spcBef>
                <a:spcPct val="0"/>
              </a:spcBef>
              <a:spcAft>
                <a:spcPct val="0"/>
              </a:spcAft>
              <a:buClr>
                <a:schemeClr val="hlink"/>
              </a:buClr>
              <a:buFont typeface="굴림체" pitchFamily="49" charset="-127"/>
              <a:buNone/>
              <a:defRPr lang="ko-KR" altLang="en-US" sz="5799" kern="1200" baseline="0" dirty="0">
                <a:solidFill>
                  <a:schemeClr val="bg1"/>
                </a:solidFill>
                <a:effectLst/>
                <a:latin typeface="+mj-lt"/>
                <a:ea typeface="맑은 고딕" pitchFamily="50" charset="-127"/>
                <a:cs typeface="+mj-cs"/>
              </a:defRPr>
            </a:lvl1pPr>
          </a:lstStyle>
          <a:p>
            <a:r>
              <a:rPr lang="ko-KR" altLang="en-US" dirty="0"/>
              <a:t>제목을</a:t>
            </a:r>
            <a:r>
              <a:rPr lang="en-US" altLang="ko-KR" dirty="0"/>
              <a:t> </a:t>
            </a:r>
            <a:r>
              <a:rPr lang="ko-KR" altLang="en-US" dirty="0" smtClean="0"/>
              <a:t>입력하시오</a:t>
            </a:r>
            <a:endParaRPr lang="ko-KR" altLang="en-US" dirty="0"/>
          </a:p>
        </p:txBody>
      </p:sp>
    </p:spTree>
    <p:extLst>
      <p:ext uri="{BB962C8B-B14F-4D97-AF65-F5344CB8AC3E}">
        <p14:creationId xmlns:p14="http://schemas.microsoft.com/office/powerpoint/2010/main" val="20536582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제목 및 내용">
    <p:bg>
      <p:bgPr>
        <a:solidFill>
          <a:schemeClr val="bg1"/>
        </a:solidFill>
        <a:effectLst/>
      </p:bgPr>
    </p:bg>
    <p:spTree>
      <p:nvGrpSpPr>
        <p:cNvPr id="1" name=""/>
        <p:cNvGrpSpPr/>
        <p:nvPr/>
      </p:nvGrpSpPr>
      <p:grpSpPr>
        <a:xfrm>
          <a:off x="0" y="0"/>
          <a:ext cx="0" cy="0"/>
          <a:chOff x="0" y="0"/>
          <a:chExt cx="0" cy="0"/>
        </a:xfrm>
      </p:grpSpPr>
      <p:pic>
        <p:nvPicPr>
          <p:cNvPr id="7" name="그림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 y="1240"/>
            <a:ext cx="12191987" cy="6855513"/>
          </a:xfrm>
          <a:prstGeom prst="rect">
            <a:avLst/>
          </a:prstGeom>
        </p:spPr>
      </p:pic>
      <p:sp>
        <p:nvSpPr>
          <p:cNvPr id="4" name="날짜 개체 틀 3"/>
          <p:cNvSpPr>
            <a:spLocks noGrp="1"/>
          </p:cNvSpPr>
          <p:nvPr>
            <p:ph type="dt" sz="half" idx="10"/>
          </p:nvPr>
        </p:nvSpPr>
        <p:spPr>
          <a:xfrm>
            <a:off x="609601" y="6500837"/>
            <a:ext cx="2844800" cy="220641"/>
          </a:xfrm>
        </p:spPr>
        <p:txBody>
          <a:bodyPr/>
          <a:lstStyle>
            <a:lvl1pPr>
              <a:defRPr>
                <a:latin typeface="+mj-lt"/>
              </a:defRPr>
            </a:lvl1pPr>
          </a:lstStyle>
          <a:p>
            <a:fld id="{ED3D6733-6F27-4404-AB51-585418F146E5}" type="datetimeFigureOut">
              <a:rPr lang="ko-KR" altLang="en-US" smtClean="0"/>
              <a:pPr/>
              <a:t>2022-06-29</a:t>
            </a:fld>
            <a:endParaRPr lang="ko-KR" altLang="en-US"/>
          </a:p>
        </p:txBody>
      </p:sp>
      <p:sp>
        <p:nvSpPr>
          <p:cNvPr id="5" name="바닥글 개체 틀 4"/>
          <p:cNvSpPr>
            <a:spLocks noGrp="1"/>
          </p:cNvSpPr>
          <p:nvPr>
            <p:ph type="ftr" sz="quarter" idx="11"/>
          </p:nvPr>
        </p:nvSpPr>
        <p:spPr>
          <a:xfrm>
            <a:off x="4165602" y="6500837"/>
            <a:ext cx="3860800" cy="220641"/>
          </a:xfrm>
        </p:spPr>
        <p:txBody>
          <a:bodyPr/>
          <a:lstStyle>
            <a:lvl1pPr>
              <a:defRPr>
                <a:latin typeface="+mj-lt"/>
              </a:defRPr>
            </a:lvl1pPr>
          </a:lstStyle>
          <a:p>
            <a:endParaRPr lang="ko-KR" altLang="en-US"/>
          </a:p>
        </p:txBody>
      </p:sp>
      <p:sp>
        <p:nvSpPr>
          <p:cNvPr id="6" name="슬라이드 번호 개체 틀 5"/>
          <p:cNvSpPr>
            <a:spLocks noGrp="1"/>
          </p:cNvSpPr>
          <p:nvPr>
            <p:ph type="sldNum" sz="quarter" idx="12"/>
          </p:nvPr>
        </p:nvSpPr>
        <p:spPr>
          <a:xfrm>
            <a:off x="8737601" y="6500837"/>
            <a:ext cx="2844800" cy="220641"/>
          </a:xfrm>
        </p:spPr>
        <p:txBody>
          <a:bodyPr/>
          <a:lstStyle>
            <a:lvl1pPr>
              <a:defRPr>
                <a:latin typeface="+mj-lt"/>
              </a:defRPr>
            </a:lvl1pPr>
          </a:lstStyle>
          <a:p>
            <a:fld id="{EE6BC638-39B7-4287-91A7-2A3DDA573295}" type="slidenum">
              <a:rPr lang="ko-KR" altLang="en-US" smtClean="0"/>
              <a:pPr/>
              <a:t>‹#›</a:t>
            </a:fld>
            <a:endParaRPr lang="ko-KR" altLang="en-US"/>
          </a:p>
        </p:txBody>
      </p:sp>
      <p:sp>
        <p:nvSpPr>
          <p:cNvPr id="15" name="제목 1"/>
          <p:cNvSpPr>
            <a:spLocks noGrp="1"/>
          </p:cNvSpPr>
          <p:nvPr>
            <p:ph type="title"/>
          </p:nvPr>
        </p:nvSpPr>
        <p:spPr>
          <a:xfrm>
            <a:off x="609601" y="189391"/>
            <a:ext cx="10972800" cy="798568"/>
          </a:xfrm>
        </p:spPr>
        <p:txBody>
          <a:bodyPr vert="horz" lIns="99569" tIns="49785" rIns="99569" bIns="49785" rtlCol="0" anchor="ctr">
            <a:normAutofit/>
          </a:bodyPr>
          <a:lstStyle>
            <a:lvl1pPr algn="l" defTabSz="995491" rtl="0" eaLnBrk="1" latinLnBrk="1" hangingPunct="1">
              <a:spcBef>
                <a:spcPct val="0"/>
              </a:spcBef>
              <a:buNone/>
              <a:defRPr lang="ko-KR" altLang="en-US" sz="3999" b="1" kern="1200" baseline="0" dirty="0">
                <a:solidFill>
                  <a:schemeClr val="bg1"/>
                </a:solidFill>
                <a:effectLst/>
                <a:latin typeface="+mj-lt"/>
                <a:ea typeface="맑은 고딕" pitchFamily="50" charset="-127"/>
                <a:cs typeface="+mj-cs"/>
              </a:defRPr>
            </a:lvl1pPr>
          </a:lstStyle>
          <a:p>
            <a:r>
              <a:rPr lang="ko-KR" altLang="en-US" dirty="0"/>
              <a:t>마스터 제목 스타일 편집</a:t>
            </a:r>
          </a:p>
        </p:txBody>
      </p:sp>
      <p:sp>
        <p:nvSpPr>
          <p:cNvPr id="16" name="내용 개체 틀 2"/>
          <p:cNvSpPr>
            <a:spLocks noGrp="1"/>
          </p:cNvSpPr>
          <p:nvPr>
            <p:ph idx="1" hasCustomPrompt="1"/>
          </p:nvPr>
        </p:nvSpPr>
        <p:spPr>
          <a:xfrm>
            <a:off x="609601" y="1485235"/>
            <a:ext cx="10972800" cy="4823418"/>
          </a:xfrm>
        </p:spPr>
        <p:txBody>
          <a:bodyPr>
            <a:normAutofit/>
          </a:bodyPr>
          <a:lstStyle>
            <a:lvl1pPr algn="l">
              <a:buNone/>
              <a:defRPr sz="2000" i="1" baseline="0">
                <a:solidFill>
                  <a:schemeClr val="tx1">
                    <a:lumMod val="85000"/>
                    <a:lumOff val="15000"/>
                  </a:schemeClr>
                </a:solidFill>
                <a:latin typeface="+mj-lt"/>
                <a:ea typeface="맑은 고딕" pitchFamily="50" charset="-127"/>
              </a:defRPr>
            </a:lvl1pPr>
            <a:lvl2pPr algn="l">
              <a:buNone/>
              <a:defRPr sz="2500" baseline="0">
                <a:solidFill>
                  <a:schemeClr val="tx1">
                    <a:lumMod val="75000"/>
                    <a:lumOff val="25000"/>
                  </a:schemeClr>
                </a:solidFill>
                <a:latin typeface="Noto Sans" pitchFamily="34" charset="0"/>
                <a:ea typeface="맑은 고딕" pitchFamily="50" charset="-127"/>
              </a:defRPr>
            </a:lvl2pPr>
            <a:lvl3pPr algn="l">
              <a:buNone/>
              <a:defRPr sz="2500" baseline="0">
                <a:solidFill>
                  <a:schemeClr val="tx1">
                    <a:lumMod val="75000"/>
                    <a:lumOff val="25000"/>
                  </a:schemeClr>
                </a:solidFill>
                <a:latin typeface="Noto Sans" pitchFamily="34" charset="0"/>
                <a:ea typeface="맑은 고딕" pitchFamily="50" charset="-127"/>
              </a:defRPr>
            </a:lvl3pPr>
            <a:lvl4pPr algn="l">
              <a:buNone/>
              <a:defRPr sz="2500" baseline="0">
                <a:solidFill>
                  <a:schemeClr val="tx1">
                    <a:lumMod val="75000"/>
                    <a:lumOff val="25000"/>
                  </a:schemeClr>
                </a:solidFill>
                <a:latin typeface="Noto Sans" pitchFamily="34" charset="0"/>
                <a:ea typeface="맑은 고딕" pitchFamily="50" charset="-127"/>
              </a:defRPr>
            </a:lvl4pPr>
            <a:lvl5pPr algn="l">
              <a:buNone/>
              <a:defRPr sz="2500" baseline="0">
                <a:solidFill>
                  <a:schemeClr val="tx1">
                    <a:lumMod val="75000"/>
                    <a:lumOff val="25000"/>
                  </a:schemeClr>
                </a:solidFill>
                <a:latin typeface="Noto Sans" pitchFamily="34" charset="0"/>
                <a:ea typeface="맑은 고딕" pitchFamily="50" charset="-127"/>
              </a:defRPr>
            </a:lvl5pPr>
          </a:lstStyle>
          <a:p>
            <a:pPr lvl="0"/>
            <a:r>
              <a:rPr lang="en-US" altLang="ko-KR" dirty="0" smtClean="0"/>
              <a:t>Replaced with your own text</a:t>
            </a:r>
            <a:endParaRPr lang="ko-KR" altLang="en-US" dirty="0"/>
          </a:p>
        </p:txBody>
      </p:sp>
    </p:spTree>
    <p:extLst>
      <p:ext uri="{BB962C8B-B14F-4D97-AF65-F5344CB8AC3E}">
        <p14:creationId xmlns:p14="http://schemas.microsoft.com/office/powerpoint/2010/main" val="3016716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7140F97-C574-4CB7-8B7E-D20750D0B34E}" type="datetimeFigureOut">
              <a:rPr lang="en-IN" smtClean="0"/>
              <a:t>29-06-2022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9FC668-8DFF-4ACB-AB08-981F38F5B099}" type="slidenum">
              <a:rPr lang="en-IN" smtClean="0"/>
              <a:t>‹#›</a:t>
            </a:fld>
            <a:endParaRPr lang="en-IN"/>
          </a:p>
        </p:txBody>
      </p:sp>
    </p:spTree>
    <p:extLst>
      <p:ext uri="{BB962C8B-B14F-4D97-AF65-F5344CB8AC3E}">
        <p14:creationId xmlns:p14="http://schemas.microsoft.com/office/powerpoint/2010/main" val="2026816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140F97-C574-4CB7-8B7E-D20750D0B34E}" type="datetimeFigureOut">
              <a:rPr lang="en-IN" smtClean="0"/>
              <a:t>29-06-2022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9FC668-8DFF-4ACB-AB08-981F38F5B099}" type="slidenum">
              <a:rPr lang="en-IN" smtClean="0"/>
              <a:t>‹#›</a:t>
            </a:fld>
            <a:endParaRPr lang="en-IN"/>
          </a:p>
        </p:txBody>
      </p:sp>
    </p:spTree>
    <p:extLst>
      <p:ext uri="{BB962C8B-B14F-4D97-AF65-F5344CB8AC3E}">
        <p14:creationId xmlns:p14="http://schemas.microsoft.com/office/powerpoint/2010/main" val="871474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7140F97-C574-4CB7-8B7E-D20750D0B34E}" type="datetimeFigureOut">
              <a:rPr lang="en-IN" smtClean="0"/>
              <a:t>29-06-2022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9FC668-8DFF-4ACB-AB08-981F38F5B099}" type="slidenum">
              <a:rPr lang="en-IN" smtClean="0"/>
              <a:t>‹#›</a:t>
            </a:fld>
            <a:endParaRPr lang="en-IN"/>
          </a:p>
        </p:txBody>
      </p:sp>
    </p:spTree>
    <p:extLst>
      <p:ext uri="{BB962C8B-B14F-4D97-AF65-F5344CB8AC3E}">
        <p14:creationId xmlns:p14="http://schemas.microsoft.com/office/powerpoint/2010/main" val="514999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7140F97-C574-4CB7-8B7E-D20750D0B34E}" type="datetimeFigureOut">
              <a:rPr lang="en-IN" smtClean="0"/>
              <a:t>29-06-2022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9FC668-8DFF-4ACB-AB08-981F38F5B099}" type="slidenum">
              <a:rPr lang="en-IN" smtClean="0"/>
              <a:t>‹#›</a:t>
            </a:fld>
            <a:endParaRPr lang="en-IN"/>
          </a:p>
        </p:txBody>
      </p:sp>
    </p:spTree>
    <p:extLst>
      <p:ext uri="{BB962C8B-B14F-4D97-AF65-F5344CB8AC3E}">
        <p14:creationId xmlns:p14="http://schemas.microsoft.com/office/powerpoint/2010/main" val="3279302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7140F97-C574-4CB7-8B7E-D20750D0B34E}" type="datetimeFigureOut">
              <a:rPr lang="en-IN" smtClean="0"/>
              <a:t>29-06-2022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9FC668-8DFF-4ACB-AB08-981F38F5B099}" type="slidenum">
              <a:rPr lang="en-IN" smtClean="0"/>
              <a:t>‹#›</a:t>
            </a:fld>
            <a:endParaRPr lang="en-IN"/>
          </a:p>
        </p:txBody>
      </p:sp>
    </p:spTree>
    <p:extLst>
      <p:ext uri="{BB962C8B-B14F-4D97-AF65-F5344CB8AC3E}">
        <p14:creationId xmlns:p14="http://schemas.microsoft.com/office/powerpoint/2010/main" val="1192624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140F97-C574-4CB7-8B7E-D20750D0B34E}" type="datetimeFigureOut">
              <a:rPr lang="en-IN" smtClean="0"/>
              <a:t>29-06-2022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D9FC668-8DFF-4ACB-AB08-981F38F5B099}" type="slidenum">
              <a:rPr lang="en-IN" smtClean="0"/>
              <a:t>‹#›</a:t>
            </a:fld>
            <a:endParaRPr lang="en-IN"/>
          </a:p>
        </p:txBody>
      </p:sp>
    </p:spTree>
    <p:extLst>
      <p:ext uri="{BB962C8B-B14F-4D97-AF65-F5344CB8AC3E}">
        <p14:creationId xmlns:p14="http://schemas.microsoft.com/office/powerpoint/2010/main" val="2769486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140F97-C574-4CB7-8B7E-D20750D0B34E}" type="datetimeFigureOut">
              <a:rPr lang="en-IN" smtClean="0"/>
              <a:t>29-06-2022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9FC668-8DFF-4ACB-AB08-981F38F5B099}" type="slidenum">
              <a:rPr lang="en-IN" smtClean="0"/>
              <a:t>‹#›</a:t>
            </a:fld>
            <a:endParaRPr lang="en-IN"/>
          </a:p>
        </p:txBody>
      </p:sp>
    </p:spTree>
    <p:extLst>
      <p:ext uri="{BB962C8B-B14F-4D97-AF65-F5344CB8AC3E}">
        <p14:creationId xmlns:p14="http://schemas.microsoft.com/office/powerpoint/2010/main" val="33415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140F97-C574-4CB7-8B7E-D20750D0B34E}" type="datetimeFigureOut">
              <a:rPr lang="en-IN" smtClean="0"/>
              <a:t>29-06-2022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9FC668-8DFF-4ACB-AB08-981F38F5B099}" type="slidenum">
              <a:rPr lang="en-IN" smtClean="0"/>
              <a:t>‹#›</a:t>
            </a:fld>
            <a:endParaRPr lang="en-IN"/>
          </a:p>
        </p:txBody>
      </p:sp>
    </p:spTree>
    <p:extLst>
      <p:ext uri="{BB962C8B-B14F-4D97-AF65-F5344CB8AC3E}">
        <p14:creationId xmlns:p14="http://schemas.microsoft.com/office/powerpoint/2010/main" val="2551641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140F97-C574-4CB7-8B7E-D20750D0B34E}" type="datetimeFigureOut">
              <a:rPr lang="en-IN" smtClean="0"/>
              <a:t>29-06-2022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9FC668-8DFF-4ACB-AB08-981F38F5B099}" type="slidenum">
              <a:rPr lang="en-IN" smtClean="0"/>
              <a:t>‹#›</a:t>
            </a:fld>
            <a:endParaRPr lang="en-IN"/>
          </a:p>
        </p:txBody>
      </p:sp>
    </p:spTree>
    <p:extLst>
      <p:ext uri="{BB962C8B-B14F-4D97-AF65-F5344CB8AC3E}">
        <p14:creationId xmlns:p14="http://schemas.microsoft.com/office/powerpoint/2010/main" val="592980738"/>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부제목 7"/>
          <p:cNvSpPr>
            <a:spLocks noGrp="1"/>
          </p:cNvSpPr>
          <p:nvPr>
            <p:ph type="subTitle" idx="1"/>
          </p:nvPr>
        </p:nvSpPr>
        <p:spPr>
          <a:xfrm>
            <a:off x="3856284" y="4201322"/>
            <a:ext cx="4006745" cy="1637087"/>
          </a:xfrm>
        </p:spPr>
        <p:txBody>
          <a:bodyPr/>
          <a:lstStyle/>
          <a:p>
            <a:r>
              <a:rPr lang="en-US" altLang="ko-KR" sz="2400" b="1" dirty="0" smtClean="0">
                <a:solidFill>
                  <a:schemeClr val="bg1"/>
                </a:solidFill>
              </a:rPr>
              <a:t>	 </a:t>
            </a:r>
          </a:p>
          <a:p>
            <a:endParaRPr lang="en-US" altLang="ko-KR" sz="2400" b="1" dirty="0">
              <a:solidFill>
                <a:schemeClr val="bg1"/>
              </a:solidFill>
            </a:endParaRPr>
          </a:p>
          <a:p>
            <a:r>
              <a:rPr lang="en-US" altLang="ko-KR" sz="2400" b="1" dirty="0" smtClean="0">
                <a:solidFill>
                  <a:schemeClr val="bg1"/>
                </a:solidFill>
              </a:rPr>
              <a:t>	      Presented By</a:t>
            </a:r>
            <a:endParaRPr lang="en-US" altLang="ko-KR" sz="2400" b="1" dirty="0">
              <a:solidFill>
                <a:schemeClr val="bg1"/>
              </a:solidFill>
            </a:endParaRPr>
          </a:p>
          <a:p>
            <a:r>
              <a:rPr lang="en-US" altLang="ko-KR" sz="2400" b="1" dirty="0" smtClean="0">
                <a:solidFill>
                  <a:schemeClr val="bg1"/>
                </a:solidFill>
              </a:rPr>
              <a:t>	      Rajeshwari.P</a:t>
            </a:r>
          </a:p>
          <a:p>
            <a:r>
              <a:rPr lang="en-US" altLang="ko-KR" sz="2400" b="1" dirty="0" smtClean="0">
                <a:solidFill>
                  <a:schemeClr val="bg1"/>
                </a:solidFill>
              </a:rPr>
              <a:t>		</a:t>
            </a:r>
            <a:endParaRPr lang="en-US" altLang="ko-KR" sz="2400" b="1" dirty="0">
              <a:solidFill>
                <a:schemeClr val="bg1"/>
              </a:solidFill>
            </a:endParaRPr>
          </a:p>
        </p:txBody>
      </p:sp>
      <p:sp>
        <p:nvSpPr>
          <p:cNvPr id="7" name="제목 6"/>
          <p:cNvSpPr>
            <a:spLocks noGrp="1"/>
          </p:cNvSpPr>
          <p:nvPr>
            <p:ph type="ctrTitle"/>
          </p:nvPr>
        </p:nvSpPr>
        <p:spPr>
          <a:xfrm>
            <a:off x="5125625" y="3464762"/>
            <a:ext cx="6744149" cy="846106"/>
          </a:xfrm>
        </p:spPr>
        <p:txBody>
          <a:bodyPr/>
          <a:lstStyle/>
          <a:p>
            <a:r>
              <a:rPr lang="en-US" sz="4400" b="1" dirty="0"/>
              <a:t>Library Management System</a:t>
            </a:r>
          </a:p>
        </p:txBody>
      </p:sp>
      <p:sp>
        <p:nvSpPr>
          <p:cNvPr id="4" name="부제목 7"/>
          <p:cNvSpPr txBox="1">
            <a:spLocks/>
          </p:cNvSpPr>
          <p:nvPr/>
        </p:nvSpPr>
        <p:spPr>
          <a:xfrm>
            <a:off x="8185255" y="4201323"/>
            <a:ext cx="4006745" cy="1637087"/>
          </a:xfrm>
          <a:prstGeom prst="rect">
            <a:avLst/>
          </a:prstGeom>
          <a:noFill/>
          <a:ln w="9525">
            <a:noFill/>
            <a:miter lim="800000"/>
            <a:headEnd/>
            <a:tailEnd/>
          </a:ln>
        </p:spPr>
        <p:txBody>
          <a:bodyPr vert="horz" wrap="square" lIns="99569" tIns="49785" rIns="99569" bIns="49785" numCol="1" rtlCol="0" anchor="t" anchorCtr="0" compatLnSpc="1">
            <a:prstTxWarp prst="textNoShape">
              <a:avLst/>
            </a:prstTxWarp>
            <a:noAutofit/>
          </a:bodyPr>
          <a:lstStyle>
            <a:lvl1pPr marL="0" indent="0" algn="l" defTabSz="995491" rtl="0" eaLnBrk="1" fontAlgn="base" latinLnBrk="1" hangingPunct="1">
              <a:lnSpc>
                <a:spcPct val="100000"/>
              </a:lnSpc>
              <a:spcBef>
                <a:spcPct val="0"/>
              </a:spcBef>
              <a:spcAft>
                <a:spcPct val="0"/>
              </a:spcAft>
              <a:buClr>
                <a:schemeClr val="hlink"/>
              </a:buClr>
              <a:buFont typeface="굴림체" pitchFamily="49" charset="-127"/>
              <a:buNone/>
              <a:defRPr lang="ko-KR" altLang="en-US" sz="1200" kern="1200" baseline="0" dirty="0">
                <a:solidFill>
                  <a:srgbClr val="8B685D"/>
                </a:solidFill>
                <a:effectLst/>
                <a:latin typeface="+mj-lt"/>
                <a:ea typeface="맑은 고딕" pitchFamily="50" charset="-127"/>
                <a:cs typeface="+mj-cs"/>
              </a:defRPr>
            </a:lvl1pPr>
            <a:lvl2pPr marL="497745" indent="0" algn="ctr" defTabSz="914400" rtl="0" eaLnBrk="1" latinLnBrk="0" hangingPunct="1">
              <a:lnSpc>
                <a:spcPct val="90000"/>
              </a:lnSpc>
              <a:spcBef>
                <a:spcPts val="500"/>
              </a:spcBef>
              <a:buFont typeface="Arial" panose="020B0604020202020204" pitchFamily="34" charset="0"/>
              <a:buNone/>
              <a:defRPr sz="2400" kern="1200">
                <a:solidFill>
                  <a:schemeClr val="tx1">
                    <a:tint val="75000"/>
                  </a:schemeClr>
                </a:solidFill>
                <a:latin typeface="+mn-lt"/>
                <a:ea typeface="+mn-ea"/>
                <a:cs typeface="+mn-cs"/>
              </a:defRPr>
            </a:lvl2pPr>
            <a:lvl3pPr marL="995491" indent="0" algn="ctr"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3pPr>
            <a:lvl4pPr marL="1493236"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4pPr>
            <a:lvl5pPr marL="1990982"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5pPr>
            <a:lvl6pPr marL="2488727"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986473"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484219"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981964"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r>
              <a:rPr lang="en-US" altLang="ko-KR" sz="2400" b="1" dirty="0" smtClean="0">
                <a:solidFill>
                  <a:schemeClr val="bg1"/>
                </a:solidFill>
              </a:rPr>
              <a:t>	 </a:t>
            </a:r>
          </a:p>
          <a:p>
            <a:endParaRPr lang="en-US" altLang="ko-KR" sz="2400" b="1" dirty="0" smtClean="0">
              <a:solidFill>
                <a:schemeClr val="bg1"/>
              </a:solidFill>
            </a:endParaRPr>
          </a:p>
          <a:p>
            <a:r>
              <a:rPr lang="en-US" altLang="ko-KR" sz="2400" b="1" dirty="0">
                <a:solidFill>
                  <a:schemeClr val="bg1"/>
                </a:solidFill>
              </a:rPr>
              <a:t> </a:t>
            </a:r>
            <a:r>
              <a:rPr lang="en-US" altLang="ko-KR" sz="2400" b="1" dirty="0" smtClean="0">
                <a:solidFill>
                  <a:schemeClr val="bg1"/>
                </a:solidFill>
              </a:rPr>
              <a:t>         Under the guidance of</a:t>
            </a:r>
          </a:p>
          <a:p>
            <a:r>
              <a:rPr lang="en-US" altLang="ko-KR" sz="2400" b="1" dirty="0" smtClean="0">
                <a:solidFill>
                  <a:schemeClr val="bg1"/>
                </a:solidFill>
              </a:rPr>
              <a:t>	      Mrs.Pavithra		</a:t>
            </a:r>
            <a:endParaRPr lang="en-US" altLang="ko-KR" sz="2400" b="1" dirty="0">
              <a:solidFill>
                <a:schemeClr val="bg1"/>
              </a:solidFill>
            </a:endParaRPr>
          </a:p>
        </p:txBody>
      </p:sp>
    </p:spTree>
    <p:extLst>
      <p:ext uri="{BB962C8B-B14F-4D97-AF65-F5344CB8AC3E}">
        <p14:creationId xmlns:p14="http://schemas.microsoft.com/office/powerpoint/2010/main" val="1925411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USECASE DIAGRAM</a:t>
            </a:r>
            <a:endParaRPr lang="ko-KR" altLang="en-US" dirty="0"/>
          </a:p>
        </p:txBody>
      </p:sp>
      <p:pic>
        <p:nvPicPr>
          <p:cNvPr id="5" name="Picture 4"/>
          <p:cNvPicPr>
            <a:picLocks noChangeAspect="1"/>
          </p:cNvPicPr>
          <p:nvPr/>
        </p:nvPicPr>
        <p:blipFill>
          <a:blip r:embed="rId2"/>
          <a:stretch>
            <a:fillRect/>
          </a:stretch>
        </p:blipFill>
        <p:spPr>
          <a:xfrm>
            <a:off x="1605262" y="1680754"/>
            <a:ext cx="8848581" cy="4502331"/>
          </a:xfrm>
          <a:prstGeom prst="rect">
            <a:avLst/>
          </a:prstGeom>
        </p:spPr>
      </p:pic>
    </p:spTree>
    <p:extLst>
      <p:ext uri="{BB962C8B-B14F-4D97-AF65-F5344CB8AC3E}">
        <p14:creationId xmlns:p14="http://schemas.microsoft.com/office/powerpoint/2010/main" val="2791143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09601" y="171974"/>
            <a:ext cx="10972800" cy="798568"/>
          </a:xfrm>
        </p:spPr>
        <p:txBody>
          <a:bodyPr/>
          <a:lstStyle/>
          <a:p>
            <a:r>
              <a:rPr lang="en-US" altLang="ko-KR" dirty="0" smtClean="0"/>
              <a:t>DATA FLOW DIAGRAM</a:t>
            </a:r>
            <a:endParaRPr lang="ko-KR" alt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828" y="1595029"/>
            <a:ext cx="10096500" cy="4638675"/>
          </a:xfrm>
          <a:prstGeom prst="rect">
            <a:avLst/>
          </a:prstGeom>
        </p:spPr>
      </p:pic>
    </p:spTree>
    <p:extLst>
      <p:ext uri="{BB962C8B-B14F-4D97-AF65-F5344CB8AC3E}">
        <p14:creationId xmlns:p14="http://schemas.microsoft.com/office/powerpoint/2010/main" val="38960647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6858001"/>
          </a:xfrm>
          <a:prstGeom prst="rect">
            <a:avLst/>
          </a:prstGeom>
        </p:spPr>
      </p:pic>
      <p:sp>
        <p:nvSpPr>
          <p:cNvPr id="5" name="TextBox 4"/>
          <p:cNvSpPr txBox="1"/>
          <p:nvPr/>
        </p:nvSpPr>
        <p:spPr>
          <a:xfrm>
            <a:off x="7062652" y="2720519"/>
            <a:ext cx="3901440" cy="769441"/>
          </a:xfrm>
          <a:prstGeom prst="rect">
            <a:avLst/>
          </a:prstGeom>
          <a:noFill/>
        </p:spPr>
        <p:txBody>
          <a:bodyPr wrap="square" rtlCol="0">
            <a:spAutoFit/>
          </a:bodyPr>
          <a:lstStyle/>
          <a:p>
            <a:r>
              <a:rPr lang="en-US" altLang="ko-KR" sz="4400" b="1" dirty="0" smtClean="0">
                <a:solidFill>
                  <a:schemeClr val="bg1"/>
                </a:solidFill>
                <a:latin typeface="+mj-lt"/>
                <a:ea typeface="맑은 고딕" panose="020B0503020000020004" pitchFamily="50" charset="-127"/>
              </a:rPr>
              <a:t>MODULES</a:t>
            </a:r>
            <a:endParaRPr lang="ko-KR" altLang="en-US" sz="4400" b="1" dirty="0">
              <a:solidFill>
                <a:schemeClr val="bg1"/>
              </a:solidFill>
              <a:latin typeface="+mj-lt"/>
              <a:ea typeface="맑은 고딕" panose="020B0503020000020004" pitchFamily="50" charset="-127"/>
            </a:endParaRPr>
          </a:p>
        </p:txBody>
      </p:sp>
    </p:spTree>
    <p:extLst>
      <p:ext uri="{BB962C8B-B14F-4D97-AF65-F5344CB8AC3E}">
        <p14:creationId xmlns:p14="http://schemas.microsoft.com/office/powerpoint/2010/main" val="34973367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250070"/>
            <a:ext cx="4353382" cy="4708981"/>
          </a:xfrm>
          <a:prstGeom prst="rect">
            <a:avLst/>
          </a:prstGeom>
        </p:spPr>
        <p:txBody>
          <a:bodyPr wrap="square">
            <a:spAutoFit/>
          </a:bodyPr>
          <a:lstStyle/>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Admin Verification</a:t>
            </a:r>
          </a:p>
          <a:p>
            <a:endParaRPr lang="en-IN"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Admin Manager</a:t>
            </a:r>
          </a:p>
          <a:p>
            <a:endParaRPr lang="en-IN"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Book Data</a:t>
            </a:r>
          </a:p>
          <a:p>
            <a:endParaRPr lang="en-IN"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Login </a:t>
            </a:r>
            <a:r>
              <a:rPr lang="en-IN" sz="2000" dirty="0" err="1" smtClean="0">
                <a:latin typeface="Arial" panose="020B0604020202020204" pitchFamily="34" charset="0"/>
                <a:cs typeface="Arial" panose="020B0604020202020204" pitchFamily="34" charset="0"/>
              </a:rPr>
              <a:t>MainTest</a:t>
            </a:r>
            <a:endParaRPr lang="en-IN" sz="2000" dirty="0" smtClean="0">
              <a:latin typeface="Arial" panose="020B0604020202020204" pitchFamily="34" charset="0"/>
              <a:cs typeface="Arial" panose="020B0604020202020204" pitchFamily="34" charset="0"/>
            </a:endParaRPr>
          </a:p>
          <a:p>
            <a:endParaRPr lang="en-IN"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Password Validation</a:t>
            </a:r>
          </a:p>
          <a:p>
            <a:pPr marL="285750" indent="-285750">
              <a:buFont typeface="Arial" panose="020B0604020202020204" pitchFamily="34" charset="0"/>
              <a:buChar char="•"/>
            </a:pPr>
            <a:endParaRPr lang="en-IN"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User Verification</a:t>
            </a:r>
          </a:p>
          <a:p>
            <a:endParaRPr lang="en-IN"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User Manager</a:t>
            </a:r>
          </a:p>
          <a:p>
            <a:pPr marL="285750" indent="-285750">
              <a:buFont typeface="Arial" panose="020B0604020202020204" pitchFamily="34" charset="0"/>
              <a:buChar char="•"/>
            </a:pPr>
            <a:endParaRPr lang="en-IN"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Username Validation</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2711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6858001"/>
          </a:xfrm>
          <a:prstGeom prst="rect">
            <a:avLst/>
          </a:prstGeom>
        </p:spPr>
      </p:pic>
      <p:sp>
        <p:nvSpPr>
          <p:cNvPr id="5" name="TextBox 4"/>
          <p:cNvSpPr txBox="1"/>
          <p:nvPr/>
        </p:nvSpPr>
        <p:spPr>
          <a:xfrm>
            <a:off x="5338355" y="2367171"/>
            <a:ext cx="6261462" cy="1446550"/>
          </a:xfrm>
          <a:prstGeom prst="rect">
            <a:avLst/>
          </a:prstGeom>
          <a:noFill/>
        </p:spPr>
        <p:txBody>
          <a:bodyPr wrap="square" rtlCol="0">
            <a:spAutoFit/>
          </a:bodyPr>
          <a:lstStyle/>
          <a:p>
            <a:r>
              <a:rPr lang="en-US" altLang="ko-KR" sz="4400" b="1" dirty="0" smtClean="0">
                <a:solidFill>
                  <a:schemeClr val="bg1"/>
                </a:solidFill>
                <a:latin typeface="+mj-lt"/>
                <a:ea typeface="맑은 고딕" panose="020B0503020000020004" pitchFamily="50" charset="-127"/>
              </a:rPr>
              <a:t>OVERVIEW OF TECHNOLOGIES USED</a:t>
            </a:r>
            <a:endParaRPr lang="ko-KR" altLang="en-US" sz="4400" b="1" dirty="0">
              <a:solidFill>
                <a:schemeClr val="bg1"/>
              </a:solidFill>
              <a:latin typeface="+mj-lt"/>
              <a:ea typeface="맑은 고딕" panose="020B0503020000020004" pitchFamily="50" charset="-127"/>
            </a:endParaRPr>
          </a:p>
        </p:txBody>
      </p:sp>
    </p:spTree>
    <p:extLst>
      <p:ext uri="{BB962C8B-B14F-4D97-AF65-F5344CB8AC3E}">
        <p14:creationId xmlns:p14="http://schemas.microsoft.com/office/powerpoint/2010/main" val="37329879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About JAVA</a:t>
            </a:r>
            <a:endParaRPr lang="ko-KR" altLang="en-US" dirty="0"/>
          </a:p>
        </p:txBody>
      </p:sp>
      <p:sp>
        <p:nvSpPr>
          <p:cNvPr id="6" name="내용 개체 틀 5"/>
          <p:cNvSpPr>
            <a:spLocks noGrp="1"/>
          </p:cNvSpPr>
          <p:nvPr>
            <p:ph idx="1"/>
          </p:nvPr>
        </p:nvSpPr>
        <p:spPr>
          <a:xfrm>
            <a:off x="0" y="1271451"/>
            <a:ext cx="11582401" cy="5503818"/>
          </a:xfrm>
        </p:spPr>
        <p:txBody>
          <a:bodyPr>
            <a:normAutofit/>
          </a:bodyPr>
          <a:lstStyle/>
          <a:p>
            <a:pPr marL="0" indent="0"/>
            <a:r>
              <a:rPr lang="en-US" i="0" dirty="0" smtClean="0">
                <a:latin typeface="Arial" panose="020B0604020202020204" pitchFamily="34" charset="0"/>
                <a:cs typeface="Arial" panose="020B0604020202020204" pitchFamily="34" charset="0"/>
              </a:rPr>
              <a:t>It </a:t>
            </a:r>
            <a:r>
              <a:rPr lang="en-US" i="0" dirty="0">
                <a:latin typeface="Arial" panose="020B0604020202020204" pitchFamily="34" charset="0"/>
                <a:cs typeface="Arial" panose="020B0604020202020204" pitchFamily="34" charset="0"/>
              </a:rPr>
              <a:t>is a simple programming language. Java makes writing, compiling, and debugging programming easy. It helps to create reusable code and modular programs. </a:t>
            </a:r>
          </a:p>
          <a:p>
            <a:pPr marL="0" indent="0"/>
            <a:r>
              <a:rPr lang="en-US" i="0" dirty="0">
                <a:latin typeface="Arial" panose="020B0604020202020204" pitchFamily="34" charset="0"/>
                <a:cs typeface="Arial" panose="020B0604020202020204" pitchFamily="34" charset="0"/>
              </a:rPr>
              <a:t>Java is a class-based, object-oriented programming language and is designed to have as few implementation dependencies as possible.</a:t>
            </a:r>
          </a:p>
          <a:p>
            <a:pPr marL="0" indent="0"/>
            <a:r>
              <a:rPr lang="en-US" i="0" dirty="0">
                <a:latin typeface="Arial" panose="020B0604020202020204" pitchFamily="34" charset="0"/>
                <a:cs typeface="Arial" panose="020B0604020202020204" pitchFamily="34" charset="0"/>
              </a:rPr>
              <a:t> A general-purpose programming language made for developers to write once run anywhere that is compiled Java code can run on all platforms that support Java. </a:t>
            </a:r>
          </a:p>
          <a:p>
            <a:pPr marL="0" indent="0"/>
            <a:r>
              <a:rPr lang="en-US" i="0" dirty="0">
                <a:latin typeface="Arial" panose="020B0604020202020204" pitchFamily="34" charset="0"/>
                <a:cs typeface="Arial" panose="020B0604020202020204" pitchFamily="34" charset="0"/>
              </a:rPr>
              <a:t>Java applications are compiled to byte code that can run on any Java Virtual Machine. The syntax of Java is similar to c/c++. </a:t>
            </a:r>
          </a:p>
          <a:p>
            <a:pPr marL="0" indent="0"/>
            <a:r>
              <a:rPr lang="en-US" i="0" dirty="0">
                <a:latin typeface="Arial" panose="020B0604020202020204" pitchFamily="34" charset="0"/>
                <a:cs typeface="Arial" panose="020B0604020202020204" pitchFamily="34" charset="0"/>
              </a:rPr>
              <a:t>The principles for creating java were simple, robust, secured, high performance, portable, multi-threaded, interpreted, dynamic, etc.</a:t>
            </a:r>
          </a:p>
          <a:p>
            <a:pPr marL="0" indent="0"/>
            <a:r>
              <a:rPr lang="en-US" i="0" dirty="0">
                <a:latin typeface="Arial" panose="020B0604020202020204" pitchFamily="34" charset="0"/>
                <a:cs typeface="Arial" panose="020B0604020202020204" pitchFamily="34" charset="0"/>
              </a:rPr>
              <a:t>In 1995 Java was developed by James Gosling, who is known as the Father of Java. Currently, Java is used in mobile devices, internet programming, games, e-business, etc.</a:t>
            </a:r>
          </a:p>
          <a:p>
            <a:pPr marL="0" indent="0"/>
            <a:r>
              <a:rPr lang="en-US" i="0" dirty="0">
                <a:latin typeface="Arial" panose="020B0604020202020204" pitchFamily="34" charset="0"/>
                <a:cs typeface="Arial" panose="020B0604020202020204" pitchFamily="34" charset="0"/>
              </a:rPr>
              <a:t>On November 13, 2006, Sun released much of its Java virtual machine as free, open-source software. On May 8, 2007, Sun finished the process, making all of its JVM’s core code available under </a:t>
            </a:r>
            <a:r>
              <a:rPr lang="en-US" i="0" dirty="0" smtClean="0">
                <a:latin typeface="Arial" panose="020B0604020202020204" pitchFamily="34" charset="0"/>
                <a:cs typeface="Arial" panose="020B0604020202020204" pitchFamily="34" charset="0"/>
              </a:rPr>
              <a:t>open-source </a:t>
            </a:r>
            <a:r>
              <a:rPr lang="en-US" i="0" dirty="0">
                <a:latin typeface="Arial" panose="020B0604020202020204" pitchFamily="34" charset="0"/>
                <a:cs typeface="Arial" panose="020B0604020202020204" pitchFamily="34" charset="0"/>
              </a:rPr>
              <a:t>distribution terms.</a:t>
            </a:r>
            <a:endParaRPr lang="en-IN" i="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19501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09601" y="171974"/>
            <a:ext cx="10972800" cy="798568"/>
          </a:xfrm>
        </p:spPr>
        <p:txBody>
          <a:bodyPr/>
          <a:lstStyle/>
          <a:p>
            <a:r>
              <a:rPr lang="en-US" altLang="ko-KR" dirty="0" smtClean="0"/>
              <a:t>About ECLIPSE</a:t>
            </a:r>
            <a:endParaRPr lang="ko-KR" altLang="en-US" dirty="0"/>
          </a:p>
        </p:txBody>
      </p:sp>
      <p:sp>
        <p:nvSpPr>
          <p:cNvPr id="6" name="내용 개체 틀 5"/>
          <p:cNvSpPr>
            <a:spLocks noGrp="1"/>
          </p:cNvSpPr>
          <p:nvPr>
            <p:ph idx="1"/>
          </p:nvPr>
        </p:nvSpPr>
        <p:spPr>
          <a:xfrm>
            <a:off x="0" y="1271450"/>
            <a:ext cx="11582401" cy="5586549"/>
          </a:xfrm>
        </p:spPr>
        <p:txBody>
          <a:bodyPr>
            <a:noAutofit/>
          </a:bodyPr>
          <a:lstStyle/>
          <a:p>
            <a:pPr marL="0" indent="0"/>
            <a:r>
              <a:rPr lang="en-US" sz="2400" i="0" dirty="0">
                <a:latin typeface="Arial" panose="020B0604020202020204" pitchFamily="34" charset="0"/>
                <a:cs typeface="Arial" panose="020B0604020202020204" pitchFamily="34" charset="0"/>
              </a:rPr>
              <a:t>Eclipse is an integrated development environment (IDE) that takes care of compiling and running Java programs in addition to providing other useful features such as version control and debugging</a:t>
            </a:r>
            <a:r>
              <a:rPr lang="en-US" sz="2400" i="0" dirty="0" smtClean="0">
                <a:latin typeface="Arial" panose="020B0604020202020204" pitchFamily="34" charset="0"/>
                <a:cs typeface="Arial" panose="020B0604020202020204" pitchFamily="34" charset="0"/>
              </a:rPr>
              <a:t>. </a:t>
            </a:r>
            <a:endParaRPr lang="en-US" sz="2400" i="0" dirty="0">
              <a:latin typeface="Arial" panose="020B0604020202020204" pitchFamily="34" charset="0"/>
              <a:cs typeface="Arial" panose="020B0604020202020204" pitchFamily="34" charset="0"/>
            </a:endParaRPr>
          </a:p>
          <a:p>
            <a:pPr marL="0" indent="0"/>
            <a:r>
              <a:rPr lang="en-US" sz="2400" i="0" dirty="0">
                <a:latin typeface="Arial" panose="020B0604020202020204" pitchFamily="34" charset="0"/>
                <a:cs typeface="Arial" panose="020B0604020202020204" pitchFamily="34" charset="0"/>
              </a:rPr>
              <a:t>Thus, it is a popular tool for programmers to write and test their code. </a:t>
            </a:r>
          </a:p>
          <a:p>
            <a:pPr marL="0" indent="0"/>
            <a:r>
              <a:rPr lang="en-US" sz="2400" i="0" dirty="0">
                <a:latin typeface="Arial" panose="020B0604020202020204" pitchFamily="34" charset="0"/>
                <a:cs typeface="Arial" panose="020B0604020202020204" pitchFamily="34" charset="0"/>
              </a:rPr>
              <a:t>Eclipse IDE (integrated development environment) for Java has been the leading development environment with a market share of 65% as of today. </a:t>
            </a:r>
          </a:p>
          <a:p>
            <a:pPr marL="0" indent="0"/>
            <a:r>
              <a:rPr lang="en-US" sz="2400" i="0" dirty="0">
                <a:latin typeface="Arial" panose="020B0604020202020204" pitchFamily="34" charset="0"/>
                <a:cs typeface="Arial" panose="020B0604020202020204" pitchFamily="34" charset="0"/>
              </a:rPr>
              <a:t>It can be extended with an additional software component. Eclipse calls these software components as plugins, which can grouped into features. </a:t>
            </a:r>
          </a:p>
          <a:p>
            <a:pPr marL="0" indent="0"/>
            <a:r>
              <a:rPr lang="en-US" sz="2400" i="0" dirty="0">
                <a:latin typeface="Arial" panose="020B0604020202020204" pitchFamily="34" charset="0"/>
                <a:cs typeface="Arial" panose="020B0604020202020204" pitchFamily="34" charset="0"/>
              </a:rPr>
              <a:t>Many companies have extended Eclipse IDE on top of the Eclipse framework. It is also available as IDE for other languages</a:t>
            </a:r>
            <a:r>
              <a:rPr lang="en-US" sz="2400" i="0" dirty="0" smtClean="0">
                <a:latin typeface="Arial" panose="020B0604020202020204" pitchFamily="34" charset="0"/>
                <a:cs typeface="Arial" panose="020B0604020202020204" pitchFamily="34" charset="0"/>
              </a:rPr>
              <a:t>.</a:t>
            </a:r>
          </a:p>
          <a:p>
            <a:pPr marL="0" indent="0"/>
            <a:r>
              <a:rPr lang="en-US" sz="2400" i="0" dirty="0">
                <a:latin typeface="Arial" panose="020B0604020202020204" pitchFamily="34" charset="0"/>
                <a:cs typeface="Arial" panose="020B0604020202020204" pitchFamily="34" charset="0"/>
              </a:rPr>
              <a:t>Resources are items in the workspace, i.e. projects, folders, files and other dependent resources. </a:t>
            </a:r>
            <a:r>
              <a:rPr lang="en-US" sz="2400" i="0" dirty="0" smtClean="0">
                <a:latin typeface="Arial" panose="020B0604020202020204" pitchFamily="34" charset="0"/>
                <a:cs typeface="Arial" panose="020B0604020202020204" pitchFamily="34" charset="0"/>
              </a:rPr>
              <a:t>These </a:t>
            </a:r>
            <a:r>
              <a:rPr lang="en-US" sz="2400" i="0" dirty="0">
                <a:latin typeface="Arial" panose="020B0604020202020204" pitchFamily="34" charset="0"/>
                <a:cs typeface="Arial" panose="020B0604020202020204" pitchFamily="34" charset="0"/>
              </a:rPr>
              <a:t>are all objects that will be or have been created with Eclipse. They are stored as normal files within the Eclipse workspace. A project holds several folders with files.</a:t>
            </a:r>
          </a:p>
        </p:txBody>
      </p:sp>
    </p:spTree>
    <p:extLst>
      <p:ext uri="{BB962C8B-B14F-4D97-AF65-F5344CB8AC3E}">
        <p14:creationId xmlns:p14="http://schemas.microsoft.com/office/powerpoint/2010/main" val="21821525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6858001"/>
          </a:xfrm>
          <a:prstGeom prst="rect">
            <a:avLst/>
          </a:prstGeom>
        </p:spPr>
      </p:pic>
      <p:sp>
        <p:nvSpPr>
          <p:cNvPr id="5" name="TextBox 4"/>
          <p:cNvSpPr txBox="1"/>
          <p:nvPr/>
        </p:nvSpPr>
        <p:spPr>
          <a:xfrm>
            <a:off x="6409508" y="2720519"/>
            <a:ext cx="4380411" cy="769441"/>
          </a:xfrm>
          <a:prstGeom prst="rect">
            <a:avLst/>
          </a:prstGeom>
          <a:noFill/>
        </p:spPr>
        <p:txBody>
          <a:bodyPr wrap="square" rtlCol="0">
            <a:spAutoFit/>
          </a:bodyPr>
          <a:lstStyle/>
          <a:p>
            <a:r>
              <a:rPr lang="en-US" altLang="ko-KR" sz="4400" b="1" dirty="0" smtClean="0">
                <a:solidFill>
                  <a:schemeClr val="bg1"/>
                </a:solidFill>
                <a:latin typeface="+mj-lt"/>
                <a:ea typeface="맑은 고딕" panose="020B0503020000020004" pitchFamily="50" charset="-127"/>
              </a:rPr>
              <a:t>IMPLEMENTATION</a:t>
            </a:r>
            <a:endParaRPr lang="ko-KR" altLang="en-US" sz="4400" b="1" dirty="0">
              <a:solidFill>
                <a:schemeClr val="bg1"/>
              </a:solidFill>
              <a:latin typeface="+mj-lt"/>
              <a:ea typeface="맑은 고딕" panose="020B0503020000020004" pitchFamily="50" charset="-127"/>
            </a:endParaRPr>
          </a:p>
        </p:txBody>
      </p:sp>
    </p:spTree>
    <p:extLst>
      <p:ext uri="{BB962C8B-B14F-4D97-AF65-F5344CB8AC3E}">
        <p14:creationId xmlns:p14="http://schemas.microsoft.com/office/powerpoint/2010/main" val="7723692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0" y="1288869"/>
            <a:ext cx="11582401" cy="5019784"/>
          </a:xfrm>
        </p:spPr>
        <p:txBody>
          <a:bodyPr>
            <a:normAutofit/>
          </a:bodyPr>
          <a:lstStyle/>
          <a:p>
            <a:pPr marL="342900" indent="-342900">
              <a:buFont typeface="Arial" panose="020B0604020202020204" pitchFamily="34" charset="0"/>
              <a:buChar char="•"/>
            </a:pPr>
            <a:r>
              <a:rPr lang="en-US" sz="2400" b="1" i="0" dirty="0">
                <a:latin typeface="Arial" panose="020B0604020202020204" pitchFamily="34" charset="0"/>
                <a:cs typeface="Arial" panose="020B0604020202020204" pitchFamily="34" charset="0"/>
              </a:rPr>
              <a:t>Integration</a:t>
            </a:r>
          </a:p>
          <a:p>
            <a:r>
              <a:rPr lang="en-US" sz="2400" b="1" i="0" dirty="0">
                <a:latin typeface="Arial" panose="020B0604020202020204" pitchFamily="34" charset="0"/>
                <a:cs typeface="Arial" panose="020B0604020202020204" pitchFamily="34" charset="0"/>
              </a:rPr>
              <a:t>             </a:t>
            </a:r>
            <a:r>
              <a:rPr lang="en-US" sz="2400" i="0" dirty="0">
                <a:latin typeface="Arial" panose="020B0604020202020204" pitchFamily="34" charset="0"/>
                <a:cs typeface="Arial" panose="020B0604020202020204" pitchFamily="34" charset="0"/>
              </a:rPr>
              <a:t>Integration is all about combining the individual parts of the system and making the system into a single unit. </a:t>
            </a:r>
          </a:p>
          <a:p>
            <a:pPr marL="342900" indent="-342900">
              <a:buFont typeface="Arial" panose="020B0604020202020204" pitchFamily="34" charset="0"/>
              <a:buChar char="•"/>
            </a:pPr>
            <a:r>
              <a:rPr lang="en-US" sz="2400" b="1" i="0" dirty="0">
                <a:latin typeface="Arial" panose="020B0604020202020204" pitchFamily="34" charset="0"/>
                <a:cs typeface="Arial" panose="020B0604020202020204" pitchFamily="34" charset="0"/>
              </a:rPr>
              <a:t>Testing</a:t>
            </a:r>
          </a:p>
          <a:p>
            <a:r>
              <a:rPr lang="en-US" sz="2400" b="1" i="0" dirty="0">
                <a:latin typeface="Arial" panose="020B0604020202020204" pitchFamily="34" charset="0"/>
                <a:cs typeface="Arial" panose="020B0604020202020204" pitchFamily="34" charset="0"/>
              </a:rPr>
              <a:t>         1. Compilation Test: </a:t>
            </a:r>
            <a:r>
              <a:rPr lang="en-US" sz="2400" i="0" dirty="0">
                <a:latin typeface="Arial" panose="020B0604020202020204" pitchFamily="34" charset="0"/>
                <a:cs typeface="Arial" panose="020B0604020202020204" pitchFamily="34" charset="0"/>
              </a:rPr>
              <a:t> Stress testing is done early on, because it gives us time to fix some of the unexpected stability problems that only occur when components are exposed to very high transaction volumes.</a:t>
            </a:r>
          </a:p>
          <a:p>
            <a:endParaRPr lang="en-US" sz="2400" i="0" dirty="0">
              <a:latin typeface="Arial" panose="020B0604020202020204" pitchFamily="34" charset="0"/>
              <a:cs typeface="Arial" panose="020B0604020202020204" pitchFamily="34" charset="0"/>
            </a:endParaRPr>
          </a:p>
          <a:p>
            <a:r>
              <a:rPr lang="en-US" sz="2400" i="0" dirty="0">
                <a:latin typeface="Arial" panose="020B0604020202020204" pitchFamily="34" charset="0"/>
                <a:cs typeface="Arial" panose="020B0604020202020204" pitchFamily="34" charset="0"/>
              </a:rPr>
              <a:t>          </a:t>
            </a:r>
            <a:r>
              <a:rPr lang="en-US" sz="2400" b="1" i="0" dirty="0">
                <a:latin typeface="Arial" panose="020B0604020202020204" pitchFamily="34" charset="0"/>
                <a:cs typeface="Arial" panose="020B0604020202020204" pitchFamily="34" charset="0"/>
              </a:rPr>
              <a:t>2. Execution Test: </a:t>
            </a:r>
            <a:r>
              <a:rPr lang="en-US" sz="2400" i="0" dirty="0">
                <a:latin typeface="Arial" panose="020B0604020202020204" pitchFamily="34" charset="0"/>
                <a:cs typeface="Arial" panose="020B0604020202020204" pitchFamily="34" charset="0"/>
              </a:rPr>
              <a:t>The program is successfully loaded and executed with no execution errors. The complete performance of the project “Library Management System” is good.</a:t>
            </a:r>
          </a:p>
        </p:txBody>
      </p:sp>
      <p:sp>
        <p:nvSpPr>
          <p:cNvPr id="5" name="제목 1"/>
          <p:cNvSpPr>
            <a:spLocks noGrp="1"/>
          </p:cNvSpPr>
          <p:nvPr>
            <p:ph type="title"/>
          </p:nvPr>
        </p:nvSpPr>
        <p:spPr>
          <a:xfrm>
            <a:off x="609601" y="171974"/>
            <a:ext cx="10972800" cy="798568"/>
          </a:xfrm>
        </p:spPr>
        <p:txBody>
          <a:bodyPr/>
          <a:lstStyle/>
          <a:p>
            <a:r>
              <a:rPr lang="en-US" altLang="ko-KR" dirty="0" smtClean="0"/>
              <a:t>INTEGRATION AND TESTING</a:t>
            </a:r>
            <a:endParaRPr lang="ko-KR" altLang="en-US" dirty="0"/>
          </a:p>
        </p:txBody>
      </p:sp>
    </p:spTree>
    <p:extLst>
      <p:ext uri="{BB962C8B-B14F-4D97-AF65-F5344CB8AC3E}">
        <p14:creationId xmlns:p14="http://schemas.microsoft.com/office/powerpoint/2010/main" val="10846216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6858001"/>
          </a:xfrm>
          <a:prstGeom prst="rect">
            <a:avLst/>
          </a:prstGeom>
        </p:spPr>
      </p:pic>
      <p:sp>
        <p:nvSpPr>
          <p:cNvPr id="5" name="TextBox 4"/>
          <p:cNvSpPr txBox="1"/>
          <p:nvPr/>
        </p:nvSpPr>
        <p:spPr>
          <a:xfrm>
            <a:off x="6409508" y="2720519"/>
            <a:ext cx="4258491" cy="769441"/>
          </a:xfrm>
          <a:prstGeom prst="rect">
            <a:avLst/>
          </a:prstGeom>
          <a:noFill/>
        </p:spPr>
        <p:txBody>
          <a:bodyPr wrap="square" rtlCol="0">
            <a:spAutoFit/>
          </a:bodyPr>
          <a:lstStyle/>
          <a:p>
            <a:r>
              <a:rPr lang="en-US" altLang="ko-KR" sz="4400" b="1" dirty="0" smtClean="0">
                <a:solidFill>
                  <a:schemeClr val="bg1"/>
                </a:solidFill>
                <a:latin typeface="+mj-lt"/>
                <a:ea typeface="맑은 고딕" panose="020B0503020000020004" pitchFamily="50" charset="-127"/>
              </a:rPr>
              <a:t>OUTPUT SCREENS</a:t>
            </a:r>
            <a:endParaRPr lang="ko-KR" altLang="en-US" sz="4400" b="1" dirty="0">
              <a:solidFill>
                <a:schemeClr val="bg1"/>
              </a:solidFill>
              <a:latin typeface="+mj-lt"/>
              <a:ea typeface="맑은 고딕" panose="020B0503020000020004" pitchFamily="50" charset="-127"/>
            </a:endParaRPr>
          </a:p>
        </p:txBody>
      </p:sp>
    </p:spTree>
    <p:extLst>
      <p:ext uri="{BB962C8B-B14F-4D97-AF65-F5344CB8AC3E}">
        <p14:creationId xmlns:p14="http://schemas.microsoft.com/office/powerpoint/2010/main" val="10950354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6858001"/>
          </a:xfrm>
          <a:prstGeom prst="rect">
            <a:avLst/>
          </a:prstGeom>
        </p:spPr>
      </p:pic>
      <p:sp>
        <p:nvSpPr>
          <p:cNvPr id="5" name="TextBox 4"/>
          <p:cNvSpPr txBox="1"/>
          <p:nvPr/>
        </p:nvSpPr>
        <p:spPr>
          <a:xfrm>
            <a:off x="6409509" y="2720519"/>
            <a:ext cx="3901440" cy="769441"/>
          </a:xfrm>
          <a:prstGeom prst="rect">
            <a:avLst/>
          </a:prstGeom>
          <a:noFill/>
        </p:spPr>
        <p:txBody>
          <a:bodyPr wrap="square" rtlCol="0">
            <a:spAutoFit/>
          </a:bodyPr>
          <a:lstStyle/>
          <a:p>
            <a:r>
              <a:rPr lang="en-US" altLang="ko-KR" sz="4400" b="1" dirty="0" smtClean="0">
                <a:solidFill>
                  <a:schemeClr val="bg1"/>
                </a:solidFill>
                <a:latin typeface="+mj-lt"/>
                <a:ea typeface="맑은 고딕" panose="020B0503020000020004" pitchFamily="50" charset="-127"/>
              </a:rPr>
              <a:t>INTRODUCTION</a:t>
            </a:r>
            <a:endParaRPr lang="ko-KR" altLang="en-US" sz="4400" b="1" dirty="0">
              <a:solidFill>
                <a:schemeClr val="bg1"/>
              </a:solidFill>
              <a:latin typeface="+mj-lt"/>
              <a:ea typeface="맑은 고딕" panose="020B0503020000020004" pitchFamily="50" charset="-127"/>
            </a:endParaRPr>
          </a:p>
        </p:txBody>
      </p:sp>
    </p:spTree>
    <p:extLst>
      <p:ext uri="{BB962C8B-B14F-4D97-AF65-F5344CB8AC3E}">
        <p14:creationId xmlns:p14="http://schemas.microsoft.com/office/powerpoint/2010/main" val="38884569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Your great subtitle in this line</a:t>
            </a:r>
            <a:endParaRPr lang="ko-KR" alt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67818" cy="6858000"/>
          </a:xfrm>
          <a:prstGeom prst="rect">
            <a:avLst/>
          </a:prstGeom>
        </p:spPr>
      </p:pic>
    </p:spTree>
    <p:extLst>
      <p:ext uri="{BB962C8B-B14F-4D97-AF65-F5344CB8AC3E}">
        <p14:creationId xmlns:p14="http://schemas.microsoft.com/office/powerpoint/2010/main" val="28208454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67818" cy="6858000"/>
          </a:xfrm>
          <a:prstGeom prst="rect">
            <a:avLst/>
          </a:prstGeom>
        </p:spPr>
      </p:pic>
    </p:spTree>
    <p:extLst>
      <p:ext uri="{BB962C8B-B14F-4D97-AF65-F5344CB8AC3E}">
        <p14:creationId xmlns:p14="http://schemas.microsoft.com/office/powerpoint/2010/main" val="42382538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0728214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4565752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0332712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932023"/>
          </a:xfrm>
          <a:prstGeom prst="rect">
            <a:avLst/>
          </a:prstGeom>
        </p:spPr>
      </p:pic>
    </p:spTree>
    <p:extLst>
      <p:ext uri="{BB962C8B-B14F-4D97-AF65-F5344CB8AC3E}">
        <p14:creationId xmlns:p14="http://schemas.microsoft.com/office/powerpoint/2010/main" val="24102456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1539615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6655141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7126387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7458107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0" y="1271450"/>
            <a:ext cx="12192000" cy="5586549"/>
          </a:xfrm>
        </p:spPr>
        <p:txBody>
          <a:bodyPr>
            <a:normAutofit/>
          </a:bodyPr>
          <a:lstStyle/>
          <a:p>
            <a:pPr marL="0" indent="0"/>
            <a:r>
              <a:rPr lang="en-US" i="0" dirty="0">
                <a:latin typeface="Arial" panose="020B0604020202020204" pitchFamily="34" charset="0"/>
                <a:cs typeface="Arial" panose="020B0604020202020204" pitchFamily="34" charset="0"/>
              </a:rPr>
              <a:t>Library Management System is an application which refers to library systems which are generally small or medium in size. </a:t>
            </a:r>
          </a:p>
          <a:p>
            <a:pPr marL="0" indent="0"/>
            <a:r>
              <a:rPr lang="en-US" i="0" dirty="0">
                <a:latin typeface="Arial" panose="020B0604020202020204" pitchFamily="34" charset="0"/>
                <a:cs typeface="Arial" panose="020B0604020202020204" pitchFamily="34" charset="0"/>
              </a:rPr>
              <a:t>It is used by librarian to manage the library using a computerized system where he/she can record various transactions like issue of books, return of books, addition of new books, addition of new students etc.</a:t>
            </a:r>
          </a:p>
          <a:p>
            <a:pPr marL="0" indent="0"/>
            <a:r>
              <a:rPr lang="en-US" i="0" dirty="0">
                <a:latin typeface="Arial" panose="020B0604020202020204" pitchFamily="34" charset="0"/>
                <a:cs typeface="Arial" panose="020B0604020202020204" pitchFamily="34" charset="0"/>
              </a:rPr>
              <a:t>Books and student maintenance modules are also included in this system which would keep track of the students using the library and also a detailed description about the books a library contains.</a:t>
            </a:r>
          </a:p>
          <a:p>
            <a:pPr marL="0" indent="0"/>
            <a:r>
              <a:rPr lang="en-US" i="0" dirty="0">
                <a:latin typeface="Arial" panose="020B0604020202020204" pitchFamily="34" charset="0"/>
                <a:cs typeface="Arial" panose="020B0604020202020204" pitchFamily="34" charset="0"/>
              </a:rPr>
              <a:t> With this computerized system there will be no loss of book record or member record which generally happens when a non computerized system is used.</a:t>
            </a:r>
          </a:p>
          <a:p>
            <a:pPr marL="0" indent="0"/>
            <a:r>
              <a:rPr lang="en-US" i="0" dirty="0">
                <a:latin typeface="Arial" panose="020B0604020202020204" pitchFamily="34" charset="0"/>
                <a:cs typeface="Arial" panose="020B0604020202020204" pitchFamily="34" charset="0"/>
              </a:rPr>
              <a:t>In addition, report module is also included in Library Management System. If user’s position is admin, the user is able to generate different kinds of reports like lists of students registered, list of books, issue and return reports. </a:t>
            </a:r>
          </a:p>
          <a:p>
            <a:pPr marL="0" indent="0"/>
            <a:r>
              <a:rPr lang="en-US" i="0" dirty="0">
                <a:latin typeface="Arial" panose="020B0604020202020204" pitchFamily="34" charset="0"/>
                <a:cs typeface="Arial" panose="020B0604020202020204" pitchFamily="34" charset="0"/>
              </a:rPr>
              <a:t>All these modules are able to help librarian to manage the library with more convenience and in a more efficient way as compared to library systems which are not computerized.</a:t>
            </a:r>
            <a:endParaRPr lang="en-IN" i="0" dirty="0">
              <a:latin typeface="Arial" panose="020B0604020202020204" pitchFamily="34" charset="0"/>
              <a:cs typeface="Arial" panose="020B0604020202020204" pitchFamily="34" charset="0"/>
            </a:endParaRPr>
          </a:p>
          <a:p>
            <a:endParaRPr lang="ko-KR" altLang="en-US" dirty="0"/>
          </a:p>
        </p:txBody>
      </p:sp>
    </p:spTree>
    <p:extLst>
      <p:ext uri="{BB962C8B-B14F-4D97-AF65-F5344CB8AC3E}">
        <p14:creationId xmlns:p14="http://schemas.microsoft.com/office/powerpoint/2010/main" val="451564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5120791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6858001"/>
          </a:xfrm>
          <a:prstGeom prst="rect">
            <a:avLst/>
          </a:prstGeom>
        </p:spPr>
      </p:pic>
      <p:sp>
        <p:nvSpPr>
          <p:cNvPr id="5" name="TextBox 4"/>
          <p:cNvSpPr txBox="1"/>
          <p:nvPr/>
        </p:nvSpPr>
        <p:spPr>
          <a:xfrm>
            <a:off x="6409509" y="2720519"/>
            <a:ext cx="3901440" cy="769441"/>
          </a:xfrm>
          <a:prstGeom prst="rect">
            <a:avLst/>
          </a:prstGeom>
          <a:noFill/>
        </p:spPr>
        <p:txBody>
          <a:bodyPr wrap="square" rtlCol="0">
            <a:spAutoFit/>
          </a:bodyPr>
          <a:lstStyle/>
          <a:p>
            <a:r>
              <a:rPr lang="en-US" altLang="ko-KR" sz="4400" b="1" dirty="0" smtClean="0">
                <a:solidFill>
                  <a:schemeClr val="bg1"/>
                </a:solidFill>
                <a:latin typeface="+mj-lt"/>
                <a:ea typeface="맑은 고딕" panose="020B0503020000020004" pitchFamily="50" charset="-127"/>
              </a:rPr>
              <a:t>CONCLUSION</a:t>
            </a:r>
            <a:endParaRPr lang="ko-KR" altLang="en-US" sz="4400" b="1" dirty="0">
              <a:solidFill>
                <a:schemeClr val="bg1"/>
              </a:solidFill>
              <a:latin typeface="+mj-lt"/>
              <a:ea typeface="맑은 고딕" panose="020B0503020000020004" pitchFamily="50" charset="-127"/>
            </a:endParaRPr>
          </a:p>
        </p:txBody>
      </p:sp>
    </p:spTree>
    <p:extLst>
      <p:ext uri="{BB962C8B-B14F-4D97-AF65-F5344CB8AC3E}">
        <p14:creationId xmlns:p14="http://schemas.microsoft.com/office/powerpoint/2010/main" val="40097357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17418" y="1250104"/>
            <a:ext cx="12174582" cy="5607896"/>
          </a:xfrm>
        </p:spPr>
        <p:txBody>
          <a:bodyPr/>
          <a:lstStyle/>
          <a:p>
            <a:pPr marL="0" indent="0"/>
            <a:endParaRPr lang="en-US" i="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i="0" dirty="0" smtClean="0">
                <a:latin typeface="Arial" panose="020B0604020202020204" pitchFamily="34" charset="0"/>
                <a:cs typeface="Arial" panose="020B0604020202020204" pitchFamily="34" charset="0"/>
              </a:rPr>
              <a:t>It </a:t>
            </a:r>
            <a:r>
              <a:rPr lang="en-US" i="0" dirty="0">
                <a:latin typeface="Arial" panose="020B0604020202020204" pitchFamily="34" charset="0"/>
                <a:cs typeface="Arial" panose="020B0604020202020204" pitchFamily="34" charset="0"/>
              </a:rPr>
              <a:t>will take care of the current book detail at any point of time. </a:t>
            </a:r>
          </a:p>
          <a:p>
            <a:pPr marL="342900" indent="-342900">
              <a:buFont typeface="Arial" panose="020B0604020202020204" pitchFamily="34" charset="0"/>
              <a:buChar char="•"/>
            </a:pPr>
            <a:endParaRPr lang="en-US" i="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i="0" dirty="0" smtClean="0">
                <a:latin typeface="Arial" panose="020B0604020202020204" pitchFamily="34" charset="0"/>
                <a:cs typeface="Arial" panose="020B0604020202020204" pitchFamily="34" charset="0"/>
              </a:rPr>
              <a:t> </a:t>
            </a:r>
            <a:r>
              <a:rPr lang="en-US" i="0" dirty="0">
                <a:latin typeface="Arial" panose="020B0604020202020204" pitchFamily="34" charset="0"/>
                <a:cs typeface="Arial" panose="020B0604020202020204" pitchFamily="34" charset="0"/>
              </a:rPr>
              <a:t>The book issue, book return will update the current book details automatically show that user will get the update current book details. </a:t>
            </a:r>
          </a:p>
          <a:p>
            <a:pPr marL="342900" indent="-342900">
              <a:buFont typeface="Arial" panose="020B0604020202020204" pitchFamily="34" charset="0"/>
              <a:buChar char="•"/>
            </a:pPr>
            <a:endParaRPr lang="en-US" i="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i="0" dirty="0" smtClean="0">
                <a:latin typeface="Arial" panose="020B0604020202020204" pitchFamily="34" charset="0"/>
                <a:cs typeface="Arial" panose="020B0604020202020204" pitchFamily="34" charset="0"/>
              </a:rPr>
              <a:t> </a:t>
            </a:r>
            <a:r>
              <a:rPr lang="en-US" i="0" dirty="0">
                <a:latin typeface="Arial" panose="020B0604020202020204" pitchFamily="34" charset="0"/>
                <a:cs typeface="Arial" panose="020B0604020202020204" pitchFamily="34" charset="0"/>
              </a:rPr>
              <a:t>The main purpose of this project is to reduce the manual work. </a:t>
            </a:r>
          </a:p>
          <a:p>
            <a:pPr marL="0" indent="0"/>
            <a:r>
              <a:rPr lang="en-US" i="0" dirty="0">
                <a:latin typeface="Arial" panose="020B0604020202020204" pitchFamily="34" charset="0"/>
                <a:cs typeface="Arial" panose="020B0604020202020204" pitchFamily="34" charset="0"/>
              </a:rPr>
              <a:t/>
            </a:r>
            <a:br>
              <a:rPr lang="en-US" i="0" dirty="0">
                <a:latin typeface="Arial" panose="020B0604020202020204" pitchFamily="34" charset="0"/>
                <a:cs typeface="Arial" panose="020B0604020202020204" pitchFamily="34" charset="0"/>
              </a:rPr>
            </a:br>
            <a:r>
              <a:rPr lang="en-US" i="0" dirty="0">
                <a:latin typeface="Arial" panose="020B0604020202020204" pitchFamily="34" charset="0"/>
                <a:cs typeface="Arial" panose="020B0604020202020204" pitchFamily="34" charset="0"/>
              </a:rPr>
              <a:t>•  </a:t>
            </a:r>
            <a:r>
              <a:rPr lang="en-US" i="0" dirty="0" smtClean="0">
                <a:latin typeface="Arial" panose="020B0604020202020204" pitchFamily="34" charset="0"/>
                <a:cs typeface="Arial" panose="020B0604020202020204" pitchFamily="34" charset="0"/>
              </a:rPr>
              <a:t>   This </a:t>
            </a:r>
            <a:r>
              <a:rPr lang="en-US" i="0" dirty="0">
                <a:latin typeface="Arial" panose="020B0604020202020204" pitchFamily="34" charset="0"/>
                <a:cs typeface="Arial" panose="020B0604020202020204" pitchFamily="34" charset="0"/>
              </a:rPr>
              <a:t>software is capable of managing book issues, returns, and calculating/managing fines.</a:t>
            </a:r>
          </a:p>
          <a:p>
            <a:pPr marL="0" indent="0"/>
            <a:r>
              <a:rPr lang="en-US" i="0"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US" i="0" dirty="0" smtClean="0">
                <a:latin typeface="Arial" panose="020B0604020202020204" pitchFamily="34" charset="0"/>
                <a:cs typeface="Arial" panose="020B0604020202020204" pitchFamily="34" charset="0"/>
              </a:rPr>
              <a:t>Generating </a:t>
            </a:r>
            <a:r>
              <a:rPr lang="en-US" i="0" dirty="0">
                <a:latin typeface="Arial" panose="020B0604020202020204" pitchFamily="34" charset="0"/>
                <a:cs typeface="Arial" panose="020B0604020202020204" pitchFamily="34" charset="0"/>
              </a:rPr>
              <a:t>various reports for record keeping according to end user requirements.</a:t>
            </a:r>
            <a:endParaRPr lang="en-IN" i="0" dirty="0">
              <a:latin typeface="Arial" panose="020B0604020202020204" pitchFamily="34" charset="0"/>
              <a:cs typeface="Arial" panose="020B0604020202020204" pitchFamily="34" charset="0"/>
            </a:endParaRPr>
          </a:p>
          <a:p>
            <a:endParaRPr lang="ko-KR" altLang="en-US" dirty="0"/>
          </a:p>
        </p:txBody>
      </p:sp>
    </p:spTree>
    <p:extLst>
      <p:ext uri="{BB962C8B-B14F-4D97-AF65-F5344CB8AC3E}">
        <p14:creationId xmlns:p14="http://schemas.microsoft.com/office/powerpoint/2010/main" val="21625268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6858001"/>
          </a:xfrm>
          <a:prstGeom prst="rect">
            <a:avLst/>
          </a:prstGeom>
        </p:spPr>
      </p:pic>
      <p:sp>
        <p:nvSpPr>
          <p:cNvPr id="5" name="TextBox 4"/>
          <p:cNvSpPr txBox="1"/>
          <p:nvPr/>
        </p:nvSpPr>
        <p:spPr>
          <a:xfrm>
            <a:off x="6409509" y="2720519"/>
            <a:ext cx="3901440" cy="769441"/>
          </a:xfrm>
          <a:prstGeom prst="rect">
            <a:avLst/>
          </a:prstGeom>
          <a:noFill/>
        </p:spPr>
        <p:txBody>
          <a:bodyPr wrap="square" rtlCol="0">
            <a:spAutoFit/>
          </a:bodyPr>
          <a:lstStyle/>
          <a:p>
            <a:r>
              <a:rPr lang="en-US" altLang="ko-KR" sz="4400" b="1" dirty="0" smtClean="0">
                <a:solidFill>
                  <a:schemeClr val="bg1"/>
                </a:solidFill>
                <a:latin typeface="+mj-lt"/>
                <a:ea typeface="맑은 고딕" panose="020B0503020000020004" pitchFamily="50" charset="-127"/>
              </a:rPr>
              <a:t>REFERENCES</a:t>
            </a:r>
            <a:endParaRPr lang="ko-KR" altLang="en-US" sz="4400" b="1" dirty="0">
              <a:solidFill>
                <a:schemeClr val="bg1"/>
              </a:solidFill>
              <a:latin typeface="+mj-lt"/>
              <a:ea typeface="맑은 고딕" panose="020B0503020000020004" pitchFamily="50" charset="-127"/>
            </a:endParaRPr>
          </a:p>
        </p:txBody>
      </p:sp>
    </p:spTree>
    <p:extLst>
      <p:ext uri="{BB962C8B-B14F-4D97-AF65-F5344CB8AC3E}">
        <p14:creationId xmlns:p14="http://schemas.microsoft.com/office/powerpoint/2010/main" val="8335634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57200" indent="-457200">
              <a:buFont typeface="Arial" panose="020B0604020202020204" pitchFamily="34" charset="0"/>
              <a:buChar char="•"/>
            </a:pPr>
            <a:r>
              <a:rPr lang="en-IN" sz="2400" i="0" dirty="0" smtClean="0">
                <a:solidFill>
                  <a:schemeClr val="tx1"/>
                </a:solidFill>
                <a:latin typeface="Arial" panose="020B0604020202020204" pitchFamily="34" charset="0"/>
                <a:cs typeface="Arial" panose="020B0604020202020204" pitchFamily="34" charset="0"/>
              </a:rPr>
              <a:t>https://www.javapoint.com/how-to-use-eclipse-for-javav</a:t>
            </a:r>
            <a:endParaRPr lang="en-IN" sz="2400" i="0" dirty="0">
              <a:solidFill>
                <a:schemeClr val="tx1"/>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IN" sz="2400" i="0" dirty="0" smtClean="0">
                <a:solidFill>
                  <a:schemeClr val="tx1"/>
                </a:solidFill>
                <a:latin typeface="Arial" panose="020B0604020202020204" pitchFamily="34" charset="0"/>
                <a:cs typeface="Arial" panose="020B0604020202020204" pitchFamily="34" charset="0"/>
              </a:rPr>
              <a:t>https</a:t>
            </a:r>
            <a:r>
              <a:rPr lang="en-IN" sz="2400" i="0" dirty="0">
                <a:solidFill>
                  <a:schemeClr val="tx1"/>
                </a:solidFill>
                <a:latin typeface="Arial" panose="020B0604020202020204" pitchFamily="34" charset="0"/>
                <a:cs typeface="Arial" panose="020B0604020202020204" pitchFamily="34" charset="0"/>
              </a:rPr>
              <a:t>://</a:t>
            </a:r>
            <a:r>
              <a:rPr lang="en-IN" sz="2400" i="0" dirty="0" smtClean="0">
                <a:solidFill>
                  <a:schemeClr val="tx1"/>
                </a:solidFill>
                <a:latin typeface="Arial" panose="020B0604020202020204" pitchFamily="34" charset="0"/>
                <a:cs typeface="Arial" panose="020B0604020202020204" pitchFamily="34" charset="0"/>
              </a:rPr>
              <a:t>www.javapoint.com/file-operations-in-java</a:t>
            </a:r>
          </a:p>
          <a:p>
            <a:pPr marL="457200" indent="-457200">
              <a:buFont typeface="Arial" panose="020B0604020202020204" pitchFamily="34" charset="0"/>
              <a:buChar char="•"/>
            </a:pPr>
            <a:r>
              <a:rPr lang="en-IN" sz="2400" i="0" dirty="0" smtClean="0">
                <a:solidFill>
                  <a:schemeClr val="tx1"/>
                </a:solidFill>
                <a:latin typeface="Arial" panose="020B0604020202020204" pitchFamily="34" charset="0"/>
                <a:cs typeface="Arial" panose="020B0604020202020204" pitchFamily="34" charset="0"/>
              </a:rPr>
              <a:t>https</a:t>
            </a:r>
            <a:r>
              <a:rPr lang="en-IN" sz="2400" i="0" dirty="0">
                <a:solidFill>
                  <a:schemeClr val="tx1"/>
                </a:solidFill>
                <a:latin typeface="Arial" panose="020B0604020202020204" pitchFamily="34" charset="0"/>
                <a:cs typeface="Arial" panose="020B0604020202020204" pitchFamily="34" charset="0"/>
              </a:rPr>
              <a:t>://www.w3schools.com/java/java </a:t>
            </a:r>
            <a:r>
              <a:rPr lang="en-IN" sz="2400" i="0" dirty="0" smtClean="0">
                <a:solidFill>
                  <a:schemeClr val="tx1"/>
                </a:solidFill>
                <a:latin typeface="Arial" panose="020B0604020202020204" pitchFamily="34" charset="0"/>
                <a:cs typeface="Arial" panose="020B0604020202020204" pitchFamily="34" charset="0"/>
              </a:rPr>
              <a:t>inheritance.asp</a:t>
            </a:r>
            <a:endParaRPr lang="en-IN" sz="2400" i="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08125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ctrTitle"/>
          </p:nvPr>
        </p:nvSpPr>
        <p:spPr/>
        <p:txBody>
          <a:bodyPr/>
          <a:lstStyle/>
          <a:p>
            <a:r>
              <a:rPr lang="en-US" altLang="ko-KR" dirty="0" smtClean="0"/>
              <a:t>THANK YOU</a:t>
            </a:r>
            <a:endParaRPr lang="ko-KR" altLang="en-US" dirty="0"/>
          </a:p>
        </p:txBody>
      </p:sp>
    </p:spTree>
    <p:extLst>
      <p:ext uri="{BB962C8B-B14F-4D97-AF65-F5344CB8AC3E}">
        <p14:creationId xmlns:p14="http://schemas.microsoft.com/office/powerpoint/2010/main" val="17550364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6858001"/>
          </a:xfrm>
          <a:prstGeom prst="rect">
            <a:avLst/>
          </a:prstGeom>
        </p:spPr>
      </p:pic>
      <p:sp>
        <p:nvSpPr>
          <p:cNvPr id="5" name="TextBox 4"/>
          <p:cNvSpPr txBox="1"/>
          <p:nvPr/>
        </p:nvSpPr>
        <p:spPr>
          <a:xfrm>
            <a:off x="6992983" y="2659559"/>
            <a:ext cx="3901440" cy="769441"/>
          </a:xfrm>
          <a:prstGeom prst="rect">
            <a:avLst/>
          </a:prstGeom>
          <a:noFill/>
        </p:spPr>
        <p:txBody>
          <a:bodyPr wrap="square" rtlCol="0">
            <a:spAutoFit/>
          </a:bodyPr>
          <a:lstStyle/>
          <a:p>
            <a:r>
              <a:rPr lang="en-US" altLang="ko-KR" sz="4400" b="1" dirty="0" smtClean="0">
                <a:solidFill>
                  <a:schemeClr val="bg1"/>
                </a:solidFill>
                <a:latin typeface="+mj-lt"/>
                <a:ea typeface="맑은 고딕" panose="020B0503020000020004" pitchFamily="50" charset="-127"/>
              </a:rPr>
              <a:t>ANALYSIS</a:t>
            </a:r>
            <a:endParaRPr lang="ko-KR" altLang="en-US" sz="4400" b="1" dirty="0">
              <a:solidFill>
                <a:schemeClr val="bg1"/>
              </a:solidFill>
              <a:latin typeface="+mj-lt"/>
              <a:ea typeface="맑은 고딕" panose="020B0503020000020004" pitchFamily="50" charset="-127"/>
            </a:endParaRPr>
          </a:p>
        </p:txBody>
      </p:sp>
    </p:spTree>
    <p:extLst>
      <p:ext uri="{BB962C8B-B14F-4D97-AF65-F5344CB8AC3E}">
        <p14:creationId xmlns:p14="http://schemas.microsoft.com/office/powerpoint/2010/main" val="23166129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0" y="1288868"/>
            <a:ext cx="12192000" cy="5569131"/>
          </a:xfrm>
        </p:spPr>
        <p:txBody>
          <a:bodyPr/>
          <a:lstStyle/>
          <a:p>
            <a:pPr marL="0" indent="0"/>
            <a:r>
              <a:rPr lang="en-US" b="1" i="0" dirty="0">
                <a:latin typeface="Arial" panose="020B0604020202020204" pitchFamily="34" charset="0"/>
                <a:cs typeface="Arial" panose="020B0604020202020204" pitchFamily="34" charset="0"/>
              </a:rPr>
              <a:t>Existing system :</a:t>
            </a:r>
          </a:p>
          <a:p>
            <a:pPr marL="0" indent="0"/>
            <a:r>
              <a:rPr lang="en-US" i="0" dirty="0">
                <a:latin typeface="Arial" panose="020B0604020202020204" pitchFamily="34" charset="0"/>
                <a:cs typeface="Arial" panose="020B0604020202020204" pitchFamily="34" charset="0"/>
              </a:rPr>
              <a:t>In</a:t>
            </a:r>
            <a:r>
              <a:rPr lang="en-US" b="1" i="0" dirty="0">
                <a:latin typeface="Arial" panose="020B0604020202020204" pitchFamily="34" charset="0"/>
                <a:cs typeface="Arial" panose="020B0604020202020204" pitchFamily="34" charset="0"/>
              </a:rPr>
              <a:t> </a:t>
            </a:r>
            <a:r>
              <a:rPr lang="en-US" i="0" dirty="0">
                <a:latin typeface="Arial" panose="020B0604020202020204" pitchFamily="34" charset="0"/>
                <a:cs typeface="Arial" panose="020B0604020202020204" pitchFamily="34" charset="0"/>
              </a:rPr>
              <a:t>the available Online Library Management System, librarian maintains the details of each book on the registers so to find out the number of books available in the library they need to go to check the entire entry which makes the process slow. </a:t>
            </a:r>
            <a:endParaRPr lang="en-US" i="0" dirty="0" smtClean="0">
              <a:latin typeface="Arial" panose="020B0604020202020204" pitchFamily="34" charset="0"/>
              <a:cs typeface="Arial" panose="020B0604020202020204" pitchFamily="34" charset="0"/>
            </a:endParaRPr>
          </a:p>
          <a:p>
            <a:pPr marL="0" indent="0"/>
            <a:r>
              <a:rPr lang="en-US" i="0" dirty="0" smtClean="0">
                <a:latin typeface="Arial" panose="020B0604020202020204" pitchFamily="34" charset="0"/>
                <a:cs typeface="Arial" panose="020B0604020202020204" pitchFamily="34" charset="0"/>
              </a:rPr>
              <a:t>While </a:t>
            </a:r>
            <a:r>
              <a:rPr lang="en-US" i="0" dirty="0">
                <a:latin typeface="Arial" panose="020B0604020202020204" pitchFamily="34" charset="0"/>
                <a:cs typeface="Arial" panose="020B0604020202020204" pitchFamily="34" charset="0"/>
              </a:rPr>
              <a:t>they need to spend an extra hour to maintain the records of books. For a student who wants to know about a book in the library need to search the entire book section. The student needs to check the status of the book means the last date of book, how many books has issued.</a:t>
            </a:r>
          </a:p>
          <a:p>
            <a:pPr marL="0" indent="0"/>
            <a:r>
              <a:rPr lang="en-US" b="1" i="0" dirty="0">
                <a:latin typeface="Arial" panose="020B0604020202020204" pitchFamily="34" charset="0"/>
                <a:cs typeface="Arial" panose="020B0604020202020204" pitchFamily="34" charset="0"/>
              </a:rPr>
              <a:t>Proposed system :</a:t>
            </a:r>
          </a:p>
          <a:p>
            <a:pPr marL="0" indent="0"/>
            <a:r>
              <a:rPr lang="en-US" i="0" dirty="0">
                <a:latin typeface="Arial" panose="020B0604020202020204" pitchFamily="34" charset="0"/>
                <a:cs typeface="Arial" panose="020B0604020202020204" pitchFamily="34" charset="0"/>
              </a:rPr>
              <a:t>The</a:t>
            </a:r>
            <a:r>
              <a:rPr lang="en-US" b="1" i="0" dirty="0">
                <a:latin typeface="Arial" panose="020B0604020202020204" pitchFamily="34" charset="0"/>
                <a:cs typeface="Arial" panose="020B0604020202020204" pitchFamily="34" charset="0"/>
              </a:rPr>
              <a:t> </a:t>
            </a:r>
            <a:r>
              <a:rPr lang="en-US" i="0" dirty="0">
                <a:latin typeface="Arial" panose="020B0604020202020204" pitchFamily="34" charset="0"/>
                <a:cs typeface="Arial" panose="020B0604020202020204" pitchFamily="34" charset="0"/>
              </a:rPr>
              <a:t>proposed Online Library Management System project will help the students and librarian to maintain the details of the library. It will assist the librarian before the shortage of books while they can know the details of the number of currently available in the library according to the author by accessing the system. </a:t>
            </a:r>
            <a:r>
              <a:rPr lang="en-US" i="0" dirty="0" smtClean="0">
                <a:latin typeface="Arial" panose="020B0604020202020204" pitchFamily="34" charset="0"/>
                <a:cs typeface="Arial" panose="020B0604020202020204" pitchFamily="34" charset="0"/>
              </a:rPr>
              <a:t>  A </a:t>
            </a:r>
            <a:r>
              <a:rPr lang="en-US" i="0" dirty="0">
                <a:latin typeface="Arial" panose="020B0604020202020204" pitchFamily="34" charset="0"/>
                <a:cs typeface="Arial" panose="020B0604020202020204" pitchFamily="34" charset="0"/>
              </a:rPr>
              <a:t>student can view the details of the book issued by them, and the system will notify the students about the last date of submission of books</a:t>
            </a:r>
            <a:r>
              <a:rPr lang="en-US" i="0" dirty="0" smtClean="0">
                <a:latin typeface="Arial" panose="020B0604020202020204" pitchFamily="34" charset="0"/>
                <a:cs typeface="Arial" panose="020B0604020202020204" pitchFamily="34" charset="0"/>
              </a:rPr>
              <a:t>.</a:t>
            </a:r>
          </a:p>
          <a:p>
            <a:pPr marL="0" indent="0"/>
            <a:r>
              <a:rPr lang="en-US" i="0" dirty="0" smtClean="0">
                <a:latin typeface="Arial" panose="020B0604020202020204" pitchFamily="34" charset="0"/>
                <a:cs typeface="Arial" panose="020B0604020202020204" pitchFamily="34" charset="0"/>
              </a:rPr>
              <a:t>At </a:t>
            </a:r>
            <a:r>
              <a:rPr lang="en-US" i="0" dirty="0">
                <a:latin typeface="Arial" panose="020B0604020202020204" pitchFamily="34" charset="0"/>
                <a:cs typeface="Arial" panose="020B0604020202020204" pitchFamily="34" charset="0"/>
              </a:rPr>
              <a:t>the time of issue of a book, the student will get assisted by the system about different authors of a similar book so that they can get the best available book from the library.</a:t>
            </a:r>
            <a:endParaRPr lang="en-IN" i="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93192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OBJECTIVE</a:t>
            </a:r>
            <a:endParaRPr lang="ko-KR" altLang="en-US" dirty="0"/>
          </a:p>
        </p:txBody>
      </p:sp>
      <p:sp>
        <p:nvSpPr>
          <p:cNvPr id="6" name="내용 개체 틀 5"/>
          <p:cNvSpPr>
            <a:spLocks noGrp="1"/>
          </p:cNvSpPr>
          <p:nvPr>
            <p:ph idx="1"/>
          </p:nvPr>
        </p:nvSpPr>
        <p:spPr>
          <a:xfrm>
            <a:off x="0" y="1262742"/>
            <a:ext cx="12192000" cy="5595257"/>
          </a:xfrm>
        </p:spPr>
        <p:txBody>
          <a:bodyPr/>
          <a:lstStyle/>
          <a:p>
            <a:pPr marL="0" indent="0"/>
            <a:r>
              <a:rPr lang="en-US" sz="2400" i="0" dirty="0" smtClean="0">
                <a:latin typeface="Arial" panose="020B0604020202020204" pitchFamily="34" charset="0"/>
                <a:cs typeface="Arial" panose="020B0604020202020204" pitchFamily="34" charset="0"/>
              </a:rPr>
              <a:t>The </a:t>
            </a:r>
            <a:r>
              <a:rPr lang="en-US" sz="2400" i="0" dirty="0">
                <a:latin typeface="Arial" panose="020B0604020202020204" pitchFamily="34" charset="0"/>
                <a:cs typeface="Arial" panose="020B0604020202020204" pitchFamily="34" charset="0"/>
              </a:rPr>
              <a:t>objective behind developing this Online Library Management System project is to build a system which can maintain the work of the library on the web based application. </a:t>
            </a:r>
          </a:p>
          <a:p>
            <a:pPr marL="0" indent="0"/>
            <a:r>
              <a:rPr lang="en-US" sz="2400" i="0" dirty="0">
                <a:latin typeface="Arial" panose="020B0604020202020204" pitchFamily="34" charset="0"/>
                <a:cs typeface="Arial" panose="020B0604020202020204" pitchFamily="34" charset="0"/>
              </a:rPr>
              <a:t>This software will contain the features by using of which the library becomes smart and any user will get the information regarding the library instantaneously. </a:t>
            </a:r>
          </a:p>
          <a:p>
            <a:pPr marL="0" indent="0"/>
            <a:r>
              <a:rPr lang="en-US" sz="2400" i="0" dirty="0">
                <a:latin typeface="Arial" panose="020B0604020202020204" pitchFamily="34" charset="0"/>
                <a:cs typeface="Arial" panose="020B0604020202020204" pitchFamily="34" charset="0"/>
              </a:rPr>
              <a:t>This will help the librarian in maintaining the detail of available books in the library while a student can check the availability of the required books. </a:t>
            </a:r>
          </a:p>
          <a:p>
            <a:pPr marL="0" indent="0"/>
            <a:r>
              <a:rPr lang="en-US" sz="2400" i="0" dirty="0">
                <a:latin typeface="Arial" panose="020B0604020202020204" pitchFamily="34" charset="0"/>
                <a:cs typeface="Arial" panose="020B0604020202020204" pitchFamily="34" charset="0"/>
              </a:rPr>
              <a:t>The Online Library Management System project will be web based so the user can access the details of books without going to the library.</a:t>
            </a:r>
            <a:endParaRPr lang="en-IN" sz="2400" i="0" dirty="0">
              <a:latin typeface="Arial" panose="020B0604020202020204" pitchFamily="34" charset="0"/>
              <a:cs typeface="Arial" panose="020B0604020202020204" pitchFamily="34" charset="0"/>
            </a:endParaRPr>
          </a:p>
          <a:p>
            <a:endParaRPr lang="ko-KR" altLang="en-US" dirty="0"/>
          </a:p>
        </p:txBody>
      </p:sp>
    </p:spTree>
    <p:extLst>
      <p:ext uri="{BB962C8B-B14F-4D97-AF65-F5344CB8AC3E}">
        <p14:creationId xmlns:p14="http://schemas.microsoft.com/office/powerpoint/2010/main" val="219062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Which topics is covered in this project ?</a:t>
            </a:r>
            <a:endParaRPr lang="en-IN" dirty="0"/>
          </a:p>
        </p:txBody>
      </p:sp>
      <p:sp>
        <p:nvSpPr>
          <p:cNvPr id="3" name="Content Placeholder 2"/>
          <p:cNvSpPr>
            <a:spLocks noGrp="1"/>
          </p:cNvSpPr>
          <p:nvPr>
            <p:ph idx="1"/>
          </p:nvPr>
        </p:nvSpPr>
        <p:spPr/>
        <p:txBody>
          <a:bodyPr>
            <a:normAutofit/>
          </a:bodyPr>
          <a:lstStyle/>
          <a:p>
            <a:pPr marL="342900" indent="-342900">
              <a:buFont typeface="Arial" panose="020B0604020202020204" pitchFamily="34" charset="0"/>
              <a:buChar char="•"/>
            </a:pPr>
            <a:r>
              <a:rPr lang="en-US" sz="2800" i="0" dirty="0" smtClean="0">
                <a:latin typeface="Arial" panose="020B0604020202020204" pitchFamily="34" charset="0"/>
                <a:cs typeface="Arial" panose="020B0604020202020204" pitchFamily="34" charset="0"/>
              </a:rPr>
              <a:t>Classes and objects </a:t>
            </a:r>
          </a:p>
          <a:p>
            <a:pPr marL="342900" indent="-342900">
              <a:buFont typeface="Arial" panose="020B0604020202020204" pitchFamily="34" charset="0"/>
              <a:buChar char="•"/>
            </a:pPr>
            <a:r>
              <a:rPr lang="en-US" sz="2800" i="0" dirty="0" smtClean="0">
                <a:latin typeface="Arial" panose="020B0604020202020204" pitchFamily="34" charset="0"/>
                <a:cs typeface="Arial" panose="020B0604020202020204" pitchFamily="34" charset="0"/>
              </a:rPr>
              <a:t>Inheritance </a:t>
            </a:r>
          </a:p>
          <a:p>
            <a:pPr marL="342900" indent="-342900">
              <a:buFont typeface="Arial" panose="020B0604020202020204" pitchFamily="34" charset="0"/>
              <a:buChar char="•"/>
            </a:pPr>
            <a:r>
              <a:rPr lang="en-US" sz="2800" i="0" dirty="0" smtClean="0">
                <a:latin typeface="Arial" panose="020B0604020202020204" pitchFamily="34" charset="0"/>
                <a:cs typeface="Arial" panose="020B0604020202020204" pitchFamily="34" charset="0"/>
              </a:rPr>
              <a:t>File handling with objects</a:t>
            </a:r>
          </a:p>
          <a:p>
            <a:pPr marL="342900" indent="-342900">
              <a:buFont typeface="Arial" panose="020B0604020202020204" pitchFamily="34" charset="0"/>
              <a:buChar char="•"/>
            </a:pPr>
            <a:r>
              <a:rPr lang="en-US" sz="2800" i="0" dirty="0" smtClean="0">
                <a:latin typeface="Arial" panose="020B0604020202020204" pitchFamily="34" charset="0"/>
                <a:cs typeface="Arial" panose="020B0604020202020204" pitchFamily="34" charset="0"/>
              </a:rPr>
              <a:t>ArrayList</a:t>
            </a:r>
          </a:p>
          <a:p>
            <a:pPr marL="342900" indent="-342900">
              <a:buFont typeface="Arial" panose="020B0604020202020204" pitchFamily="34" charset="0"/>
              <a:buChar char="•"/>
            </a:pPr>
            <a:r>
              <a:rPr lang="en-US" sz="2800" i="0" dirty="0" smtClean="0">
                <a:latin typeface="Arial" panose="020B0604020202020204" pitchFamily="34" charset="0"/>
                <a:cs typeface="Arial" panose="020B0604020202020204" pitchFamily="34" charset="0"/>
              </a:rPr>
              <a:t>Implementing Interface</a:t>
            </a:r>
          </a:p>
          <a:p>
            <a:pPr marL="342900" indent="-342900">
              <a:buFont typeface="Arial" panose="020B0604020202020204" pitchFamily="34" charset="0"/>
              <a:buChar char="•"/>
            </a:pPr>
            <a:r>
              <a:rPr lang="en-US" sz="2800" i="0" dirty="0" smtClean="0">
                <a:latin typeface="Arial" panose="020B0604020202020204" pitchFamily="34" charset="0"/>
                <a:cs typeface="Arial" panose="020B0604020202020204" pitchFamily="34" charset="0"/>
              </a:rPr>
              <a:t>Exception handling and User-defined Exception</a:t>
            </a:r>
          </a:p>
        </p:txBody>
      </p:sp>
    </p:spTree>
    <p:extLst>
      <p:ext uri="{BB962C8B-B14F-4D97-AF65-F5344CB8AC3E}">
        <p14:creationId xmlns:p14="http://schemas.microsoft.com/office/powerpoint/2010/main" val="4179061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			SYSTEM REQUIREMENTS</a:t>
            </a:r>
            <a:endParaRPr lang="ko-KR" altLang="en-US" dirty="0"/>
          </a:p>
        </p:txBody>
      </p:sp>
      <p:sp>
        <p:nvSpPr>
          <p:cNvPr id="6" name="내용 개체 틀 5"/>
          <p:cNvSpPr>
            <a:spLocks noGrp="1"/>
          </p:cNvSpPr>
          <p:nvPr>
            <p:ph idx="1"/>
          </p:nvPr>
        </p:nvSpPr>
        <p:spPr/>
        <p:txBody>
          <a:bodyPr/>
          <a:lstStyle/>
          <a:p>
            <a:pPr marL="0" indent="0"/>
            <a:r>
              <a:rPr lang="en-IN" b="1" i="0" dirty="0">
                <a:latin typeface="Arial" panose="020B0604020202020204" pitchFamily="34" charset="0"/>
                <a:cs typeface="Arial" panose="020B0604020202020204" pitchFamily="34" charset="0"/>
              </a:rPr>
              <a:t>Software Requirements :</a:t>
            </a:r>
          </a:p>
          <a:p>
            <a:pPr marL="0" indent="0"/>
            <a:r>
              <a:rPr lang="en-IN" i="0" dirty="0">
                <a:latin typeface="Arial" panose="020B0604020202020204" pitchFamily="34" charset="0"/>
                <a:cs typeface="Arial" panose="020B0604020202020204" pitchFamily="34" charset="0"/>
              </a:rPr>
              <a:t>		 Core Java 		 </a:t>
            </a:r>
          </a:p>
          <a:p>
            <a:pPr marL="0" indent="0"/>
            <a:r>
              <a:rPr lang="en-IN" i="0" dirty="0">
                <a:latin typeface="Arial" panose="020B0604020202020204" pitchFamily="34" charset="0"/>
                <a:cs typeface="Arial" panose="020B0604020202020204" pitchFamily="34" charset="0"/>
              </a:rPr>
              <a:t>		 OS 1.1, 1.5, 1.6, 2.0		</a:t>
            </a:r>
          </a:p>
          <a:p>
            <a:pPr marL="0" indent="0"/>
            <a:r>
              <a:rPr lang="en-IN" i="0" dirty="0">
                <a:latin typeface="Arial" panose="020B0604020202020204" pitchFamily="34" charset="0"/>
                <a:cs typeface="Arial" panose="020B0604020202020204" pitchFamily="34" charset="0"/>
              </a:rPr>
              <a:t>		 Eclipse		 </a:t>
            </a:r>
            <a:endParaRPr lang="en-IN" i="0" dirty="0" smtClean="0">
              <a:latin typeface="Arial" panose="020B0604020202020204" pitchFamily="34" charset="0"/>
              <a:cs typeface="Arial" panose="020B0604020202020204" pitchFamily="34" charset="0"/>
            </a:endParaRPr>
          </a:p>
          <a:p>
            <a:pPr marL="0" indent="0"/>
            <a:endParaRPr lang="en-IN" i="0" dirty="0">
              <a:latin typeface="Arial" panose="020B0604020202020204" pitchFamily="34" charset="0"/>
              <a:cs typeface="Arial" panose="020B0604020202020204" pitchFamily="34" charset="0"/>
            </a:endParaRPr>
          </a:p>
          <a:p>
            <a:pPr marL="0" indent="0"/>
            <a:r>
              <a:rPr lang="en-IN" b="1" i="0" dirty="0">
                <a:latin typeface="Arial" panose="020B0604020202020204" pitchFamily="34" charset="0"/>
                <a:cs typeface="Arial" panose="020B0604020202020204" pitchFamily="34" charset="0"/>
              </a:rPr>
              <a:t>Hardware Requirements</a:t>
            </a:r>
            <a:r>
              <a:rPr lang="en-IN" i="0" dirty="0">
                <a:latin typeface="Arial" panose="020B0604020202020204" pitchFamily="34" charset="0"/>
                <a:cs typeface="Arial" panose="020B0604020202020204" pitchFamily="34" charset="0"/>
              </a:rPr>
              <a:t>	:	</a:t>
            </a:r>
          </a:p>
          <a:p>
            <a:pPr marL="0" indent="0"/>
            <a:r>
              <a:rPr lang="en-IN" i="0" dirty="0">
                <a:latin typeface="Arial" panose="020B0604020202020204" pitchFamily="34" charset="0"/>
                <a:cs typeface="Arial" panose="020B0604020202020204" pitchFamily="34" charset="0"/>
              </a:rPr>
              <a:t>		Processor		: Pentium IV  1Ghz		</a:t>
            </a:r>
          </a:p>
          <a:p>
            <a:pPr marL="0" indent="0"/>
            <a:r>
              <a:rPr lang="en-IN" i="0" dirty="0">
                <a:latin typeface="Arial" panose="020B0604020202020204" pitchFamily="34" charset="0"/>
                <a:cs typeface="Arial" panose="020B0604020202020204" pitchFamily="34" charset="0"/>
              </a:rPr>
              <a:t>		Hard disk		: 80GB		</a:t>
            </a:r>
          </a:p>
          <a:p>
            <a:pPr marL="0" indent="0"/>
            <a:r>
              <a:rPr lang="en-IN" i="0" dirty="0">
                <a:latin typeface="Arial" panose="020B0604020202020204" pitchFamily="34" charset="0"/>
                <a:cs typeface="Arial" panose="020B0604020202020204" pitchFamily="34" charset="0"/>
              </a:rPr>
              <a:t>		RAM			: 1GB</a:t>
            </a:r>
          </a:p>
          <a:p>
            <a:endParaRPr lang="ko-KR" altLang="en-US" dirty="0"/>
          </a:p>
        </p:txBody>
      </p:sp>
    </p:spTree>
    <p:extLst>
      <p:ext uri="{BB962C8B-B14F-4D97-AF65-F5344CB8AC3E}">
        <p14:creationId xmlns:p14="http://schemas.microsoft.com/office/powerpoint/2010/main" val="662613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6858001"/>
          </a:xfrm>
          <a:prstGeom prst="rect">
            <a:avLst/>
          </a:prstGeom>
        </p:spPr>
      </p:pic>
      <p:sp>
        <p:nvSpPr>
          <p:cNvPr id="5" name="TextBox 4"/>
          <p:cNvSpPr txBox="1"/>
          <p:nvPr/>
        </p:nvSpPr>
        <p:spPr>
          <a:xfrm>
            <a:off x="7062652" y="2720519"/>
            <a:ext cx="3901440" cy="769441"/>
          </a:xfrm>
          <a:prstGeom prst="rect">
            <a:avLst/>
          </a:prstGeom>
          <a:noFill/>
        </p:spPr>
        <p:txBody>
          <a:bodyPr wrap="square" rtlCol="0">
            <a:spAutoFit/>
          </a:bodyPr>
          <a:lstStyle/>
          <a:p>
            <a:r>
              <a:rPr lang="en-US" altLang="ko-KR" sz="4400" b="1" dirty="0" smtClean="0">
                <a:solidFill>
                  <a:schemeClr val="bg1"/>
                </a:solidFill>
                <a:latin typeface="+mj-lt"/>
                <a:ea typeface="맑은 고딕" panose="020B0503020000020004" pitchFamily="50" charset="-127"/>
              </a:rPr>
              <a:t>DESIGN</a:t>
            </a:r>
            <a:endParaRPr lang="ko-KR" altLang="en-US" sz="4400" b="1" dirty="0">
              <a:solidFill>
                <a:schemeClr val="bg1"/>
              </a:solidFill>
              <a:latin typeface="+mj-lt"/>
              <a:ea typeface="맑은 고딕" panose="020B0503020000020004" pitchFamily="50" charset="-127"/>
            </a:endParaRPr>
          </a:p>
        </p:txBody>
      </p:sp>
    </p:spTree>
    <p:extLst>
      <p:ext uri="{BB962C8B-B14F-4D97-AF65-F5344CB8AC3E}">
        <p14:creationId xmlns:p14="http://schemas.microsoft.com/office/powerpoint/2010/main" val="13143948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298</TotalTime>
  <Words>985</Words>
  <Application>Microsoft Office PowerPoint</Application>
  <PresentationFormat>Widescreen</PresentationFormat>
  <Paragraphs>107</Paragraphs>
  <Slides>35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맑은 고딕</vt:lpstr>
      <vt:lpstr>Arial</vt:lpstr>
      <vt:lpstr>Calibri</vt:lpstr>
      <vt:lpstr>Calibri Light</vt:lpstr>
      <vt:lpstr>굴림체</vt:lpstr>
      <vt:lpstr>Noto Sans</vt:lpstr>
      <vt:lpstr>Office Theme</vt:lpstr>
      <vt:lpstr>Library Management System</vt:lpstr>
      <vt:lpstr>PowerPoint Presentation</vt:lpstr>
      <vt:lpstr>PowerPoint Presentation</vt:lpstr>
      <vt:lpstr>PowerPoint Presentation</vt:lpstr>
      <vt:lpstr>PowerPoint Presentation</vt:lpstr>
      <vt:lpstr>OBJECTIVE</vt:lpstr>
      <vt:lpstr> Which topics is covered in this project ?</vt:lpstr>
      <vt:lpstr>   SYSTEM REQUIREMENTS</vt:lpstr>
      <vt:lpstr>PowerPoint Presentation</vt:lpstr>
      <vt:lpstr>USECASE DIAGRAM</vt:lpstr>
      <vt:lpstr>DATA FLOW DIAGRAM</vt:lpstr>
      <vt:lpstr>PowerPoint Presentation</vt:lpstr>
      <vt:lpstr>PowerPoint Presentation</vt:lpstr>
      <vt:lpstr>PowerPoint Presentation</vt:lpstr>
      <vt:lpstr>About JAVA</vt:lpstr>
      <vt:lpstr>About ECLIPSE</vt:lpstr>
      <vt:lpstr>PowerPoint Presentation</vt:lpstr>
      <vt:lpstr>INTEGRATION AND TESTING</vt:lpstr>
      <vt:lpstr>PowerPoint Presentation</vt:lpstr>
      <vt:lpstr>Your great subtitle in this 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84</cp:revision>
  <dcterms:created xsi:type="dcterms:W3CDTF">2022-06-23T13:40:20Z</dcterms:created>
  <dcterms:modified xsi:type="dcterms:W3CDTF">2022-06-29T11:05:51Z</dcterms:modified>
</cp:coreProperties>
</file>