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325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9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6270" y="2117547"/>
            <a:ext cx="52851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6090" algn="l"/>
              </a:tabLst>
            </a:pPr>
            <a:r>
              <a:rPr spc="254" dirty="0"/>
              <a:t>Managing	</a:t>
            </a:r>
            <a:r>
              <a:rPr spc="240" dirty="0"/>
              <a:t>Extracts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62865"/>
            <a:ext cx="4500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5B74"/>
                </a:solidFill>
              </a:rPr>
              <a:t>Data </a:t>
            </a:r>
            <a:r>
              <a:rPr sz="2800" spc="-5" dirty="0">
                <a:solidFill>
                  <a:srgbClr val="335B74"/>
                </a:solidFill>
              </a:rPr>
              <a:t>and </a:t>
            </a:r>
            <a:r>
              <a:rPr sz="2800" spc="-20" dirty="0">
                <a:solidFill>
                  <a:srgbClr val="335B74"/>
                </a:solidFill>
              </a:rPr>
              <a:t>MetaData </a:t>
            </a:r>
            <a:r>
              <a:rPr sz="2800" spc="-5" dirty="0">
                <a:solidFill>
                  <a:srgbClr val="335B74"/>
                </a:solidFill>
              </a:rPr>
              <a:t>in</a:t>
            </a:r>
            <a:r>
              <a:rPr sz="2800" spc="95" dirty="0">
                <a:solidFill>
                  <a:srgbClr val="335B74"/>
                </a:solidFill>
              </a:rPr>
              <a:t> </a:t>
            </a:r>
            <a:r>
              <a:rPr sz="2800" spc="-40" dirty="0">
                <a:solidFill>
                  <a:srgbClr val="335B74"/>
                </a:solidFill>
              </a:rPr>
              <a:t>Tableau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3068" y="1223961"/>
            <a:ext cx="6089904" cy="3348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5" y="1223962"/>
            <a:ext cx="6099175" cy="3352608"/>
          </a:xfrm>
          <a:custGeom>
            <a:avLst/>
            <a:gdLst/>
            <a:ahLst/>
            <a:cxnLst/>
            <a:rect l="l" t="t" r="r" b="b"/>
            <a:pathLst>
              <a:path w="6099175" h="3802379">
                <a:moveTo>
                  <a:pt x="0" y="3802379"/>
                </a:moveTo>
                <a:lnTo>
                  <a:pt x="6099048" y="3802379"/>
                </a:lnTo>
                <a:lnTo>
                  <a:pt x="6099048" y="0"/>
                </a:lnTo>
                <a:lnTo>
                  <a:pt x="0" y="0"/>
                </a:lnTo>
                <a:lnTo>
                  <a:pt x="0" y="3802379"/>
                </a:lnTo>
                <a:close/>
              </a:path>
            </a:pathLst>
          </a:custGeom>
          <a:ln w="9144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3531" y="1223962"/>
            <a:ext cx="1414272" cy="2288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3531" y="1080516"/>
            <a:ext cx="1423670" cy="2186940"/>
          </a:xfrm>
          <a:custGeom>
            <a:avLst/>
            <a:gdLst/>
            <a:ahLst/>
            <a:cxnLst/>
            <a:rect l="l" t="t" r="r" b="b"/>
            <a:pathLst>
              <a:path w="1423670" h="2186940">
                <a:moveTo>
                  <a:pt x="0" y="2186939"/>
                </a:moveTo>
                <a:lnTo>
                  <a:pt x="1423416" y="2186939"/>
                </a:lnTo>
                <a:lnTo>
                  <a:pt x="1423416" y="0"/>
                </a:lnTo>
                <a:lnTo>
                  <a:pt x="0" y="0"/>
                </a:lnTo>
                <a:lnTo>
                  <a:pt x="0" y="2186939"/>
                </a:lnTo>
                <a:close/>
              </a:path>
            </a:pathLst>
          </a:custGeom>
          <a:ln w="9144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96278" y="3362705"/>
            <a:ext cx="1673860" cy="300355"/>
          </a:xfrm>
          <a:prstGeom prst="rect">
            <a:avLst/>
          </a:prstGeom>
          <a:ln w="28955">
            <a:solidFill>
              <a:srgbClr val="92D05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Calibri"/>
                <a:cs typeface="Calibri"/>
              </a:rPr>
              <a:t>Metadata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Tableau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6926" y="1085850"/>
            <a:ext cx="800100" cy="276225"/>
          </a:xfrm>
          <a:prstGeom prst="rect">
            <a:avLst/>
          </a:prstGeom>
          <a:ln w="28955">
            <a:solidFill>
              <a:srgbClr val="92D05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280"/>
              </a:spcBef>
            </a:pPr>
            <a:r>
              <a:rPr sz="1200" spc="-10" dirty="0">
                <a:latin typeface="Calibri"/>
                <a:cs typeface="Calibri"/>
              </a:rPr>
              <a:t>Real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2335" y="1232916"/>
            <a:ext cx="4593336" cy="3502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7764" y="1228344"/>
            <a:ext cx="4602480" cy="3511550"/>
          </a:xfrm>
          <a:custGeom>
            <a:avLst/>
            <a:gdLst/>
            <a:ahLst/>
            <a:cxnLst/>
            <a:rect l="l" t="t" r="r" b="b"/>
            <a:pathLst>
              <a:path w="4602480" h="3511550">
                <a:moveTo>
                  <a:pt x="0" y="3511296"/>
                </a:moveTo>
                <a:lnTo>
                  <a:pt x="4602480" y="3511296"/>
                </a:lnTo>
                <a:lnTo>
                  <a:pt x="4602480" y="0"/>
                </a:lnTo>
                <a:lnTo>
                  <a:pt x="0" y="0"/>
                </a:lnTo>
                <a:lnTo>
                  <a:pt x="0" y="351129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68" y="1194816"/>
            <a:ext cx="2645664" cy="246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495" y="1190244"/>
            <a:ext cx="2654935" cy="2476500"/>
          </a:xfrm>
          <a:custGeom>
            <a:avLst/>
            <a:gdLst/>
            <a:ahLst/>
            <a:cxnLst/>
            <a:rect l="l" t="t" r="r" b="b"/>
            <a:pathLst>
              <a:path w="2654935" h="2476500">
                <a:moveTo>
                  <a:pt x="0" y="2476499"/>
                </a:moveTo>
                <a:lnTo>
                  <a:pt x="2654808" y="2476499"/>
                </a:lnTo>
                <a:lnTo>
                  <a:pt x="2654808" y="0"/>
                </a:lnTo>
                <a:lnTo>
                  <a:pt x="0" y="0"/>
                </a:lnTo>
                <a:lnTo>
                  <a:pt x="0" y="2476499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9932" y="1386839"/>
            <a:ext cx="225552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340" y="-149577"/>
            <a:ext cx="590486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>
                <a:solidFill>
                  <a:srgbClr val="335B74"/>
                </a:solidFill>
              </a:rPr>
              <a:t/>
            </a:r>
            <a:br>
              <a:rPr lang="en-US" sz="2800" spc="-10" dirty="0" smtClean="0">
                <a:solidFill>
                  <a:srgbClr val="335B74"/>
                </a:solidFill>
              </a:rPr>
            </a:br>
            <a:r>
              <a:rPr sz="2800" spc="-10" dirty="0" smtClean="0">
                <a:solidFill>
                  <a:srgbClr val="335B74"/>
                </a:solidFill>
              </a:rPr>
              <a:t>Managing </a:t>
            </a:r>
            <a:r>
              <a:rPr sz="2800" spc="-20" dirty="0">
                <a:solidFill>
                  <a:srgbClr val="335B74"/>
                </a:solidFill>
              </a:rPr>
              <a:t>MetaData-Hierarchy</a:t>
            </a:r>
            <a:r>
              <a:rPr sz="2800" spc="95" dirty="0">
                <a:solidFill>
                  <a:srgbClr val="335B74"/>
                </a:solidFill>
              </a:rPr>
              <a:t> </a:t>
            </a:r>
            <a:r>
              <a:rPr sz="2800" spc="-10" dirty="0">
                <a:solidFill>
                  <a:srgbClr val="335B74"/>
                </a:solidFill>
              </a:rPr>
              <a:t>Example</a:t>
            </a:r>
            <a:endParaRPr sz="2800" dirty="0"/>
          </a:p>
        </p:txBody>
      </p:sp>
      <p:sp>
        <p:nvSpPr>
          <p:cNvPr id="8" name="object 8"/>
          <p:cNvSpPr/>
          <p:nvPr/>
        </p:nvSpPr>
        <p:spPr>
          <a:xfrm>
            <a:off x="2871216" y="2295156"/>
            <a:ext cx="1277111" cy="416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2" y="61341"/>
            <a:ext cx="5885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35B74"/>
                </a:solidFill>
              </a:rPr>
              <a:t>Managing </a:t>
            </a:r>
            <a:r>
              <a:rPr sz="2800" spc="-15" dirty="0">
                <a:solidFill>
                  <a:srgbClr val="335B74"/>
                </a:solidFill>
              </a:rPr>
              <a:t>MetaData-Creating</a:t>
            </a:r>
            <a:r>
              <a:rPr sz="2800" spc="90" dirty="0">
                <a:solidFill>
                  <a:srgbClr val="335B74"/>
                </a:solidFill>
              </a:rPr>
              <a:t> </a:t>
            </a:r>
            <a:r>
              <a:rPr sz="2800" spc="-20" dirty="0">
                <a:solidFill>
                  <a:srgbClr val="335B74"/>
                </a:solidFill>
              </a:rPr>
              <a:t>Hierarchy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719" y="842771"/>
            <a:ext cx="2706624" cy="385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" y="881697"/>
            <a:ext cx="2715895" cy="3821366"/>
          </a:xfrm>
          <a:custGeom>
            <a:avLst/>
            <a:gdLst/>
            <a:ahLst/>
            <a:cxnLst/>
            <a:rect l="l" t="t" r="r" b="b"/>
            <a:pathLst>
              <a:path w="2715895" h="4015740">
                <a:moveTo>
                  <a:pt x="0" y="4015740"/>
                </a:moveTo>
                <a:lnTo>
                  <a:pt x="2715768" y="4015740"/>
                </a:lnTo>
                <a:lnTo>
                  <a:pt x="2715768" y="0"/>
                </a:lnTo>
                <a:lnTo>
                  <a:pt x="0" y="0"/>
                </a:lnTo>
                <a:lnTo>
                  <a:pt x="0" y="401574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1415669"/>
            <a:ext cx="4427220" cy="3212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0228" y="1287780"/>
            <a:ext cx="4436745" cy="3345179"/>
          </a:xfrm>
          <a:custGeom>
            <a:avLst/>
            <a:gdLst/>
            <a:ahLst/>
            <a:cxnLst/>
            <a:rect l="l" t="t" r="r" b="b"/>
            <a:pathLst>
              <a:path w="4436745" h="3345179">
                <a:moveTo>
                  <a:pt x="0" y="3345179"/>
                </a:moveTo>
                <a:lnTo>
                  <a:pt x="4436364" y="3345179"/>
                </a:lnTo>
                <a:lnTo>
                  <a:pt x="4436364" y="0"/>
                </a:lnTo>
                <a:lnTo>
                  <a:pt x="0" y="0"/>
                </a:lnTo>
                <a:lnTo>
                  <a:pt x="0" y="33451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8529" y="742950"/>
            <a:ext cx="5198745" cy="277495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285"/>
              </a:spcBef>
            </a:pP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can create hierarchy </a:t>
            </a:r>
            <a:r>
              <a:rPr sz="1200" spc="-5" dirty="0">
                <a:latin typeface="Calibri"/>
                <a:cs typeface="Calibri"/>
              </a:rPr>
              <a:t>just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-5" dirty="0">
                <a:latin typeface="Calibri"/>
                <a:cs typeface="Calibri"/>
              </a:rPr>
              <a:t>dragging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10" dirty="0">
                <a:latin typeface="Calibri"/>
                <a:cs typeface="Calibri"/>
              </a:rPr>
              <a:t>attribute </a:t>
            </a:r>
            <a:r>
              <a:rPr sz="1200" dirty="0">
                <a:latin typeface="Calibri"/>
                <a:cs typeface="Calibri"/>
              </a:rPr>
              <a:t>and placing it </a:t>
            </a:r>
            <a:r>
              <a:rPr sz="1200" spc="-5" dirty="0">
                <a:latin typeface="Calibri"/>
                <a:cs typeface="Calibri"/>
              </a:rPr>
              <a:t>over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</a:p>
        </p:txBody>
      </p:sp>
      <p:sp>
        <p:nvSpPr>
          <p:cNvPr id="8" name="object 8"/>
          <p:cNvSpPr/>
          <p:nvPr/>
        </p:nvSpPr>
        <p:spPr>
          <a:xfrm>
            <a:off x="92202" y="3225545"/>
            <a:ext cx="1064260" cy="144780"/>
          </a:xfrm>
          <a:custGeom>
            <a:avLst/>
            <a:gdLst/>
            <a:ahLst/>
            <a:cxnLst/>
            <a:rect l="l" t="t" r="r" b="b"/>
            <a:pathLst>
              <a:path w="1064260" h="144779">
                <a:moveTo>
                  <a:pt x="0" y="144780"/>
                </a:moveTo>
                <a:lnTo>
                  <a:pt x="1063752" y="144780"/>
                </a:lnTo>
                <a:lnTo>
                  <a:pt x="106375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5539" y="1471930"/>
            <a:ext cx="2932430" cy="1289050"/>
          </a:xfrm>
          <a:custGeom>
            <a:avLst/>
            <a:gdLst/>
            <a:ahLst/>
            <a:cxnLst/>
            <a:rect l="l" t="t" r="r" b="b"/>
            <a:pathLst>
              <a:path w="2932429" h="1289050">
                <a:moveTo>
                  <a:pt x="2855849" y="1212723"/>
                </a:moveTo>
                <a:lnTo>
                  <a:pt x="2855849" y="1288923"/>
                </a:lnTo>
                <a:lnTo>
                  <a:pt x="2919349" y="1257173"/>
                </a:lnTo>
                <a:lnTo>
                  <a:pt x="2868549" y="1257173"/>
                </a:lnTo>
                <a:lnTo>
                  <a:pt x="2868549" y="1244473"/>
                </a:lnTo>
                <a:lnTo>
                  <a:pt x="2919349" y="1244473"/>
                </a:lnTo>
                <a:lnTo>
                  <a:pt x="2855849" y="1212723"/>
                </a:lnTo>
                <a:close/>
              </a:path>
              <a:path w="2932429" h="1289050">
                <a:moveTo>
                  <a:pt x="1459611" y="6350"/>
                </a:moveTo>
                <a:lnTo>
                  <a:pt x="1459611" y="1254379"/>
                </a:lnTo>
                <a:lnTo>
                  <a:pt x="1462532" y="1257173"/>
                </a:lnTo>
                <a:lnTo>
                  <a:pt x="2855849" y="1257173"/>
                </a:lnTo>
                <a:lnTo>
                  <a:pt x="2855849" y="1250823"/>
                </a:lnTo>
                <a:lnTo>
                  <a:pt x="1472311" y="1250823"/>
                </a:lnTo>
                <a:lnTo>
                  <a:pt x="1465961" y="1244473"/>
                </a:lnTo>
                <a:lnTo>
                  <a:pt x="1472311" y="1244473"/>
                </a:lnTo>
                <a:lnTo>
                  <a:pt x="1472311" y="12700"/>
                </a:lnTo>
                <a:lnTo>
                  <a:pt x="1465961" y="12700"/>
                </a:lnTo>
                <a:lnTo>
                  <a:pt x="1459611" y="6350"/>
                </a:lnTo>
                <a:close/>
              </a:path>
              <a:path w="2932429" h="1289050">
                <a:moveTo>
                  <a:pt x="2919349" y="1244473"/>
                </a:moveTo>
                <a:lnTo>
                  <a:pt x="2868549" y="1244473"/>
                </a:lnTo>
                <a:lnTo>
                  <a:pt x="2868549" y="1257173"/>
                </a:lnTo>
                <a:lnTo>
                  <a:pt x="2919349" y="1257173"/>
                </a:lnTo>
                <a:lnTo>
                  <a:pt x="2932049" y="1250823"/>
                </a:lnTo>
                <a:lnTo>
                  <a:pt x="2919349" y="1244473"/>
                </a:lnTo>
                <a:close/>
              </a:path>
              <a:path w="2932429" h="1289050">
                <a:moveTo>
                  <a:pt x="1472311" y="1244473"/>
                </a:moveTo>
                <a:lnTo>
                  <a:pt x="1465961" y="1244473"/>
                </a:lnTo>
                <a:lnTo>
                  <a:pt x="1472311" y="1250823"/>
                </a:lnTo>
                <a:lnTo>
                  <a:pt x="1472311" y="1244473"/>
                </a:lnTo>
                <a:close/>
              </a:path>
              <a:path w="2932429" h="1289050">
                <a:moveTo>
                  <a:pt x="2855849" y="1244473"/>
                </a:moveTo>
                <a:lnTo>
                  <a:pt x="1472311" y="1244473"/>
                </a:lnTo>
                <a:lnTo>
                  <a:pt x="1472311" y="1250823"/>
                </a:lnTo>
                <a:lnTo>
                  <a:pt x="2855849" y="1250823"/>
                </a:lnTo>
                <a:lnTo>
                  <a:pt x="2855849" y="1244473"/>
                </a:lnTo>
                <a:close/>
              </a:path>
              <a:path w="2932429" h="1289050">
                <a:moveTo>
                  <a:pt x="1469517" y="0"/>
                </a:moveTo>
                <a:lnTo>
                  <a:pt x="0" y="0"/>
                </a:lnTo>
                <a:lnTo>
                  <a:pt x="0" y="12700"/>
                </a:lnTo>
                <a:lnTo>
                  <a:pt x="1459611" y="12700"/>
                </a:lnTo>
                <a:lnTo>
                  <a:pt x="1459611" y="6350"/>
                </a:lnTo>
                <a:lnTo>
                  <a:pt x="1472311" y="6350"/>
                </a:lnTo>
                <a:lnTo>
                  <a:pt x="1472311" y="2794"/>
                </a:lnTo>
                <a:lnTo>
                  <a:pt x="1469517" y="0"/>
                </a:lnTo>
                <a:close/>
              </a:path>
              <a:path w="2932429" h="1289050">
                <a:moveTo>
                  <a:pt x="1472311" y="6350"/>
                </a:moveTo>
                <a:lnTo>
                  <a:pt x="1459611" y="6350"/>
                </a:lnTo>
                <a:lnTo>
                  <a:pt x="1465961" y="12700"/>
                </a:lnTo>
                <a:lnTo>
                  <a:pt x="1472311" y="12700"/>
                </a:lnTo>
                <a:lnTo>
                  <a:pt x="1472311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4863" y="842772"/>
            <a:ext cx="2152650" cy="554990"/>
          </a:xfrm>
          <a:custGeom>
            <a:avLst/>
            <a:gdLst/>
            <a:ahLst/>
            <a:cxnLst/>
            <a:rect l="l" t="t" r="r" b="b"/>
            <a:pathLst>
              <a:path w="2152650" h="554990">
                <a:moveTo>
                  <a:pt x="2076196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551941"/>
                </a:lnTo>
                <a:lnTo>
                  <a:pt x="2794" y="554863"/>
                </a:lnTo>
                <a:lnTo>
                  <a:pt x="7112" y="554863"/>
                </a:lnTo>
                <a:lnTo>
                  <a:pt x="7112" y="542925"/>
                </a:lnTo>
                <a:lnTo>
                  <a:pt x="6350" y="542163"/>
                </a:lnTo>
                <a:lnTo>
                  <a:pt x="12700" y="542163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2076196" y="38100"/>
                </a:lnTo>
                <a:lnTo>
                  <a:pt x="2076196" y="31750"/>
                </a:lnTo>
                <a:close/>
              </a:path>
              <a:path w="2152650" h="554990">
                <a:moveTo>
                  <a:pt x="12700" y="542163"/>
                </a:moveTo>
                <a:lnTo>
                  <a:pt x="7112" y="542163"/>
                </a:lnTo>
                <a:lnTo>
                  <a:pt x="7112" y="542925"/>
                </a:lnTo>
                <a:lnTo>
                  <a:pt x="12700" y="548513"/>
                </a:lnTo>
                <a:lnTo>
                  <a:pt x="12700" y="542163"/>
                </a:lnTo>
                <a:close/>
              </a:path>
              <a:path w="2152650" h="554990">
                <a:moveTo>
                  <a:pt x="7112" y="542163"/>
                </a:moveTo>
                <a:lnTo>
                  <a:pt x="6350" y="542163"/>
                </a:lnTo>
                <a:lnTo>
                  <a:pt x="7112" y="542925"/>
                </a:lnTo>
                <a:lnTo>
                  <a:pt x="7112" y="542163"/>
                </a:lnTo>
                <a:close/>
              </a:path>
              <a:path w="2152650" h="554990">
                <a:moveTo>
                  <a:pt x="2076196" y="0"/>
                </a:moveTo>
                <a:lnTo>
                  <a:pt x="2076196" y="76200"/>
                </a:lnTo>
                <a:lnTo>
                  <a:pt x="2139696" y="44450"/>
                </a:lnTo>
                <a:lnTo>
                  <a:pt x="2088896" y="44450"/>
                </a:lnTo>
                <a:lnTo>
                  <a:pt x="2088896" y="31750"/>
                </a:lnTo>
                <a:lnTo>
                  <a:pt x="2139696" y="31750"/>
                </a:lnTo>
                <a:lnTo>
                  <a:pt x="2076196" y="0"/>
                </a:lnTo>
                <a:close/>
              </a:path>
              <a:path w="2152650" h="554990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2152650" h="554990">
                <a:moveTo>
                  <a:pt x="2076196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2076196" y="44450"/>
                </a:lnTo>
                <a:lnTo>
                  <a:pt x="2076196" y="38100"/>
                </a:lnTo>
                <a:close/>
              </a:path>
              <a:path w="2152650" h="554990">
                <a:moveTo>
                  <a:pt x="2139696" y="31750"/>
                </a:moveTo>
                <a:lnTo>
                  <a:pt x="2088896" y="31750"/>
                </a:lnTo>
                <a:lnTo>
                  <a:pt x="2088896" y="44450"/>
                </a:lnTo>
                <a:lnTo>
                  <a:pt x="2139696" y="44450"/>
                </a:lnTo>
                <a:lnTo>
                  <a:pt x="2152396" y="38100"/>
                </a:lnTo>
                <a:lnTo>
                  <a:pt x="213969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71" y="59562"/>
            <a:ext cx="2663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5B74"/>
                </a:solidFill>
              </a:rPr>
              <a:t>Hierarchy</a:t>
            </a:r>
            <a:r>
              <a:rPr sz="2800" spc="-50" dirty="0">
                <a:solidFill>
                  <a:srgbClr val="335B74"/>
                </a:solidFill>
              </a:rPr>
              <a:t> </a:t>
            </a:r>
            <a:r>
              <a:rPr sz="2800" spc="-20" dirty="0">
                <a:solidFill>
                  <a:srgbClr val="335B74"/>
                </a:solidFill>
              </a:rPr>
              <a:t>Created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345435" y="699516"/>
            <a:ext cx="2840736" cy="399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0864" y="694944"/>
            <a:ext cx="2849880" cy="4002404"/>
          </a:xfrm>
          <a:custGeom>
            <a:avLst/>
            <a:gdLst/>
            <a:ahLst/>
            <a:cxnLst/>
            <a:rect l="l" t="t" r="r" b="b"/>
            <a:pathLst>
              <a:path w="2849879" h="4002404">
                <a:moveTo>
                  <a:pt x="0" y="4002024"/>
                </a:moveTo>
                <a:lnTo>
                  <a:pt x="2849880" y="4002024"/>
                </a:lnTo>
                <a:lnTo>
                  <a:pt x="2849880" y="0"/>
                </a:lnTo>
                <a:lnTo>
                  <a:pt x="0" y="0"/>
                </a:lnTo>
                <a:lnTo>
                  <a:pt x="0" y="400202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594" y="1341882"/>
            <a:ext cx="1828800" cy="241300"/>
          </a:xfrm>
          <a:custGeom>
            <a:avLst/>
            <a:gdLst/>
            <a:ahLst/>
            <a:cxnLst/>
            <a:rect l="l" t="t" r="r" b="b"/>
            <a:pathLst>
              <a:path w="1828800" h="241300">
                <a:moveTo>
                  <a:pt x="0" y="240791"/>
                </a:moveTo>
                <a:lnTo>
                  <a:pt x="1828800" y="240791"/>
                </a:lnTo>
                <a:lnTo>
                  <a:pt x="182880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4632" y="1423416"/>
            <a:ext cx="1287780" cy="76200"/>
          </a:xfrm>
          <a:custGeom>
            <a:avLst/>
            <a:gdLst/>
            <a:ahLst/>
            <a:cxnLst/>
            <a:rect l="l" t="t" r="r" b="b"/>
            <a:pathLst>
              <a:path w="1287779" h="76200">
                <a:moveTo>
                  <a:pt x="1211198" y="0"/>
                </a:moveTo>
                <a:lnTo>
                  <a:pt x="1211198" y="76200"/>
                </a:lnTo>
                <a:lnTo>
                  <a:pt x="1274698" y="44450"/>
                </a:lnTo>
                <a:lnTo>
                  <a:pt x="1223898" y="44450"/>
                </a:lnTo>
                <a:lnTo>
                  <a:pt x="1223898" y="31750"/>
                </a:lnTo>
                <a:lnTo>
                  <a:pt x="1274698" y="31750"/>
                </a:lnTo>
                <a:lnTo>
                  <a:pt x="1211198" y="0"/>
                </a:lnTo>
                <a:close/>
              </a:path>
              <a:path w="1287779" h="76200">
                <a:moveTo>
                  <a:pt x="12111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11198" y="44450"/>
                </a:lnTo>
                <a:lnTo>
                  <a:pt x="1211198" y="31750"/>
                </a:lnTo>
                <a:close/>
              </a:path>
              <a:path w="1287779" h="76200">
                <a:moveTo>
                  <a:pt x="1274698" y="31750"/>
                </a:moveTo>
                <a:lnTo>
                  <a:pt x="1223898" y="31750"/>
                </a:lnTo>
                <a:lnTo>
                  <a:pt x="1223898" y="44450"/>
                </a:lnTo>
                <a:lnTo>
                  <a:pt x="1274698" y="44450"/>
                </a:lnTo>
                <a:lnTo>
                  <a:pt x="1287398" y="38100"/>
                </a:lnTo>
                <a:lnTo>
                  <a:pt x="127469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3173" y="1323594"/>
            <a:ext cx="3533140" cy="277495"/>
          </a:xfrm>
          <a:prstGeom prst="rect">
            <a:avLst/>
          </a:prstGeom>
          <a:ln w="28955">
            <a:solidFill>
              <a:srgbClr val="92D05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alibri"/>
                <a:cs typeface="Calibri"/>
              </a:rPr>
              <a:t>A new </a:t>
            </a:r>
            <a:r>
              <a:rPr sz="1200" spc="-10" dirty="0">
                <a:latin typeface="Calibri"/>
                <a:cs typeface="Calibri"/>
              </a:rPr>
              <a:t>Hierarchy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created </a:t>
            </a:r>
            <a:r>
              <a:rPr sz="1200" dirty="0">
                <a:latin typeface="Calibri"/>
                <a:cs typeface="Calibri"/>
              </a:rPr>
              <a:t>“ </a:t>
            </a:r>
            <a:r>
              <a:rPr sz="1200" spc="-20" dirty="0">
                <a:latin typeface="Calibri"/>
                <a:cs typeface="Calibri"/>
              </a:rPr>
              <a:t>Category, </a:t>
            </a:r>
            <a:r>
              <a:rPr sz="1200" spc="-5" dirty="0">
                <a:latin typeface="Calibri"/>
                <a:cs typeface="Calibri"/>
              </a:rPr>
              <a:t>Sub-Category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”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00" y="-142593"/>
            <a:ext cx="457390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335B74"/>
                </a:solidFill>
              </a:rPr>
              <a:t/>
            </a:r>
            <a:br>
              <a:rPr lang="en-US" sz="2800" spc="-5" dirty="0" smtClean="0">
                <a:solidFill>
                  <a:srgbClr val="335B74"/>
                </a:solidFill>
              </a:rPr>
            </a:br>
            <a:r>
              <a:rPr sz="2800" spc="-5" dirty="0" smtClean="0">
                <a:solidFill>
                  <a:srgbClr val="335B74"/>
                </a:solidFill>
              </a:rPr>
              <a:t>Adding </a:t>
            </a:r>
            <a:r>
              <a:rPr sz="2800" spc="-15" dirty="0">
                <a:solidFill>
                  <a:srgbClr val="335B74"/>
                </a:solidFill>
              </a:rPr>
              <a:t>Extra </a:t>
            </a:r>
            <a:r>
              <a:rPr sz="2800" spc="-5" dirty="0">
                <a:solidFill>
                  <a:srgbClr val="335B74"/>
                </a:solidFill>
              </a:rPr>
              <a:t>Field </a:t>
            </a:r>
            <a:r>
              <a:rPr sz="2800" spc="-15" dirty="0">
                <a:solidFill>
                  <a:srgbClr val="335B74"/>
                </a:solidFill>
              </a:rPr>
              <a:t>to</a:t>
            </a:r>
            <a:r>
              <a:rPr sz="2800" spc="10" dirty="0">
                <a:solidFill>
                  <a:srgbClr val="335B74"/>
                </a:solidFill>
              </a:rPr>
              <a:t> </a:t>
            </a:r>
            <a:r>
              <a:rPr sz="2800" spc="-20" dirty="0">
                <a:solidFill>
                  <a:srgbClr val="335B74"/>
                </a:solidFill>
              </a:rPr>
              <a:t>Hierarchy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52400" y="971549"/>
            <a:ext cx="2538984" cy="3726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59" y="895349"/>
            <a:ext cx="2673350" cy="3807713"/>
          </a:xfrm>
          <a:custGeom>
            <a:avLst/>
            <a:gdLst/>
            <a:ahLst/>
            <a:cxnLst/>
            <a:rect l="l" t="t" r="r" b="b"/>
            <a:pathLst>
              <a:path w="2673350" h="4015740">
                <a:moveTo>
                  <a:pt x="0" y="4015740"/>
                </a:moveTo>
                <a:lnTo>
                  <a:pt x="2673096" y="4015740"/>
                </a:lnTo>
                <a:lnTo>
                  <a:pt x="2673096" y="0"/>
                </a:lnTo>
                <a:lnTo>
                  <a:pt x="0" y="0"/>
                </a:lnTo>
                <a:lnTo>
                  <a:pt x="0" y="401574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2308" y="895349"/>
            <a:ext cx="2432304" cy="3784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7735" y="895349"/>
            <a:ext cx="2441575" cy="3789934"/>
          </a:xfrm>
          <a:custGeom>
            <a:avLst/>
            <a:gdLst/>
            <a:ahLst/>
            <a:cxnLst/>
            <a:rect l="l" t="t" r="r" b="b"/>
            <a:pathLst>
              <a:path w="2441575" h="3997960">
                <a:moveTo>
                  <a:pt x="0" y="3997452"/>
                </a:moveTo>
                <a:lnTo>
                  <a:pt x="2441448" y="3997452"/>
                </a:lnTo>
                <a:lnTo>
                  <a:pt x="2441448" y="0"/>
                </a:lnTo>
                <a:lnTo>
                  <a:pt x="0" y="0"/>
                </a:lnTo>
                <a:lnTo>
                  <a:pt x="0" y="39974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841" y="2244089"/>
            <a:ext cx="668020" cy="139065"/>
          </a:xfrm>
          <a:custGeom>
            <a:avLst/>
            <a:gdLst/>
            <a:ahLst/>
            <a:cxnLst/>
            <a:rect l="l" t="t" r="r" b="b"/>
            <a:pathLst>
              <a:path w="668019" h="139064">
                <a:moveTo>
                  <a:pt x="0" y="138683"/>
                </a:moveTo>
                <a:lnTo>
                  <a:pt x="667512" y="138683"/>
                </a:lnTo>
                <a:lnTo>
                  <a:pt x="667512" y="0"/>
                </a:lnTo>
                <a:lnTo>
                  <a:pt x="0" y="0"/>
                </a:lnTo>
                <a:lnTo>
                  <a:pt x="0" y="13868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9750" y="1094994"/>
            <a:ext cx="1693545" cy="635635"/>
          </a:xfrm>
          <a:custGeom>
            <a:avLst/>
            <a:gdLst/>
            <a:ahLst/>
            <a:cxnLst/>
            <a:rect l="l" t="t" r="r" b="b"/>
            <a:pathLst>
              <a:path w="1693545" h="635635">
                <a:moveTo>
                  <a:pt x="0" y="635508"/>
                </a:moveTo>
                <a:lnTo>
                  <a:pt x="1693163" y="635508"/>
                </a:lnTo>
                <a:lnTo>
                  <a:pt x="1693163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176" y="1613916"/>
            <a:ext cx="80645" cy="615315"/>
          </a:xfrm>
          <a:custGeom>
            <a:avLst/>
            <a:gdLst/>
            <a:ahLst/>
            <a:cxnLst/>
            <a:rect l="l" t="t" r="r" b="b"/>
            <a:pathLst>
              <a:path w="80645" h="615314">
                <a:moveTo>
                  <a:pt x="32043" y="539846"/>
                </a:moveTo>
                <a:lnTo>
                  <a:pt x="23549" y="541502"/>
                </a:lnTo>
                <a:lnTo>
                  <a:pt x="11372" y="549576"/>
                </a:lnTo>
                <a:lnTo>
                  <a:pt x="3111" y="561627"/>
                </a:lnTo>
                <a:lnTo>
                  <a:pt x="0" y="576453"/>
                </a:lnTo>
                <a:lnTo>
                  <a:pt x="2876" y="591321"/>
                </a:lnTo>
                <a:lnTo>
                  <a:pt x="10944" y="603488"/>
                </a:lnTo>
                <a:lnTo>
                  <a:pt x="22988" y="611725"/>
                </a:lnTo>
                <a:lnTo>
                  <a:pt x="37795" y="614807"/>
                </a:lnTo>
                <a:lnTo>
                  <a:pt x="52650" y="611967"/>
                </a:lnTo>
                <a:lnTo>
                  <a:pt x="64827" y="603900"/>
                </a:lnTo>
                <a:lnTo>
                  <a:pt x="73088" y="591857"/>
                </a:lnTo>
                <a:lnTo>
                  <a:pt x="76200" y="577088"/>
                </a:lnTo>
                <a:lnTo>
                  <a:pt x="76150" y="576834"/>
                </a:lnTo>
                <a:lnTo>
                  <a:pt x="44450" y="576834"/>
                </a:lnTo>
                <a:lnTo>
                  <a:pt x="31750" y="576707"/>
                </a:lnTo>
                <a:lnTo>
                  <a:pt x="32043" y="539846"/>
                </a:lnTo>
                <a:close/>
              </a:path>
              <a:path w="80645" h="615314">
                <a:moveTo>
                  <a:pt x="38404" y="538607"/>
                </a:moveTo>
                <a:lnTo>
                  <a:pt x="32043" y="539846"/>
                </a:lnTo>
                <a:lnTo>
                  <a:pt x="31750" y="576707"/>
                </a:lnTo>
                <a:lnTo>
                  <a:pt x="44450" y="576834"/>
                </a:lnTo>
                <a:lnTo>
                  <a:pt x="44743" y="539957"/>
                </a:lnTo>
                <a:lnTo>
                  <a:pt x="38404" y="538607"/>
                </a:lnTo>
                <a:close/>
              </a:path>
              <a:path w="80645" h="615314">
                <a:moveTo>
                  <a:pt x="44743" y="539957"/>
                </a:moveTo>
                <a:lnTo>
                  <a:pt x="44450" y="576834"/>
                </a:lnTo>
                <a:lnTo>
                  <a:pt x="76150" y="576834"/>
                </a:lnTo>
                <a:lnTo>
                  <a:pt x="73323" y="562217"/>
                </a:lnTo>
                <a:lnTo>
                  <a:pt x="65255" y="550037"/>
                </a:lnTo>
                <a:lnTo>
                  <a:pt x="53211" y="541762"/>
                </a:lnTo>
                <a:lnTo>
                  <a:pt x="44743" y="539957"/>
                </a:lnTo>
                <a:close/>
              </a:path>
              <a:path w="80645" h="615314">
                <a:moveTo>
                  <a:pt x="44754" y="538607"/>
                </a:moveTo>
                <a:lnTo>
                  <a:pt x="38404" y="538607"/>
                </a:lnTo>
                <a:lnTo>
                  <a:pt x="44743" y="539957"/>
                </a:lnTo>
                <a:lnTo>
                  <a:pt x="44754" y="538607"/>
                </a:lnTo>
                <a:close/>
              </a:path>
              <a:path w="80645" h="615314">
                <a:moveTo>
                  <a:pt x="35738" y="76157"/>
                </a:moveTo>
                <a:lnTo>
                  <a:pt x="32043" y="539846"/>
                </a:lnTo>
                <a:lnTo>
                  <a:pt x="38404" y="538607"/>
                </a:lnTo>
                <a:lnTo>
                  <a:pt x="44754" y="538607"/>
                </a:lnTo>
                <a:lnTo>
                  <a:pt x="48437" y="76242"/>
                </a:lnTo>
                <a:lnTo>
                  <a:pt x="35738" y="76157"/>
                </a:lnTo>
                <a:close/>
              </a:path>
              <a:path w="80645" h="615314">
                <a:moveTo>
                  <a:pt x="73835" y="63500"/>
                </a:moveTo>
                <a:lnTo>
                  <a:pt x="48539" y="63500"/>
                </a:lnTo>
                <a:lnTo>
                  <a:pt x="48437" y="76242"/>
                </a:lnTo>
                <a:lnTo>
                  <a:pt x="80187" y="76454"/>
                </a:lnTo>
                <a:lnTo>
                  <a:pt x="73835" y="63500"/>
                </a:lnTo>
                <a:close/>
              </a:path>
              <a:path w="80645" h="615314">
                <a:moveTo>
                  <a:pt x="48539" y="63500"/>
                </a:moveTo>
                <a:lnTo>
                  <a:pt x="35839" y="63500"/>
                </a:lnTo>
                <a:lnTo>
                  <a:pt x="35738" y="76157"/>
                </a:lnTo>
                <a:lnTo>
                  <a:pt x="48437" y="76242"/>
                </a:lnTo>
                <a:lnTo>
                  <a:pt x="48539" y="63500"/>
                </a:lnTo>
                <a:close/>
              </a:path>
              <a:path w="80645" h="615314">
                <a:moveTo>
                  <a:pt x="42697" y="0"/>
                </a:moveTo>
                <a:lnTo>
                  <a:pt x="4000" y="75946"/>
                </a:lnTo>
                <a:lnTo>
                  <a:pt x="35738" y="76157"/>
                </a:lnTo>
                <a:lnTo>
                  <a:pt x="35839" y="63500"/>
                </a:lnTo>
                <a:lnTo>
                  <a:pt x="73835" y="63500"/>
                </a:lnTo>
                <a:lnTo>
                  <a:pt x="42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6070" y="3105150"/>
            <a:ext cx="2494915" cy="462280"/>
          </a:xfrm>
          <a:custGeom>
            <a:avLst/>
            <a:gdLst/>
            <a:ahLst/>
            <a:cxnLst/>
            <a:rect l="l" t="t" r="r" b="b"/>
            <a:pathLst>
              <a:path w="2494915" h="462279">
                <a:moveTo>
                  <a:pt x="0" y="461772"/>
                </a:moveTo>
                <a:lnTo>
                  <a:pt x="2494787" y="461772"/>
                </a:lnTo>
                <a:lnTo>
                  <a:pt x="2494787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51733" y="3128848"/>
            <a:ext cx="228282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Calibri"/>
                <a:cs typeface="Calibri"/>
              </a:rPr>
              <a:t>You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15" dirty="0">
                <a:latin typeface="Calibri"/>
                <a:cs typeface="Calibri"/>
              </a:rPr>
              <a:t>always </a:t>
            </a:r>
            <a:r>
              <a:rPr sz="1200" dirty="0">
                <a:latin typeface="Calibri"/>
                <a:cs typeface="Calibri"/>
              </a:rPr>
              <a:t>add an </a:t>
            </a:r>
            <a:r>
              <a:rPr sz="1200" spc="-10" dirty="0">
                <a:latin typeface="Calibri"/>
                <a:cs typeface="Calibri"/>
              </a:rPr>
              <a:t>extra </a:t>
            </a:r>
            <a:r>
              <a:rPr sz="1200" dirty="0">
                <a:latin typeface="Calibri"/>
                <a:cs typeface="Calibri"/>
              </a:rPr>
              <a:t>fields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endParaRPr sz="12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hierarchy </a:t>
            </a:r>
            <a:r>
              <a:rPr sz="1200" spc="-5" dirty="0">
                <a:latin typeface="Calibri"/>
                <a:cs typeface="Calibri"/>
              </a:rPr>
              <a:t>just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-10" dirty="0">
                <a:latin typeface="Calibri"/>
                <a:cs typeface="Calibri"/>
              </a:rPr>
              <a:t>drag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drop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755" y="1898014"/>
            <a:ext cx="156756" cy="227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84350" y="2606420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7988" y="2577210"/>
            <a:ext cx="4686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2</a:t>
            </a:r>
            <a:r>
              <a:rPr sz="950" b="1" spc="20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result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87114" y="1373124"/>
            <a:ext cx="1532890" cy="1731645"/>
          </a:xfrm>
          <a:custGeom>
            <a:avLst/>
            <a:gdLst/>
            <a:ahLst/>
            <a:cxnLst/>
            <a:rect l="l" t="t" r="r" b="b"/>
            <a:pathLst>
              <a:path w="1532889" h="1731645">
                <a:moveTo>
                  <a:pt x="1456436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1731137"/>
                </a:lnTo>
                <a:lnTo>
                  <a:pt x="12700" y="1731137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456436" y="38100"/>
                </a:lnTo>
                <a:lnTo>
                  <a:pt x="1456436" y="31750"/>
                </a:lnTo>
                <a:close/>
              </a:path>
              <a:path w="1532889" h="1731645">
                <a:moveTo>
                  <a:pt x="1456436" y="0"/>
                </a:moveTo>
                <a:lnTo>
                  <a:pt x="1456436" y="76200"/>
                </a:lnTo>
                <a:lnTo>
                  <a:pt x="1519936" y="44450"/>
                </a:lnTo>
                <a:lnTo>
                  <a:pt x="1469136" y="44450"/>
                </a:lnTo>
                <a:lnTo>
                  <a:pt x="1469136" y="31750"/>
                </a:lnTo>
                <a:lnTo>
                  <a:pt x="1519936" y="31750"/>
                </a:lnTo>
                <a:lnTo>
                  <a:pt x="1456436" y="0"/>
                </a:lnTo>
                <a:close/>
              </a:path>
              <a:path w="1532889" h="1731645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1532889" h="1731645">
                <a:moveTo>
                  <a:pt x="1456436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456436" y="44450"/>
                </a:lnTo>
                <a:lnTo>
                  <a:pt x="1456436" y="38100"/>
                </a:lnTo>
                <a:close/>
              </a:path>
              <a:path w="1532889" h="1731645">
                <a:moveTo>
                  <a:pt x="1519936" y="31750"/>
                </a:moveTo>
                <a:lnTo>
                  <a:pt x="1469136" y="31750"/>
                </a:lnTo>
                <a:lnTo>
                  <a:pt x="1469136" y="44450"/>
                </a:lnTo>
                <a:lnTo>
                  <a:pt x="1519936" y="44450"/>
                </a:lnTo>
                <a:lnTo>
                  <a:pt x="1532636" y="38100"/>
                </a:lnTo>
                <a:lnTo>
                  <a:pt x="15199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6591" y="2244598"/>
            <a:ext cx="3204210" cy="1532890"/>
          </a:xfrm>
          <a:custGeom>
            <a:avLst/>
            <a:gdLst/>
            <a:ahLst/>
            <a:cxnLst/>
            <a:rect l="l" t="t" r="r" b="b"/>
            <a:pathLst>
              <a:path w="3204210" h="1532889">
                <a:moveTo>
                  <a:pt x="953262" y="6350"/>
                </a:moveTo>
                <a:lnTo>
                  <a:pt x="953262" y="1530095"/>
                </a:lnTo>
                <a:lnTo>
                  <a:pt x="956183" y="1532889"/>
                </a:lnTo>
                <a:lnTo>
                  <a:pt x="3169539" y="1532889"/>
                </a:lnTo>
                <a:lnTo>
                  <a:pt x="3172460" y="1530095"/>
                </a:lnTo>
                <a:lnTo>
                  <a:pt x="3172460" y="1526539"/>
                </a:lnTo>
                <a:lnTo>
                  <a:pt x="965962" y="1526539"/>
                </a:lnTo>
                <a:lnTo>
                  <a:pt x="959612" y="1520189"/>
                </a:lnTo>
                <a:lnTo>
                  <a:pt x="965962" y="1520189"/>
                </a:lnTo>
                <a:lnTo>
                  <a:pt x="965962" y="12700"/>
                </a:lnTo>
                <a:lnTo>
                  <a:pt x="959612" y="12700"/>
                </a:lnTo>
                <a:lnTo>
                  <a:pt x="953262" y="6350"/>
                </a:lnTo>
                <a:close/>
              </a:path>
              <a:path w="3204210" h="1532889">
                <a:moveTo>
                  <a:pt x="965962" y="1520189"/>
                </a:moveTo>
                <a:lnTo>
                  <a:pt x="959612" y="1520189"/>
                </a:lnTo>
                <a:lnTo>
                  <a:pt x="965962" y="1526539"/>
                </a:lnTo>
                <a:lnTo>
                  <a:pt x="965962" y="1520189"/>
                </a:lnTo>
                <a:close/>
              </a:path>
              <a:path w="3204210" h="1532889">
                <a:moveTo>
                  <a:pt x="3159760" y="1520189"/>
                </a:moveTo>
                <a:lnTo>
                  <a:pt x="965962" y="1520189"/>
                </a:lnTo>
                <a:lnTo>
                  <a:pt x="965962" y="1526539"/>
                </a:lnTo>
                <a:lnTo>
                  <a:pt x="3159760" y="1526539"/>
                </a:lnTo>
                <a:lnTo>
                  <a:pt x="3159760" y="1520189"/>
                </a:lnTo>
                <a:close/>
              </a:path>
              <a:path w="3204210" h="1532889">
                <a:moveTo>
                  <a:pt x="3172460" y="1384299"/>
                </a:moveTo>
                <a:lnTo>
                  <a:pt x="3159760" y="1384299"/>
                </a:lnTo>
                <a:lnTo>
                  <a:pt x="3159760" y="1526539"/>
                </a:lnTo>
                <a:lnTo>
                  <a:pt x="3166110" y="1520189"/>
                </a:lnTo>
                <a:lnTo>
                  <a:pt x="3172460" y="1520189"/>
                </a:lnTo>
                <a:lnTo>
                  <a:pt x="3172460" y="1384299"/>
                </a:lnTo>
                <a:close/>
              </a:path>
              <a:path w="3204210" h="1532889">
                <a:moveTo>
                  <a:pt x="3172460" y="1520189"/>
                </a:moveTo>
                <a:lnTo>
                  <a:pt x="3166110" y="1520189"/>
                </a:lnTo>
                <a:lnTo>
                  <a:pt x="3159760" y="1526539"/>
                </a:lnTo>
                <a:lnTo>
                  <a:pt x="3172460" y="1526539"/>
                </a:lnTo>
                <a:lnTo>
                  <a:pt x="3172460" y="1520189"/>
                </a:lnTo>
                <a:close/>
              </a:path>
              <a:path w="3204210" h="1532889">
                <a:moveTo>
                  <a:pt x="3166110" y="1320799"/>
                </a:moveTo>
                <a:lnTo>
                  <a:pt x="3128010" y="1396999"/>
                </a:lnTo>
                <a:lnTo>
                  <a:pt x="3159760" y="1396999"/>
                </a:lnTo>
                <a:lnTo>
                  <a:pt x="3159760" y="1384299"/>
                </a:lnTo>
                <a:lnTo>
                  <a:pt x="3197860" y="1384299"/>
                </a:lnTo>
                <a:lnTo>
                  <a:pt x="3166110" y="1320799"/>
                </a:lnTo>
                <a:close/>
              </a:path>
              <a:path w="3204210" h="1532889">
                <a:moveTo>
                  <a:pt x="3197860" y="1384299"/>
                </a:moveTo>
                <a:lnTo>
                  <a:pt x="3172460" y="1384299"/>
                </a:lnTo>
                <a:lnTo>
                  <a:pt x="3172460" y="1396999"/>
                </a:lnTo>
                <a:lnTo>
                  <a:pt x="3204210" y="1396999"/>
                </a:lnTo>
                <a:lnTo>
                  <a:pt x="3197860" y="1384299"/>
                </a:lnTo>
                <a:close/>
              </a:path>
              <a:path w="3204210" h="1532889">
                <a:moveTo>
                  <a:pt x="963168" y="0"/>
                </a:moveTo>
                <a:lnTo>
                  <a:pt x="0" y="0"/>
                </a:lnTo>
                <a:lnTo>
                  <a:pt x="0" y="12700"/>
                </a:lnTo>
                <a:lnTo>
                  <a:pt x="953262" y="12700"/>
                </a:lnTo>
                <a:lnTo>
                  <a:pt x="953262" y="6350"/>
                </a:lnTo>
                <a:lnTo>
                  <a:pt x="965962" y="6350"/>
                </a:lnTo>
                <a:lnTo>
                  <a:pt x="965962" y="2793"/>
                </a:lnTo>
                <a:lnTo>
                  <a:pt x="963168" y="0"/>
                </a:lnTo>
                <a:close/>
              </a:path>
              <a:path w="3204210" h="1532889">
                <a:moveTo>
                  <a:pt x="965962" y="6350"/>
                </a:moveTo>
                <a:lnTo>
                  <a:pt x="953262" y="6350"/>
                </a:lnTo>
                <a:lnTo>
                  <a:pt x="959612" y="12700"/>
                </a:lnTo>
                <a:lnTo>
                  <a:pt x="965962" y="12700"/>
                </a:lnTo>
                <a:lnTo>
                  <a:pt x="965962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2254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 smtClean="0">
                <a:solidFill>
                  <a:srgbClr val="335B74"/>
                </a:solidFill>
              </a:rPr>
              <a:t>Hierarchy</a:t>
            </a:r>
            <a:r>
              <a:rPr sz="2800" spc="-50" dirty="0" smtClean="0">
                <a:solidFill>
                  <a:srgbClr val="335B74"/>
                </a:solidFill>
              </a:rPr>
              <a:t> </a:t>
            </a:r>
            <a:r>
              <a:rPr sz="2800" spc="-10" dirty="0">
                <a:solidFill>
                  <a:srgbClr val="335B74"/>
                </a:solidFill>
              </a:rPr>
              <a:t>View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45719" y="694944"/>
            <a:ext cx="4177284" cy="4012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" y="690372"/>
            <a:ext cx="4186554" cy="4022090"/>
          </a:xfrm>
          <a:custGeom>
            <a:avLst/>
            <a:gdLst/>
            <a:ahLst/>
            <a:cxnLst/>
            <a:rect l="l" t="t" r="r" b="b"/>
            <a:pathLst>
              <a:path w="4186554" h="4022090">
                <a:moveTo>
                  <a:pt x="0" y="4021836"/>
                </a:moveTo>
                <a:lnTo>
                  <a:pt x="4186428" y="4021836"/>
                </a:lnTo>
                <a:lnTo>
                  <a:pt x="4186428" y="0"/>
                </a:lnTo>
                <a:lnTo>
                  <a:pt x="0" y="0"/>
                </a:lnTo>
                <a:lnTo>
                  <a:pt x="0" y="402183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829" y="1985010"/>
            <a:ext cx="967740" cy="127000"/>
          </a:xfrm>
          <a:custGeom>
            <a:avLst/>
            <a:gdLst/>
            <a:ahLst/>
            <a:cxnLst/>
            <a:rect l="l" t="t" r="r" b="b"/>
            <a:pathLst>
              <a:path w="967740" h="127000">
                <a:moveTo>
                  <a:pt x="0" y="126492"/>
                </a:moveTo>
                <a:lnTo>
                  <a:pt x="967740" y="126492"/>
                </a:lnTo>
                <a:lnTo>
                  <a:pt x="967740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42282" y="918210"/>
            <a:ext cx="2540635" cy="242570"/>
          </a:xfrm>
          <a:prstGeom prst="rect">
            <a:avLst/>
          </a:prstGeom>
          <a:ln w="28955">
            <a:solidFill>
              <a:srgbClr val="92D05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315"/>
              </a:spcBef>
            </a:pPr>
            <a:r>
              <a:rPr sz="950" spc="5" dirty="0">
                <a:latin typeface="Calibri"/>
                <a:cs typeface="Calibri"/>
              </a:rPr>
              <a:t>Drag </a:t>
            </a:r>
            <a:r>
              <a:rPr sz="950" spc="10" dirty="0">
                <a:latin typeface="Calibri"/>
                <a:cs typeface="Calibri"/>
              </a:rPr>
              <a:t>and </a:t>
            </a:r>
            <a:r>
              <a:rPr sz="950" spc="5" dirty="0">
                <a:latin typeface="Calibri"/>
                <a:cs typeface="Calibri"/>
              </a:rPr>
              <a:t>Drop Category to the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Row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6300" y="2029967"/>
            <a:ext cx="4076700" cy="2465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 flipV="1">
            <a:off x="4681728" y="4248150"/>
            <a:ext cx="4157472" cy="252221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1728" y="2025395"/>
            <a:ext cx="4157472" cy="2475230"/>
          </a:xfrm>
          <a:custGeom>
            <a:avLst/>
            <a:gdLst/>
            <a:ahLst/>
            <a:cxnLst/>
            <a:rect l="l" t="t" r="r" b="b"/>
            <a:pathLst>
              <a:path w="4462780" h="2475229">
                <a:moveTo>
                  <a:pt x="4462272" y="0"/>
                </a:moveTo>
                <a:lnTo>
                  <a:pt x="0" y="0"/>
                </a:lnTo>
                <a:lnTo>
                  <a:pt x="0" y="2474976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6479" y="1150619"/>
            <a:ext cx="76200" cy="1138555"/>
          </a:xfrm>
          <a:custGeom>
            <a:avLst/>
            <a:gdLst/>
            <a:ahLst/>
            <a:cxnLst/>
            <a:rect l="l" t="t" r="r" b="b"/>
            <a:pathLst>
              <a:path w="76200" h="1138555">
                <a:moveTo>
                  <a:pt x="31750" y="1062354"/>
                </a:moveTo>
                <a:lnTo>
                  <a:pt x="0" y="1062354"/>
                </a:lnTo>
                <a:lnTo>
                  <a:pt x="38100" y="1138554"/>
                </a:lnTo>
                <a:lnTo>
                  <a:pt x="69913" y="1074927"/>
                </a:lnTo>
                <a:lnTo>
                  <a:pt x="31750" y="1074927"/>
                </a:lnTo>
                <a:lnTo>
                  <a:pt x="31750" y="1062354"/>
                </a:lnTo>
                <a:close/>
              </a:path>
              <a:path w="76200" h="1138555">
                <a:moveTo>
                  <a:pt x="44450" y="0"/>
                </a:moveTo>
                <a:lnTo>
                  <a:pt x="31750" y="0"/>
                </a:lnTo>
                <a:lnTo>
                  <a:pt x="31750" y="1074927"/>
                </a:lnTo>
                <a:lnTo>
                  <a:pt x="44450" y="1074927"/>
                </a:lnTo>
                <a:lnTo>
                  <a:pt x="44450" y="0"/>
                </a:lnTo>
                <a:close/>
              </a:path>
              <a:path w="76200" h="1138555">
                <a:moveTo>
                  <a:pt x="76200" y="1062354"/>
                </a:moveTo>
                <a:lnTo>
                  <a:pt x="44450" y="1062354"/>
                </a:lnTo>
                <a:lnTo>
                  <a:pt x="44450" y="1074927"/>
                </a:lnTo>
                <a:lnTo>
                  <a:pt x="69913" y="1074927"/>
                </a:lnTo>
                <a:lnTo>
                  <a:pt x="76200" y="1062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92551" y="1834641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8234" y="1592071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0808" y="1001267"/>
            <a:ext cx="3410585" cy="1054100"/>
          </a:xfrm>
          <a:custGeom>
            <a:avLst/>
            <a:gdLst/>
            <a:ahLst/>
            <a:cxnLst/>
            <a:rect l="l" t="t" r="r" b="b"/>
            <a:pathLst>
              <a:path w="3410585" h="1054100">
                <a:moveTo>
                  <a:pt x="2822066" y="1041146"/>
                </a:moveTo>
                <a:lnTo>
                  <a:pt x="0" y="1041146"/>
                </a:lnTo>
                <a:lnTo>
                  <a:pt x="0" y="1053846"/>
                </a:lnTo>
                <a:lnTo>
                  <a:pt x="2831845" y="1053846"/>
                </a:lnTo>
                <a:lnTo>
                  <a:pt x="2834766" y="1051052"/>
                </a:lnTo>
                <a:lnTo>
                  <a:pt x="2834766" y="1047496"/>
                </a:lnTo>
                <a:lnTo>
                  <a:pt x="2822066" y="1047496"/>
                </a:lnTo>
                <a:lnTo>
                  <a:pt x="2822066" y="1041146"/>
                </a:lnTo>
                <a:close/>
              </a:path>
              <a:path w="3410585" h="1054100">
                <a:moveTo>
                  <a:pt x="3334257" y="31750"/>
                </a:moveTo>
                <a:lnTo>
                  <a:pt x="2824861" y="31750"/>
                </a:lnTo>
                <a:lnTo>
                  <a:pt x="2822066" y="34544"/>
                </a:lnTo>
                <a:lnTo>
                  <a:pt x="2822066" y="1047496"/>
                </a:lnTo>
                <a:lnTo>
                  <a:pt x="2828416" y="1041146"/>
                </a:lnTo>
                <a:lnTo>
                  <a:pt x="2834766" y="1041146"/>
                </a:lnTo>
                <a:lnTo>
                  <a:pt x="2834766" y="44450"/>
                </a:lnTo>
                <a:lnTo>
                  <a:pt x="2828416" y="44450"/>
                </a:lnTo>
                <a:lnTo>
                  <a:pt x="2834766" y="38100"/>
                </a:lnTo>
                <a:lnTo>
                  <a:pt x="3334257" y="38100"/>
                </a:lnTo>
                <a:lnTo>
                  <a:pt x="3334257" y="31750"/>
                </a:lnTo>
                <a:close/>
              </a:path>
              <a:path w="3410585" h="1054100">
                <a:moveTo>
                  <a:pt x="2834766" y="1041146"/>
                </a:moveTo>
                <a:lnTo>
                  <a:pt x="2828416" y="1041146"/>
                </a:lnTo>
                <a:lnTo>
                  <a:pt x="2822066" y="1047496"/>
                </a:lnTo>
                <a:lnTo>
                  <a:pt x="2834766" y="1047496"/>
                </a:lnTo>
                <a:lnTo>
                  <a:pt x="2834766" y="1041146"/>
                </a:lnTo>
                <a:close/>
              </a:path>
              <a:path w="3410585" h="1054100">
                <a:moveTo>
                  <a:pt x="3334257" y="0"/>
                </a:moveTo>
                <a:lnTo>
                  <a:pt x="3334257" y="76200"/>
                </a:lnTo>
                <a:lnTo>
                  <a:pt x="3397757" y="44450"/>
                </a:lnTo>
                <a:lnTo>
                  <a:pt x="3346957" y="44450"/>
                </a:lnTo>
                <a:lnTo>
                  <a:pt x="3346957" y="31750"/>
                </a:lnTo>
                <a:lnTo>
                  <a:pt x="3397757" y="31750"/>
                </a:lnTo>
                <a:lnTo>
                  <a:pt x="3334257" y="0"/>
                </a:lnTo>
                <a:close/>
              </a:path>
              <a:path w="3410585" h="1054100">
                <a:moveTo>
                  <a:pt x="2834766" y="38100"/>
                </a:moveTo>
                <a:lnTo>
                  <a:pt x="2828416" y="44450"/>
                </a:lnTo>
                <a:lnTo>
                  <a:pt x="2834766" y="44450"/>
                </a:lnTo>
                <a:lnTo>
                  <a:pt x="2834766" y="38100"/>
                </a:lnTo>
                <a:close/>
              </a:path>
              <a:path w="3410585" h="1054100">
                <a:moveTo>
                  <a:pt x="3334257" y="38100"/>
                </a:moveTo>
                <a:lnTo>
                  <a:pt x="2834766" y="38100"/>
                </a:lnTo>
                <a:lnTo>
                  <a:pt x="2834766" y="44450"/>
                </a:lnTo>
                <a:lnTo>
                  <a:pt x="3334257" y="44450"/>
                </a:lnTo>
                <a:lnTo>
                  <a:pt x="3334257" y="38100"/>
                </a:lnTo>
                <a:close/>
              </a:path>
              <a:path w="3410585" h="1054100">
                <a:moveTo>
                  <a:pt x="3397757" y="31750"/>
                </a:moveTo>
                <a:lnTo>
                  <a:pt x="3346957" y="31750"/>
                </a:lnTo>
                <a:lnTo>
                  <a:pt x="3346957" y="44450"/>
                </a:lnTo>
                <a:lnTo>
                  <a:pt x="3397757" y="44450"/>
                </a:lnTo>
                <a:lnTo>
                  <a:pt x="3410457" y="38100"/>
                </a:lnTo>
                <a:lnTo>
                  <a:pt x="339775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2335" y="1232916"/>
            <a:ext cx="4593336" cy="3502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7764" y="1228344"/>
            <a:ext cx="4602480" cy="3511550"/>
          </a:xfrm>
          <a:custGeom>
            <a:avLst/>
            <a:gdLst/>
            <a:ahLst/>
            <a:cxnLst/>
            <a:rect l="l" t="t" r="r" b="b"/>
            <a:pathLst>
              <a:path w="4602480" h="3511550">
                <a:moveTo>
                  <a:pt x="0" y="3511296"/>
                </a:moveTo>
                <a:lnTo>
                  <a:pt x="4602480" y="3511296"/>
                </a:lnTo>
                <a:lnTo>
                  <a:pt x="4602480" y="0"/>
                </a:lnTo>
                <a:lnTo>
                  <a:pt x="0" y="0"/>
                </a:lnTo>
                <a:lnTo>
                  <a:pt x="0" y="351129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68" y="1194816"/>
            <a:ext cx="2645664" cy="246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495" y="1190244"/>
            <a:ext cx="2654935" cy="2476500"/>
          </a:xfrm>
          <a:custGeom>
            <a:avLst/>
            <a:gdLst/>
            <a:ahLst/>
            <a:cxnLst/>
            <a:rect l="l" t="t" r="r" b="b"/>
            <a:pathLst>
              <a:path w="2654935" h="2476500">
                <a:moveTo>
                  <a:pt x="0" y="2476499"/>
                </a:moveTo>
                <a:lnTo>
                  <a:pt x="2654808" y="2476499"/>
                </a:lnTo>
                <a:lnTo>
                  <a:pt x="2654808" y="0"/>
                </a:lnTo>
                <a:lnTo>
                  <a:pt x="0" y="0"/>
                </a:lnTo>
                <a:lnTo>
                  <a:pt x="0" y="2476499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9932" y="1386839"/>
            <a:ext cx="225552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6742" y="785622"/>
            <a:ext cx="2654935" cy="462280"/>
          </a:xfrm>
          <a:custGeom>
            <a:avLst/>
            <a:gdLst/>
            <a:ahLst/>
            <a:cxnLst/>
            <a:rect l="l" t="t" r="r" b="b"/>
            <a:pathLst>
              <a:path w="2654935" h="462280">
                <a:moveTo>
                  <a:pt x="0" y="461772"/>
                </a:moveTo>
                <a:lnTo>
                  <a:pt x="2654808" y="461772"/>
                </a:lnTo>
                <a:lnTo>
                  <a:pt x="265480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6742" y="785622"/>
            <a:ext cx="2654935" cy="462280"/>
          </a:xfrm>
          <a:custGeom>
            <a:avLst/>
            <a:gdLst/>
            <a:ahLst/>
            <a:cxnLst/>
            <a:rect l="l" t="t" r="r" b="b"/>
            <a:pathLst>
              <a:path w="2654935" h="462280">
                <a:moveTo>
                  <a:pt x="0" y="461772"/>
                </a:moveTo>
                <a:lnTo>
                  <a:pt x="2654808" y="461772"/>
                </a:lnTo>
                <a:lnTo>
                  <a:pt x="265480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895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28214" y="808482"/>
            <a:ext cx="2451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Click </a:t>
            </a: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view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hierarchy,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This is </a:t>
            </a:r>
            <a:r>
              <a:rPr sz="1200" spc="-5" dirty="0">
                <a:latin typeface="Calibri"/>
                <a:cs typeface="Calibri"/>
              </a:rPr>
              <a:t>known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b="1" dirty="0">
                <a:latin typeface="Calibri"/>
                <a:cs typeface="Calibri"/>
              </a:rPr>
              <a:t>“ </a:t>
            </a:r>
            <a:r>
              <a:rPr sz="1200" b="1" spc="-5" dirty="0">
                <a:latin typeface="Calibri"/>
                <a:cs typeface="Calibri"/>
              </a:rPr>
              <a:t>Drill Down </a:t>
            </a:r>
            <a:r>
              <a:rPr sz="1200" b="1" dirty="0">
                <a:latin typeface="Calibri"/>
                <a:cs typeface="Calibri"/>
              </a:rPr>
              <a:t>”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Feature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6226" y="2003298"/>
            <a:ext cx="1807845" cy="2733040"/>
          </a:xfrm>
          <a:custGeom>
            <a:avLst/>
            <a:gdLst/>
            <a:ahLst/>
            <a:cxnLst/>
            <a:rect l="l" t="t" r="r" b="b"/>
            <a:pathLst>
              <a:path w="1807845" h="2733040">
                <a:moveTo>
                  <a:pt x="0" y="2732532"/>
                </a:moveTo>
                <a:lnTo>
                  <a:pt x="1807464" y="2732532"/>
                </a:lnTo>
                <a:lnTo>
                  <a:pt x="1807464" y="0"/>
                </a:lnTo>
                <a:lnTo>
                  <a:pt x="0" y="0"/>
                </a:lnTo>
                <a:lnTo>
                  <a:pt x="0" y="2732532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0578" y="2548889"/>
            <a:ext cx="1827530" cy="462280"/>
          </a:xfrm>
          <a:prstGeom prst="rect">
            <a:avLst/>
          </a:prstGeom>
          <a:solidFill>
            <a:srgbClr val="FFFFFF"/>
          </a:solidFill>
          <a:ln w="28955">
            <a:solidFill>
              <a:srgbClr val="92D05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alibri"/>
                <a:cs typeface="Calibri"/>
              </a:rPr>
              <a:t>Ability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drill </a:t>
            </a:r>
            <a:r>
              <a:rPr sz="1200" spc="-5" dirty="0">
                <a:latin typeface="Calibri"/>
                <a:cs typeface="Calibri"/>
              </a:rPr>
              <a:t>down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view </a:t>
            </a:r>
            <a:r>
              <a:rPr sz="1200" spc="-10" dirty="0">
                <a:latin typeface="Calibri"/>
                <a:cs typeface="Calibri"/>
              </a:rPr>
              <a:t>(Hierarchical </a:t>
            </a:r>
            <a:r>
              <a:rPr sz="1200" spc="-5" dirty="0">
                <a:latin typeface="Calibri"/>
                <a:cs typeface="Calibri"/>
              </a:rPr>
              <a:t>results 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1340" y="61341"/>
            <a:ext cx="5904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35B74"/>
                </a:solidFill>
              </a:rPr>
              <a:t>Managing </a:t>
            </a:r>
            <a:r>
              <a:rPr sz="2800" spc="-20" dirty="0">
                <a:solidFill>
                  <a:srgbClr val="335B74"/>
                </a:solidFill>
              </a:rPr>
              <a:t>MetaData-Hierarchy</a:t>
            </a:r>
            <a:r>
              <a:rPr sz="2800" spc="95" dirty="0">
                <a:solidFill>
                  <a:srgbClr val="335B74"/>
                </a:solidFill>
              </a:rPr>
              <a:t> </a:t>
            </a:r>
            <a:r>
              <a:rPr sz="2800" spc="-10" dirty="0">
                <a:solidFill>
                  <a:srgbClr val="335B74"/>
                </a:solidFill>
              </a:rPr>
              <a:t>Example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819782" y="863041"/>
            <a:ext cx="8826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8484" y="836167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4738" y="3179191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0788" y="1008633"/>
            <a:ext cx="1765935" cy="224154"/>
          </a:xfrm>
          <a:custGeom>
            <a:avLst/>
            <a:gdLst/>
            <a:ahLst/>
            <a:cxnLst/>
            <a:rect l="l" t="t" r="r" b="b"/>
            <a:pathLst>
              <a:path w="1765934" h="224155">
                <a:moveTo>
                  <a:pt x="1721103" y="147574"/>
                </a:moveTo>
                <a:lnTo>
                  <a:pt x="1689353" y="147574"/>
                </a:lnTo>
                <a:lnTo>
                  <a:pt x="1727454" y="223774"/>
                </a:lnTo>
                <a:lnTo>
                  <a:pt x="1759204" y="160274"/>
                </a:lnTo>
                <a:lnTo>
                  <a:pt x="1721103" y="160274"/>
                </a:lnTo>
                <a:lnTo>
                  <a:pt x="1721103" y="147574"/>
                </a:lnTo>
                <a:close/>
              </a:path>
              <a:path w="1765934" h="224155">
                <a:moveTo>
                  <a:pt x="1721103" y="6350"/>
                </a:moveTo>
                <a:lnTo>
                  <a:pt x="1721103" y="160274"/>
                </a:lnTo>
                <a:lnTo>
                  <a:pt x="1733804" y="160274"/>
                </a:lnTo>
                <a:lnTo>
                  <a:pt x="1733804" y="12700"/>
                </a:lnTo>
                <a:lnTo>
                  <a:pt x="1727454" y="12700"/>
                </a:lnTo>
                <a:lnTo>
                  <a:pt x="1721103" y="6350"/>
                </a:lnTo>
                <a:close/>
              </a:path>
              <a:path w="1765934" h="224155">
                <a:moveTo>
                  <a:pt x="1765554" y="147574"/>
                </a:moveTo>
                <a:lnTo>
                  <a:pt x="1733804" y="147574"/>
                </a:lnTo>
                <a:lnTo>
                  <a:pt x="1733804" y="160274"/>
                </a:lnTo>
                <a:lnTo>
                  <a:pt x="1759204" y="160274"/>
                </a:lnTo>
                <a:lnTo>
                  <a:pt x="1765554" y="147574"/>
                </a:lnTo>
                <a:close/>
              </a:path>
              <a:path w="1765934" h="224155">
                <a:moveTo>
                  <a:pt x="1731010" y="0"/>
                </a:moveTo>
                <a:lnTo>
                  <a:pt x="0" y="0"/>
                </a:lnTo>
                <a:lnTo>
                  <a:pt x="0" y="12700"/>
                </a:lnTo>
                <a:lnTo>
                  <a:pt x="1721103" y="12700"/>
                </a:lnTo>
                <a:lnTo>
                  <a:pt x="1721103" y="6350"/>
                </a:lnTo>
                <a:lnTo>
                  <a:pt x="1733804" y="6350"/>
                </a:lnTo>
                <a:lnTo>
                  <a:pt x="1733804" y="2793"/>
                </a:lnTo>
                <a:lnTo>
                  <a:pt x="1731010" y="0"/>
                </a:lnTo>
                <a:close/>
              </a:path>
              <a:path w="1765934" h="224155">
                <a:moveTo>
                  <a:pt x="1733804" y="6350"/>
                </a:moveTo>
                <a:lnTo>
                  <a:pt x="1721103" y="6350"/>
                </a:lnTo>
                <a:lnTo>
                  <a:pt x="1727454" y="12700"/>
                </a:lnTo>
                <a:lnTo>
                  <a:pt x="1733804" y="12700"/>
                </a:lnTo>
                <a:lnTo>
                  <a:pt x="1733804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5977" y="976883"/>
            <a:ext cx="1040130" cy="430530"/>
          </a:xfrm>
          <a:custGeom>
            <a:avLst/>
            <a:gdLst/>
            <a:ahLst/>
            <a:cxnLst/>
            <a:rect l="l" t="t" r="r" b="b"/>
            <a:pathLst>
              <a:path w="1040130" h="430530">
                <a:moveTo>
                  <a:pt x="963422" y="31750"/>
                </a:moveTo>
                <a:lnTo>
                  <a:pt x="2844" y="31750"/>
                </a:lnTo>
                <a:lnTo>
                  <a:pt x="0" y="34543"/>
                </a:lnTo>
                <a:lnTo>
                  <a:pt x="0" y="427227"/>
                </a:lnTo>
                <a:lnTo>
                  <a:pt x="2844" y="430149"/>
                </a:lnTo>
                <a:lnTo>
                  <a:pt x="6731" y="430149"/>
                </a:lnTo>
                <a:lnTo>
                  <a:pt x="6731" y="417830"/>
                </a:lnTo>
                <a:lnTo>
                  <a:pt x="6350" y="417449"/>
                </a:lnTo>
                <a:lnTo>
                  <a:pt x="12700" y="417449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963422" y="38100"/>
                </a:lnTo>
                <a:lnTo>
                  <a:pt x="963422" y="31750"/>
                </a:lnTo>
                <a:close/>
              </a:path>
              <a:path w="1040130" h="430530">
                <a:moveTo>
                  <a:pt x="12700" y="417449"/>
                </a:moveTo>
                <a:lnTo>
                  <a:pt x="6731" y="417449"/>
                </a:lnTo>
                <a:lnTo>
                  <a:pt x="6731" y="417830"/>
                </a:lnTo>
                <a:lnTo>
                  <a:pt x="12700" y="423799"/>
                </a:lnTo>
                <a:lnTo>
                  <a:pt x="12700" y="417449"/>
                </a:lnTo>
                <a:close/>
              </a:path>
              <a:path w="1040130" h="430530">
                <a:moveTo>
                  <a:pt x="6731" y="417449"/>
                </a:moveTo>
                <a:lnTo>
                  <a:pt x="6350" y="417449"/>
                </a:lnTo>
                <a:lnTo>
                  <a:pt x="6731" y="417830"/>
                </a:lnTo>
                <a:lnTo>
                  <a:pt x="6731" y="417449"/>
                </a:lnTo>
                <a:close/>
              </a:path>
              <a:path w="1040130" h="430530">
                <a:moveTo>
                  <a:pt x="963422" y="0"/>
                </a:moveTo>
                <a:lnTo>
                  <a:pt x="963422" y="76200"/>
                </a:lnTo>
                <a:lnTo>
                  <a:pt x="1026922" y="44450"/>
                </a:lnTo>
                <a:lnTo>
                  <a:pt x="976122" y="44450"/>
                </a:lnTo>
                <a:lnTo>
                  <a:pt x="976122" y="31750"/>
                </a:lnTo>
                <a:lnTo>
                  <a:pt x="1026922" y="31750"/>
                </a:lnTo>
                <a:lnTo>
                  <a:pt x="963422" y="0"/>
                </a:lnTo>
                <a:close/>
              </a:path>
              <a:path w="1040130" h="430530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1040130" h="430530">
                <a:moveTo>
                  <a:pt x="963422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963422" y="44450"/>
                </a:lnTo>
                <a:lnTo>
                  <a:pt x="963422" y="38100"/>
                </a:lnTo>
                <a:close/>
              </a:path>
              <a:path w="1040130" h="430530">
                <a:moveTo>
                  <a:pt x="1026922" y="31750"/>
                </a:moveTo>
                <a:lnTo>
                  <a:pt x="976122" y="31750"/>
                </a:lnTo>
                <a:lnTo>
                  <a:pt x="976122" y="44450"/>
                </a:lnTo>
                <a:lnTo>
                  <a:pt x="1026922" y="44450"/>
                </a:lnTo>
                <a:lnTo>
                  <a:pt x="1039622" y="38100"/>
                </a:lnTo>
                <a:lnTo>
                  <a:pt x="102692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2928" y="3009900"/>
            <a:ext cx="1198880" cy="364490"/>
          </a:xfrm>
          <a:custGeom>
            <a:avLst/>
            <a:gdLst/>
            <a:ahLst/>
            <a:cxnLst/>
            <a:rect l="l" t="t" r="r" b="b"/>
            <a:pathLst>
              <a:path w="1198879" h="364489">
                <a:moveTo>
                  <a:pt x="1153922" y="351663"/>
                </a:moveTo>
                <a:lnTo>
                  <a:pt x="0" y="351663"/>
                </a:lnTo>
                <a:lnTo>
                  <a:pt x="0" y="364363"/>
                </a:lnTo>
                <a:lnTo>
                  <a:pt x="1163827" y="364363"/>
                </a:lnTo>
                <a:lnTo>
                  <a:pt x="1166622" y="361569"/>
                </a:lnTo>
                <a:lnTo>
                  <a:pt x="1166622" y="358013"/>
                </a:lnTo>
                <a:lnTo>
                  <a:pt x="1153922" y="358013"/>
                </a:lnTo>
                <a:lnTo>
                  <a:pt x="1153922" y="351663"/>
                </a:lnTo>
                <a:close/>
              </a:path>
              <a:path w="1198879" h="364489">
                <a:moveTo>
                  <a:pt x="1166622" y="63500"/>
                </a:moveTo>
                <a:lnTo>
                  <a:pt x="1153922" y="63500"/>
                </a:lnTo>
                <a:lnTo>
                  <a:pt x="1153922" y="358013"/>
                </a:lnTo>
                <a:lnTo>
                  <a:pt x="1160272" y="351663"/>
                </a:lnTo>
                <a:lnTo>
                  <a:pt x="1166622" y="351663"/>
                </a:lnTo>
                <a:lnTo>
                  <a:pt x="1166622" y="63500"/>
                </a:lnTo>
                <a:close/>
              </a:path>
              <a:path w="1198879" h="364489">
                <a:moveTo>
                  <a:pt x="1166622" y="351663"/>
                </a:moveTo>
                <a:lnTo>
                  <a:pt x="1160272" y="351663"/>
                </a:lnTo>
                <a:lnTo>
                  <a:pt x="1153922" y="358013"/>
                </a:lnTo>
                <a:lnTo>
                  <a:pt x="1166622" y="358013"/>
                </a:lnTo>
                <a:lnTo>
                  <a:pt x="1166622" y="351663"/>
                </a:lnTo>
                <a:close/>
              </a:path>
              <a:path w="1198879" h="364489">
                <a:moveTo>
                  <a:pt x="1160272" y="0"/>
                </a:moveTo>
                <a:lnTo>
                  <a:pt x="1122172" y="76200"/>
                </a:lnTo>
                <a:lnTo>
                  <a:pt x="1153922" y="76200"/>
                </a:lnTo>
                <a:lnTo>
                  <a:pt x="1153922" y="63500"/>
                </a:lnTo>
                <a:lnTo>
                  <a:pt x="1192022" y="63500"/>
                </a:lnTo>
                <a:lnTo>
                  <a:pt x="1160272" y="0"/>
                </a:lnTo>
                <a:close/>
              </a:path>
              <a:path w="1198879" h="364489">
                <a:moveTo>
                  <a:pt x="1192022" y="63500"/>
                </a:moveTo>
                <a:lnTo>
                  <a:pt x="1166622" y="63500"/>
                </a:lnTo>
                <a:lnTo>
                  <a:pt x="1166622" y="76200"/>
                </a:lnTo>
                <a:lnTo>
                  <a:pt x="1198372" y="76200"/>
                </a:lnTo>
                <a:lnTo>
                  <a:pt x="1192022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2" y="61341"/>
            <a:ext cx="5545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35B74"/>
                </a:solidFill>
              </a:rPr>
              <a:t>Managing </a:t>
            </a:r>
            <a:r>
              <a:rPr sz="2800" spc="-15" dirty="0">
                <a:solidFill>
                  <a:srgbClr val="335B74"/>
                </a:solidFill>
              </a:rPr>
              <a:t>MetaData-Creating</a:t>
            </a:r>
            <a:r>
              <a:rPr sz="2800" spc="110" dirty="0">
                <a:solidFill>
                  <a:srgbClr val="335B74"/>
                </a:solidFill>
              </a:rPr>
              <a:t> </a:t>
            </a:r>
            <a:r>
              <a:rPr sz="2800" spc="-20" dirty="0">
                <a:solidFill>
                  <a:srgbClr val="335B74"/>
                </a:solidFill>
              </a:rPr>
              <a:t>Folders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7432" y="704087"/>
            <a:ext cx="3076956" cy="383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59" y="699516"/>
            <a:ext cx="3086100" cy="3846829"/>
          </a:xfrm>
          <a:custGeom>
            <a:avLst/>
            <a:gdLst/>
            <a:ahLst/>
            <a:cxnLst/>
            <a:rect l="l" t="t" r="r" b="b"/>
            <a:pathLst>
              <a:path w="3086100" h="3846829">
                <a:moveTo>
                  <a:pt x="0" y="3846576"/>
                </a:moveTo>
                <a:lnTo>
                  <a:pt x="3086100" y="3846576"/>
                </a:lnTo>
                <a:lnTo>
                  <a:pt x="3086100" y="0"/>
                </a:lnTo>
                <a:lnTo>
                  <a:pt x="0" y="0"/>
                </a:lnTo>
                <a:lnTo>
                  <a:pt x="0" y="3846576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469" y="3236214"/>
            <a:ext cx="1344295" cy="175260"/>
          </a:xfrm>
          <a:custGeom>
            <a:avLst/>
            <a:gdLst/>
            <a:ahLst/>
            <a:cxnLst/>
            <a:rect l="l" t="t" r="r" b="b"/>
            <a:pathLst>
              <a:path w="1344295" h="175260">
                <a:moveTo>
                  <a:pt x="0" y="175260"/>
                </a:moveTo>
                <a:lnTo>
                  <a:pt x="1344168" y="175260"/>
                </a:lnTo>
                <a:lnTo>
                  <a:pt x="1344168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1391" y="694944"/>
            <a:ext cx="4069079" cy="3957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6820" y="690372"/>
            <a:ext cx="4078604" cy="3967479"/>
          </a:xfrm>
          <a:custGeom>
            <a:avLst/>
            <a:gdLst/>
            <a:ahLst/>
            <a:cxnLst/>
            <a:rect l="l" t="t" r="r" b="b"/>
            <a:pathLst>
              <a:path w="4078604" h="3967479">
                <a:moveTo>
                  <a:pt x="0" y="3966972"/>
                </a:moveTo>
                <a:lnTo>
                  <a:pt x="4078224" y="3966972"/>
                </a:lnTo>
                <a:lnTo>
                  <a:pt x="4078224" y="0"/>
                </a:lnTo>
                <a:lnTo>
                  <a:pt x="0" y="0"/>
                </a:lnTo>
                <a:lnTo>
                  <a:pt x="0" y="396697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7876" y="2109216"/>
            <a:ext cx="3176270" cy="1220470"/>
          </a:xfrm>
          <a:custGeom>
            <a:avLst/>
            <a:gdLst/>
            <a:ahLst/>
            <a:cxnLst/>
            <a:rect l="l" t="t" r="r" b="b"/>
            <a:pathLst>
              <a:path w="3176270" h="1220470">
                <a:moveTo>
                  <a:pt x="1581658" y="1207515"/>
                </a:moveTo>
                <a:lnTo>
                  <a:pt x="0" y="1207515"/>
                </a:lnTo>
                <a:lnTo>
                  <a:pt x="0" y="1220215"/>
                </a:lnTo>
                <a:lnTo>
                  <a:pt x="1591437" y="1220215"/>
                </a:lnTo>
                <a:lnTo>
                  <a:pt x="1594358" y="1217295"/>
                </a:lnTo>
                <a:lnTo>
                  <a:pt x="1594358" y="1213865"/>
                </a:lnTo>
                <a:lnTo>
                  <a:pt x="1581658" y="1213865"/>
                </a:lnTo>
                <a:lnTo>
                  <a:pt x="1581658" y="1207515"/>
                </a:lnTo>
                <a:close/>
              </a:path>
              <a:path w="3176270" h="1220470">
                <a:moveTo>
                  <a:pt x="3099816" y="31750"/>
                </a:moveTo>
                <a:lnTo>
                  <a:pt x="1584452" y="31750"/>
                </a:lnTo>
                <a:lnTo>
                  <a:pt x="1581658" y="34543"/>
                </a:lnTo>
                <a:lnTo>
                  <a:pt x="1581658" y="1213865"/>
                </a:lnTo>
                <a:lnTo>
                  <a:pt x="1588008" y="1207515"/>
                </a:lnTo>
                <a:lnTo>
                  <a:pt x="1594358" y="1207515"/>
                </a:lnTo>
                <a:lnTo>
                  <a:pt x="1594358" y="44450"/>
                </a:lnTo>
                <a:lnTo>
                  <a:pt x="1588008" y="44450"/>
                </a:lnTo>
                <a:lnTo>
                  <a:pt x="1594358" y="38100"/>
                </a:lnTo>
                <a:lnTo>
                  <a:pt x="3099816" y="38100"/>
                </a:lnTo>
                <a:lnTo>
                  <a:pt x="3099816" y="31750"/>
                </a:lnTo>
                <a:close/>
              </a:path>
              <a:path w="3176270" h="1220470">
                <a:moveTo>
                  <a:pt x="1594358" y="1207515"/>
                </a:moveTo>
                <a:lnTo>
                  <a:pt x="1588008" y="1207515"/>
                </a:lnTo>
                <a:lnTo>
                  <a:pt x="1581658" y="1213865"/>
                </a:lnTo>
                <a:lnTo>
                  <a:pt x="1594358" y="1213865"/>
                </a:lnTo>
                <a:lnTo>
                  <a:pt x="1594358" y="1207515"/>
                </a:lnTo>
                <a:close/>
              </a:path>
              <a:path w="3176270" h="1220470">
                <a:moveTo>
                  <a:pt x="3099816" y="0"/>
                </a:moveTo>
                <a:lnTo>
                  <a:pt x="3099816" y="76200"/>
                </a:lnTo>
                <a:lnTo>
                  <a:pt x="3163316" y="44450"/>
                </a:lnTo>
                <a:lnTo>
                  <a:pt x="3112516" y="44450"/>
                </a:lnTo>
                <a:lnTo>
                  <a:pt x="3112516" y="31750"/>
                </a:lnTo>
                <a:lnTo>
                  <a:pt x="3163316" y="31750"/>
                </a:lnTo>
                <a:lnTo>
                  <a:pt x="3099816" y="0"/>
                </a:lnTo>
                <a:close/>
              </a:path>
              <a:path w="3176270" h="1220470">
                <a:moveTo>
                  <a:pt x="1594358" y="38100"/>
                </a:moveTo>
                <a:lnTo>
                  <a:pt x="1588008" y="44450"/>
                </a:lnTo>
                <a:lnTo>
                  <a:pt x="1594358" y="44450"/>
                </a:lnTo>
                <a:lnTo>
                  <a:pt x="1594358" y="38100"/>
                </a:lnTo>
                <a:close/>
              </a:path>
              <a:path w="3176270" h="1220470">
                <a:moveTo>
                  <a:pt x="3099816" y="38100"/>
                </a:moveTo>
                <a:lnTo>
                  <a:pt x="1594358" y="38100"/>
                </a:lnTo>
                <a:lnTo>
                  <a:pt x="1594358" y="44450"/>
                </a:lnTo>
                <a:lnTo>
                  <a:pt x="3099816" y="44450"/>
                </a:lnTo>
                <a:lnTo>
                  <a:pt x="3099816" y="38100"/>
                </a:lnTo>
                <a:close/>
              </a:path>
              <a:path w="3176270" h="1220470">
                <a:moveTo>
                  <a:pt x="3163316" y="31750"/>
                </a:moveTo>
                <a:lnTo>
                  <a:pt x="3112516" y="31750"/>
                </a:lnTo>
                <a:lnTo>
                  <a:pt x="3112516" y="44450"/>
                </a:lnTo>
                <a:lnTo>
                  <a:pt x="3163316" y="44450"/>
                </a:lnTo>
                <a:lnTo>
                  <a:pt x="3176016" y="38100"/>
                </a:lnTo>
                <a:lnTo>
                  <a:pt x="316331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0" y="1074419"/>
            <a:ext cx="2038351" cy="365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1069847"/>
            <a:ext cx="2127250" cy="3660775"/>
          </a:xfrm>
          <a:custGeom>
            <a:avLst/>
            <a:gdLst/>
            <a:ahLst/>
            <a:cxnLst/>
            <a:rect l="l" t="t" r="r" b="b"/>
            <a:pathLst>
              <a:path w="2127250" h="3660775">
                <a:moveTo>
                  <a:pt x="0" y="3660648"/>
                </a:moveTo>
                <a:lnTo>
                  <a:pt x="2126742" y="3660648"/>
                </a:lnTo>
                <a:lnTo>
                  <a:pt x="2126742" y="0"/>
                </a:lnTo>
                <a:lnTo>
                  <a:pt x="0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1" y="1538477"/>
            <a:ext cx="1510665" cy="140335"/>
          </a:xfrm>
          <a:custGeom>
            <a:avLst/>
            <a:gdLst/>
            <a:ahLst/>
            <a:cxnLst/>
            <a:rect l="l" t="t" r="r" b="b"/>
            <a:pathLst>
              <a:path w="1510665" h="140335">
                <a:moveTo>
                  <a:pt x="0" y="140208"/>
                </a:moveTo>
                <a:lnTo>
                  <a:pt x="1510284" y="140208"/>
                </a:lnTo>
                <a:lnTo>
                  <a:pt x="1510284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75738" y="756666"/>
            <a:ext cx="3139440" cy="277495"/>
          </a:xfrm>
          <a:prstGeom prst="rect">
            <a:avLst/>
          </a:prstGeom>
          <a:solidFill>
            <a:srgbClr val="FFFFFF">
              <a:alpha val="41175"/>
            </a:srgbClr>
          </a:solidFill>
          <a:ln w="28955">
            <a:solidFill>
              <a:srgbClr val="92D05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Place Folder created, now drag attributes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5244" y="1249680"/>
            <a:ext cx="2752344" cy="3476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0672" y="1245108"/>
            <a:ext cx="2761615" cy="3485515"/>
          </a:xfrm>
          <a:custGeom>
            <a:avLst/>
            <a:gdLst/>
            <a:ahLst/>
            <a:cxnLst/>
            <a:rect l="l" t="t" r="r" b="b"/>
            <a:pathLst>
              <a:path w="2761615" h="3485515">
                <a:moveTo>
                  <a:pt x="0" y="3485388"/>
                </a:moveTo>
                <a:lnTo>
                  <a:pt x="2761488" y="3485388"/>
                </a:lnTo>
                <a:lnTo>
                  <a:pt x="2761488" y="0"/>
                </a:lnTo>
                <a:lnTo>
                  <a:pt x="0" y="0"/>
                </a:lnTo>
                <a:lnTo>
                  <a:pt x="0" y="348538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9504" y="1469136"/>
            <a:ext cx="2263140" cy="2592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4931" y="1464563"/>
            <a:ext cx="2272665" cy="2601595"/>
          </a:xfrm>
          <a:custGeom>
            <a:avLst/>
            <a:gdLst/>
            <a:ahLst/>
            <a:cxnLst/>
            <a:rect l="l" t="t" r="r" b="b"/>
            <a:pathLst>
              <a:path w="2272665" h="2601595">
                <a:moveTo>
                  <a:pt x="0" y="2601468"/>
                </a:moveTo>
                <a:lnTo>
                  <a:pt x="2272283" y="2601468"/>
                </a:lnTo>
                <a:lnTo>
                  <a:pt x="2272283" y="0"/>
                </a:lnTo>
                <a:lnTo>
                  <a:pt x="0" y="0"/>
                </a:lnTo>
                <a:lnTo>
                  <a:pt x="0" y="260146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902" y="61341"/>
            <a:ext cx="5545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35B74"/>
                </a:solidFill>
              </a:rPr>
              <a:t>Managing </a:t>
            </a:r>
            <a:r>
              <a:rPr sz="2800" spc="-15" dirty="0">
                <a:solidFill>
                  <a:srgbClr val="335B74"/>
                </a:solidFill>
              </a:rPr>
              <a:t>MetaData-Creating</a:t>
            </a:r>
            <a:r>
              <a:rPr sz="2800" spc="110" dirty="0">
                <a:solidFill>
                  <a:srgbClr val="335B74"/>
                </a:solidFill>
              </a:rPr>
              <a:t> </a:t>
            </a:r>
            <a:r>
              <a:rPr sz="2800" spc="-20" dirty="0">
                <a:solidFill>
                  <a:srgbClr val="335B74"/>
                </a:solidFill>
              </a:rPr>
              <a:t>Folders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1610360" y="730122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2765" y="1168527"/>
            <a:ext cx="85725" cy="80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2703" y="2418333"/>
            <a:ext cx="47879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3</a:t>
            </a:r>
            <a:r>
              <a:rPr sz="950" b="1" spc="6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result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9722" y="2138933"/>
            <a:ext cx="1510665" cy="139065"/>
          </a:xfrm>
          <a:custGeom>
            <a:avLst/>
            <a:gdLst/>
            <a:ahLst/>
            <a:cxnLst/>
            <a:rect l="l" t="t" r="r" b="b"/>
            <a:pathLst>
              <a:path w="1510664" h="139064">
                <a:moveTo>
                  <a:pt x="0" y="138683"/>
                </a:moveTo>
                <a:lnTo>
                  <a:pt x="1510284" y="138683"/>
                </a:lnTo>
                <a:lnTo>
                  <a:pt x="1510284" y="0"/>
                </a:lnTo>
                <a:lnTo>
                  <a:pt x="0" y="0"/>
                </a:lnTo>
                <a:lnTo>
                  <a:pt x="0" y="138683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0266" y="1953005"/>
            <a:ext cx="1510665" cy="294640"/>
          </a:xfrm>
          <a:custGeom>
            <a:avLst/>
            <a:gdLst/>
            <a:ahLst/>
            <a:cxnLst/>
            <a:rect l="l" t="t" r="r" b="b"/>
            <a:pathLst>
              <a:path w="1510665" h="294639">
                <a:moveTo>
                  <a:pt x="0" y="294131"/>
                </a:moveTo>
                <a:lnTo>
                  <a:pt x="1510283" y="294131"/>
                </a:lnTo>
                <a:lnTo>
                  <a:pt x="1510283" y="0"/>
                </a:lnTo>
                <a:lnTo>
                  <a:pt x="0" y="0"/>
                </a:lnTo>
                <a:lnTo>
                  <a:pt x="0" y="29413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7588" y="2100072"/>
            <a:ext cx="851535" cy="894715"/>
          </a:xfrm>
          <a:custGeom>
            <a:avLst/>
            <a:gdLst/>
            <a:ahLst/>
            <a:cxnLst/>
            <a:rect l="l" t="t" r="r" b="b"/>
            <a:pathLst>
              <a:path w="851534" h="894714">
                <a:moveTo>
                  <a:pt x="419100" y="881888"/>
                </a:moveTo>
                <a:lnTo>
                  <a:pt x="0" y="881888"/>
                </a:lnTo>
                <a:lnTo>
                  <a:pt x="0" y="894588"/>
                </a:lnTo>
                <a:lnTo>
                  <a:pt x="429006" y="894588"/>
                </a:lnTo>
                <a:lnTo>
                  <a:pt x="431800" y="891794"/>
                </a:lnTo>
                <a:lnTo>
                  <a:pt x="431800" y="888238"/>
                </a:lnTo>
                <a:lnTo>
                  <a:pt x="419100" y="888238"/>
                </a:lnTo>
                <a:lnTo>
                  <a:pt x="419100" y="881888"/>
                </a:lnTo>
                <a:close/>
              </a:path>
              <a:path w="851534" h="894714">
                <a:moveTo>
                  <a:pt x="774827" y="31750"/>
                </a:moveTo>
                <a:lnTo>
                  <a:pt x="422021" y="31750"/>
                </a:lnTo>
                <a:lnTo>
                  <a:pt x="419100" y="34543"/>
                </a:lnTo>
                <a:lnTo>
                  <a:pt x="419100" y="888238"/>
                </a:lnTo>
                <a:lnTo>
                  <a:pt x="425450" y="881888"/>
                </a:lnTo>
                <a:lnTo>
                  <a:pt x="431800" y="881888"/>
                </a:lnTo>
                <a:lnTo>
                  <a:pt x="431800" y="44450"/>
                </a:lnTo>
                <a:lnTo>
                  <a:pt x="425450" y="44450"/>
                </a:lnTo>
                <a:lnTo>
                  <a:pt x="431800" y="38100"/>
                </a:lnTo>
                <a:lnTo>
                  <a:pt x="774827" y="38100"/>
                </a:lnTo>
                <a:lnTo>
                  <a:pt x="774827" y="31750"/>
                </a:lnTo>
                <a:close/>
              </a:path>
              <a:path w="851534" h="894714">
                <a:moveTo>
                  <a:pt x="431800" y="881888"/>
                </a:moveTo>
                <a:lnTo>
                  <a:pt x="425450" y="881888"/>
                </a:lnTo>
                <a:lnTo>
                  <a:pt x="419100" y="888238"/>
                </a:lnTo>
                <a:lnTo>
                  <a:pt x="431800" y="888238"/>
                </a:lnTo>
                <a:lnTo>
                  <a:pt x="431800" y="881888"/>
                </a:lnTo>
                <a:close/>
              </a:path>
              <a:path w="851534" h="894714">
                <a:moveTo>
                  <a:pt x="774827" y="0"/>
                </a:moveTo>
                <a:lnTo>
                  <a:pt x="774827" y="76200"/>
                </a:lnTo>
                <a:lnTo>
                  <a:pt x="838327" y="44450"/>
                </a:lnTo>
                <a:lnTo>
                  <a:pt x="787527" y="44450"/>
                </a:lnTo>
                <a:lnTo>
                  <a:pt x="787527" y="31750"/>
                </a:lnTo>
                <a:lnTo>
                  <a:pt x="838327" y="31750"/>
                </a:lnTo>
                <a:lnTo>
                  <a:pt x="774827" y="0"/>
                </a:lnTo>
                <a:close/>
              </a:path>
              <a:path w="851534" h="894714">
                <a:moveTo>
                  <a:pt x="431800" y="38100"/>
                </a:moveTo>
                <a:lnTo>
                  <a:pt x="425450" y="44450"/>
                </a:lnTo>
                <a:lnTo>
                  <a:pt x="431800" y="44450"/>
                </a:lnTo>
                <a:lnTo>
                  <a:pt x="431800" y="38100"/>
                </a:lnTo>
                <a:close/>
              </a:path>
              <a:path w="851534" h="894714">
                <a:moveTo>
                  <a:pt x="774827" y="38100"/>
                </a:moveTo>
                <a:lnTo>
                  <a:pt x="431800" y="38100"/>
                </a:lnTo>
                <a:lnTo>
                  <a:pt x="431800" y="44450"/>
                </a:lnTo>
                <a:lnTo>
                  <a:pt x="774827" y="44450"/>
                </a:lnTo>
                <a:lnTo>
                  <a:pt x="774827" y="38100"/>
                </a:lnTo>
                <a:close/>
              </a:path>
              <a:path w="851534" h="894714">
                <a:moveTo>
                  <a:pt x="838327" y="31750"/>
                </a:moveTo>
                <a:lnTo>
                  <a:pt x="787527" y="31750"/>
                </a:lnTo>
                <a:lnTo>
                  <a:pt x="787527" y="44450"/>
                </a:lnTo>
                <a:lnTo>
                  <a:pt x="838327" y="44450"/>
                </a:lnTo>
                <a:lnTo>
                  <a:pt x="851027" y="38100"/>
                </a:lnTo>
                <a:lnTo>
                  <a:pt x="83832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2142" y="856488"/>
            <a:ext cx="1642110" cy="688340"/>
          </a:xfrm>
          <a:custGeom>
            <a:avLst/>
            <a:gdLst/>
            <a:ahLst/>
            <a:cxnLst/>
            <a:rect l="l" t="t" r="r" b="b"/>
            <a:pathLst>
              <a:path w="1642110" h="688340">
                <a:moveTo>
                  <a:pt x="12700" y="675259"/>
                </a:moveTo>
                <a:lnTo>
                  <a:pt x="6350" y="675259"/>
                </a:lnTo>
                <a:lnTo>
                  <a:pt x="6057" y="675551"/>
                </a:lnTo>
                <a:lnTo>
                  <a:pt x="6057" y="687959"/>
                </a:lnTo>
                <a:lnTo>
                  <a:pt x="9855" y="687959"/>
                </a:lnTo>
                <a:lnTo>
                  <a:pt x="12700" y="685164"/>
                </a:lnTo>
                <a:lnTo>
                  <a:pt x="12700" y="675259"/>
                </a:lnTo>
                <a:close/>
              </a:path>
              <a:path w="1642110" h="688340">
                <a:moveTo>
                  <a:pt x="1565617" y="31750"/>
                </a:moveTo>
                <a:lnTo>
                  <a:pt x="2844" y="31750"/>
                </a:lnTo>
                <a:lnTo>
                  <a:pt x="0" y="34544"/>
                </a:lnTo>
                <a:lnTo>
                  <a:pt x="0" y="681609"/>
                </a:lnTo>
                <a:lnTo>
                  <a:pt x="6057" y="675551"/>
                </a:lnTo>
                <a:lnTo>
                  <a:pt x="6057" y="675259"/>
                </a:lnTo>
                <a:lnTo>
                  <a:pt x="12700" y="675259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565617" y="38100"/>
                </a:lnTo>
                <a:lnTo>
                  <a:pt x="1565617" y="31750"/>
                </a:lnTo>
                <a:close/>
              </a:path>
              <a:path w="1642110" h="688340">
                <a:moveTo>
                  <a:pt x="6350" y="675259"/>
                </a:moveTo>
                <a:lnTo>
                  <a:pt x="6057" y="675259"/>
                </a:lnTo>
                <a:lnTo>
                  <a:pt x="6057" y="675551"/>
                </a:lnTo>
                <a:lnTo>
                  <a:pt x="6350" y="675259"/>
                </a:lnTo>
                <a:close/>
              </a:path>
              <a:path w="1642110" h="688340">
                <a:moveTo>
                  <a:pt x="1565617" y="0"/>
                </a:moveTo>
                <a:lnTo>
                  <a:pt x="1565617" y="76200"/>
                </a:lnTo>
                <a:lnTo>
                  <a:pt x="1629117" y="44450"/>
                </a:lnTo>
                <a:lnTo>
                  <a:pt x="1578317" y="44450"/>
                </a:lnTo>
                <a:lnTo>
                  <a:pt x="1578317" y="31750"/>
                </a:lnTo>
                <a:lnTo>
                  <a:pt x="1629117" y="31750"/>
                </a:lnTo>
                <a:lnTo>
                  <a:pt x="1565617" y="0"/>
                </a:lnTo>
                <a:close/>
              </a:path>
              <a:path w="1642110" h="688340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1642110" h="688340">
                <a:moveTo>
                  <a:pt x="1565617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565617" y="44450"/>
                </a:lnTo>
                <a:lnTo>
                  <a:pt x="1565617" y="38100"/>
                </a:lnTo>
                <a:close/>
              </a:path>
              <a:path w="1642110" h="688340">
                <a:moveTo>
                  <a:pt x="1629117" y="31750"/>
                </a:moveTo>
                <a:lnTo>
                  <a:pt x="1578317" y="31750"/>
                </a:lnTo>
                <a:lnTo>
                  <a:pt x="1578317" y="44450"/>
                </a:lnTo>
                <a:lnTo>
                  <a:pt x="1629117" y="44450"/>
                </a:lnTo>
                <a:lnTo>
                  <a:pt x="1641817" y="38100"/>
                </a:lnTo>
                <a:lnTo>
                  <a:pt x="162911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2" y="-149577"/>
            <a:ext cx="621982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>
                <a:solidFill>
                  <a:srgbClr val="335B74"/>
                </a:solidFill>
              </a:rPr>
              <a:t/>
            </a:r>
            <a:br>
              <a:rPr lang="en-US" sz="2800" spc="-10" dirty="0" smtClean="0">
                <a:solidFill>
                  <a:srgbClr val="335B74"/>
                </a:solidFill>
              </a:rPr>
            </a:br>
            <a:r>
              <a:rPr sz="2800" spc="-10" dirty="0" smtClean="0">
                <a:solidFill>
                  <a:srgbClr val="335B74"/>
                </a:solidFill>
              </a:rPr>
              <a:t>Managing </a:t>
            </a:r>
            <a:r>
              <a:rPr sz="2800" spc="-15" dirty="0">
                <a:solidFill>
                  <a:srgbClr val="335B74"/>
                </a:solidFill>
              </a:rPr>
              <a:t>MetaData-Changing </a:t>
            </a:r>
            <a:r>
              <a:rPr sz="2800" spc="-20" dirty="0">
                <a:solidFill>
                  <a:srgbClr val="335B74"/>
                </a:solidFill>
              </a:rPr>
              <a:t>Data</a:t>
            </a:r>
            <a:r>
              <a:rPr sz="2800" spc="145" dirty="0">
                <a:solidFill>
                  <a:srgbClr val="335B74"/>
                </a:solidFill>
              </a:rPr>
              <a:t> </a:t>
            </a:r>
            <a:r>
              <a:rPr sz="2800" spc="-25" dirty="0">
                <a:solidFill>
                  <a:srgbClr val="335B74"/>
                </a:solidFill>
              </a:rPr>
              <a:t>Types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45719" y="1044890"/>
            <a:ext cx="2132076" cy="3671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4" y="1044891"/>
            <a:ext cx="2141220" cy="3611499"/>
          </a:xfrm>
          <a:custGeom>
            <a:avLst/>
            <a:gdLst/>
            <a:ahLst/>
            <a:cxnLst/>
            <a:rect l="l" t="t" r="r" b="b"/>
            <a:pathLst>
              <a:path w="2141220" h="4030979">
                <a:moveTo>
                  <a:pt x="0" y="4030979"/>
                </a:moveTo>
                <a:lnTo>
                  <a:pt x="2141220" y="4030979"/>
                </a:lnTo>
                <a:lnTo>
                  <a:pt x="2141220" y="0"/>
                </a:lnTo>
                <a:lnTo>
                  <a:pt x="0" y="0"/>
                </a:lnTo>
                <a:lnTo>
                  <a:pt x="0" y="40309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923" y="2761488"/>
            <a:ext cx="181356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81833" y="1023366"/>
            <a:ext cx="2595880" cy="462280"/>
          </a:xfrm>
          <a:prstGeom prst="rect">
            <a:avLst/>
          </a:prstGeom>
          <a:solidFill>
            <a:srgbClr val="FFFFFF">
              <a:alpha val="41175"/>
            </a:srgbClr>
          </a:solidFill>
          <a:ln w="28955">
            <a:solidFill>
              <a:srgbClr val="92D05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latin typeface="Calibri"/>
                <a:cs typeface="Calibri"/>
              </a:rPr>
              <a:t>Right Click on </a:t>
            </a: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icon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select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data </a:t>
            </a:r>
            <a:r>
              <a:rPr sz="1200" spc="-5" dirty="0">
                <a:latin typeface="Calibri"/>
                <a:cs typeface="Calibri"/>
              </a:rPr>
              <a:t>type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15" dirty="0">
                <a:latin typeface="Calibri"/>
                <a:cs typeface="Calibri"/>
              </a:rPr>
              <a:t>Row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</a:t>
            </a:r>
          </a:p>
        </p:txBody>
      </p:sp>
      <p:sp>
        <p:nvSpPr>
          <p:cNvPr id="7" name="object 7"/>
          <p:cNvSpPr/>
          <p:nvPr/>
        </p:nvSpPr>
        <p:spPr>
          <a:xfrm>
            <a:off x="6257544" y="1196846"/>
            <a:ext cx="2243328" cy="2287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2971" y="1109852"/>
            <a:ext cx="2252980" cy="2378711"/>
          </a:xfrm>
          <a:custGeom>
            <a:avLst/>
            <a:gdLst/>
            <a:ahLst/>
            <a:cxnLst/>
            <a:rect l="l" t="t" r="r" b="b"/>
            <a:pathLst>
              <a:path w="2252979" h="2624454">
                <a:moveTo>
                  <a:pt x="0" y="2624328"/>
                </a:moveTo>
                <a:lnTo>
                  <a:pt x="2252472" y="2624328"/>
                </a:lnTo>
                <a:lnTo>
                  <a:pt x="2252472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7365" y="2683001"/>
            <a:ext cx="676910" cy="147955"/>
          </a:xfrm>
          <a:custGeom>
            <a:avLst/>
            <a:gdLst/>
            <a:ahLst/>
            <a:cxnLst/>
            <a:rect l="l" t="t" r="r" b="b"/>
            <a:pathLst>
              <a:path w="676909" h="147955">
                <a:moveTo>
                  <a:pt x="0" y="147828"/>
                </a:moveTo>
                <a:lnTo>
                  <a:pt x="676656" y="147828"/>
                </a:lnTo>
                <a:lnTo>
                  <a:pt x="676656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62605" y="3281934"/>
            <a:ext cx="2738755" cy="277495"/>
          </a:xfrm>
          <a:prstGeom prst="rect">
            <a:avLst/>
          </a:prstGeom>
          <a:solidFill>
            <a:srgbClr val="FFFFFF">
              <a:alpha val="41175"/>
            </a:srgbClr>
          </a:solidFill>
          <a:ln w="28955">
            <a:solidFill>
              <a:srgbClr val="92D05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Calibri"/>
                <a:cs typeface="Calibri"/>
              </a:rPr>
              <a:t>Here </a:t>
            </a:r>
            <a:r>
              <a:rPr sz="1200" spc="-10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changed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data </a:t>
            </a:r>
            <a:r>
              <a:rPr sz="1200" dirty="0">
                <a:latin typeface="Calibri"/>
                <a:cs typeface="Calibri"/>
              </a:rPr>
              <a:t>type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String.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829" y="3541014"/>
            <a:ext cx="1061085" cy="166370"/>
          </a:xfrm>
          <a:custGeom>
            <a:avLst/>
            <a:gdLst/>
            <a:ahLst/>
            <a:cxnLst/>
            <a:rect l="l" t="t" r="r" b="b"/>
            <a:pathLst>
              <a:path w="1061085" h="166370">
                <a:moveTo>
                  <a:pt x="0" y="166116"/>
                </a:moveTo>
                <a:lnTo>
                  <a:pt x="1060704" y="166116"/>
                </a:lnTo>
                <a:lnTo>
                  <a:pt x="1060704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6746" y="1109852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5726" y="2597276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1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3961" y="3903726"/>
            <a:ext cx="6225540" cy="523240"/>
          </a:xfrm>
          <a:prstGeom prst="rect">
            <a:avLst/>
          </a:prstGeom>
          <a:ln w="28955">
            <a:solidFill>
              <a:srgbClr val="00AFE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latin typeface="Calibri"/>
                <a:cs typeface="Calibri"/>
              </a:rPr>
              <a:t>Note</a:t>
            </a:r>
            <a:r>
              <a:rPr sz="1400" spc="-5" dirty="0">
                <a:latin typeface="Calibri"/>
                <a:cs typeface="Calibri"/>
              </a:rPr>
              <a:t>: If you change the </a:t>
            </a:r>
            <a:r>
              <a:rPr sz="1400" spc="-10" dirty="0">
                <a:latin typeface="Calibri"/>
                <a:cs typeface="Calibri"/>
              </a:rPr>
              <a:t>data </a:t>
            </a:r>
            <a:r>
              <a:rPr sz="1400" spc="-5" dirty="0">
                <a:latin typeface="Calibri"/>
                <a:cs typeface="Calibri"/>
              </a:rPr>
              <a:t>type(for </a:t>
            </a:r>
            <a:r>
              <a:rPr sz="1400" spc="-15" dirty="0">
                <a:latin typeface="Calibri"/>
                <a:cs typeface="Calibri"/>
              </a:rPr>
              <a:t>ex)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OrderID </a:t>
            </a:r>
            <a:r>
              <a:rPr sz="1400" spc="-5" dirty="0">
                <a:latin typeface="Calibri"/>
                <a:cs typeface="Calibri"/>
              </a:rPr>
              <a:t>from String </a:t>
            </a:r>
            <a:r>
              <a:rPr sz="1400" spc="-10" dirty="0">
                <a:latin typeface="Calibri"/>
                <a:cs typeface="Calibri"/>
              </a:rPr>
              <a:t>to Date </a:t>
            </a:r>
            <a:r>
              <a:rPr sz="1400" spc="-15" dirty="0">
                <a:latin typeface="Calibri"/>
                <a:cs typeface="Calibri"/>
              </a:rPr>
              <a:t>Value,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endParaRPr sz="1400">
              <a:latin typeface="Calibri"/>
              <a:cs typeface="Calibri"/>
            </a:endParaRPr>
          </a:p>
          <a:p>
            <a:pPr marL="52197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would give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vague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result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877" y="1214627"/>
            <a:ext cx="2173605" cy="1579245"/>
          </a:xfrm>
          <a:custGeom>
            <a:avLst/>
            <a:gdLst/>
            <a:ahLst/>
            <a:cxnLst/>
            <a:rect l="l" t="t" r="r" b="b"/>
            <a:pathLst>
              <a:path w="2173605" h="1579245">
                <a:moveTo>
                  <a:pt x="2097151" y="31750"/>
                </a:moveTo>
                <a:lnTo>
                  <a:pt x="2844" y="31750"/>
                </a:lnTo>
                <a:lnTo>
                  <a:pt x="0" y="34544"/>
                </a:lnTo>
                <a:lnTo>
                  <a:pt x="0" y="1578991"/>
                </a:lnTo>
                <a:lnTo>
                  <a:pt x="12700" y="1578991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2097151" y="38100"/>
                </a:lnTo>
                <a:lnTo>
                  <a:pt x="2097151" y="31750"/>
                </a:lnTo>
                <a:close/>
              </a:path>
              <a:path w="2173605" h="1579245">
                <a:moveTo>
                  <a:pt x="2097151" y="0"/>
                </a:moveTo>
                <a:lnTo>
                  <a:pt x="2097151" y="76200"/>
                </a:lnTo>
                <a:lnTo>
                  <a:pt x="2160651" y="44450"/>
                </a:lnTo>
                <a:lnTo>
                  <a:pt x="2109851" y="44450"/>
                </a:lnTo>
                <a:lnTo>
                  <a:pt x="2109851" y="31750"/>
                </a:lnTo>
                <a:lnTo>
                  <a:pt x="2160651" y="31750"/>
                </a:lnTo>
                <a:lnTo>
                  <a:pt x="2097151" y="0"/>
                </a:lnTo>
                <a:close/>
              </a:path>
              <a:path w="2173605" h="1579245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2173605" h="1579245">
                <a:moveTo>
                  <a:pt x="2097151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2097151" y="44450"/>
                </a:lnTo>
                <a:lnTo>
                  <a:pt x="2097151" y="38100"/>
                </a:lnTo>
                <a:close/>
              </a:path>
              <a:path w="2173605" h="1579245">
                <a:moveTo>
                  <a:pt x="2160651" y="31750"/>
                </a:moveTo>
                <a:lnTo>
                  <a:pt x="2109851" y="31750"/>
                </a:lnTo>
                <a:lnTo>
                  <a:pt x="2109851" y="44450"/>
                </a:lnTo>
                <a:lnTo>
                  <a:pt x="2160651" y="44450"/>
                </a:lnTo>
                <a:lnTo>
                  <a:pt x="2173351" y="38100"/>
                </a:lnTo>
                <a:lnTo>
                  <a:pt x="2160651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00471" y="2749042"/>
            <a:ext cx="1056640" cy="709295"/>
          </a:xfrm>
          <a:custGeom>
            <a:avLst/>
            <a:gdLst/>
            <a:ahLst/>
            <a:cxnLst/>
            <a:rect l="l" t="t" r="r" b="b"/>
            <a:pathLst>
              <a:path w="1056639" h="709295">
                <a:moveTo>
                  <a:pt x="76200" y="632713"/>
                </a:moveTo>
                <a:lnTo>
                  <a:pt x="0" y="670813"/>
                </a:lnTo>
                <a:lnTo>
                  <a:pt x="76200" y="708913"/>
                </a:lnTo>
                <a:lnTo>
                  <a:pt x="76200" y="677163"/>
                </a:lnTo>
                <a:lnTo>
                  <a:pt x="63500" y="677163"/>
                </a:lnTo>
                <a:lnTo>
                  <a:pt x="63500" y="664463"/>
                </a:lnTo>
                <a:lnTo>
                  <a:pt x="76200" y="664463"/>
                </a:lnTo>
                <a:lnTo>
                  <a:pt x="76200" y="632713"/>
                </a:lnTo>
                <a:close/>
              </a:path>
              <a:path w="1056639" h="709295">
                <a:moveTo>
                  <a:pt x="76200" y="664463"/>
                </a:moveTo>
                <a:lnTo>
                  <a:pt x="63500" y="664463"/>
                </a:lnTo>
                <a:lnTo>
                  <a:pt x="63500" y="677163"/>
                </a:lnTo>
                <a:lnTo>
                  <a:pt x="76200" y="677163"/>
                </a:lnTo>
                <a:lnTo>
                  <a:pt x="76200" y="664463"/>
                </a:lnTo>
                <a:close/>
              </a:path>
              <a:path w="1056639" h="709295">
                <a:moveTo>
                  <a:pt x="579119" y="664463"/>
                </a:moveTo>
                <a:lnTo>
                  <a:pt x="76200" y="664463"/>
                </a:lnTo>
                <a:lnTo>
                  <a:pt x="76200" y="677163"/>
                </a:lnTo>
                <a:lnTo>
                  <a:pt x="588899" y="677163"/>
                </a:lnTo>
                <a:lnTo>
                  <a:pt x="591819" y="674369"/>
                </a:lnTo>
                <a:lnTo>
                  <a:pt x="591819" y="670813"/>
                </a:lnTo>
                <a:lnTo>
                  <a:pt x="579119" y="670813"/>
                </a:lnTo>
                <a:lnTo>
                  <a:pt x="579119" y="664463"/>
                </a:lnTo>
                <a:close/>
              </a:path>
              <a:path w="1056639" h="709295">
                <a:moveTo>
                  <a:pt x="1056513" y="0"/>
                </a:moveTo>
                <a:lnTo>
                  <a:pt x="581913" y="0"/>
                </a:lnTo>
                <a:lnTo>
                  <a:pt x="579119" y="2793"/>
                </a:lnTo>
                <a:lnTo>
                  <a:pt x="579119" y="670813"/>
                </a:lnTo>
                <a:lnTo>
                  <a:pt x="585469" y="664463"/>
                </a:lnTo>
                <a:lnTo>
                  <a:pt x="591819" y="664463"/>
                </a:lnTo>
                <a:lnTo>
                  <a:pt x="591819" y="12700"/>
                </a:lnTo>
                <a:lnTo>
                  <a:pt x="585469" y="12700"/>
                </a:lnTo>
                <a:lnTo>
                  <a:pt x="591819" y="6350"/>
                </a:lnTo>
                <a:lnTo>
                  <a:pt x="1056513" y="6350"/>
                </a:lnTo>
                <a:lnTo>
                  <a:pt x="1056513" y="0"/>
                </a:lnTo>
                <a:close/>
              </a:path>
              <a:path w="1056639" h="709295">
                <a:moveTo>
                  <a:pt x="591819" y="664463"/>
                </a:moveTo>
                <a:lnTo>
                  <a:pt x="585469" y="664463"/>
                </a:lnTo>
                <a:lnTo>
                  <a:pt x="579119" y="670813"/>
                </a:lnTo>
                <a:lnTo>
                  <a:pt x="591819" y="670813"/>
                </a:lnTo>
                <a:lnTo>
                  <a:pt x="591819" y="664463"/>
                </a:lnTo>
                <a:close/>
              </a:path>
              <a:path w="1056639" h="709295">
                <a:moveTo>
                  <a:pt x="591819" y="6350"/>
                </a:moveTo>
                <a:lnTo>
                  <a:pt x="585469" y="12700"/>
                </a:lnTo>
                <a:lnTo>
                  <a:pt x="591819" y="12700"/>
                </a:lnTo>
                <a:lnTo>
                  <a:pt x="591819" y="6350"/>
                </a:lnTo>
                <a:close/>
              </a:path>
              <a:path w="1056639" h="709295">
                <a:moveTo>
                  <a:pt x="1056513" y="6350"/>
                </a:moveTo>
                <a:lnTo>
                  <a:pt x="591819" y="6350"/>
                </a:lnTo>
                <a:lnTo>
                  <a:pt x="591819" y="12700"/>
                </a:lnTo>
                <a:lnTo>
                  <a:pt x="1056513" y="12700"/>
                </a:lnTo>
                <a:lnTo>
                  <a:pt x="1056513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77" y="-149577"/>
            <a:ext cx="407035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lang="en-US" sz="2800" spc="-10" dirty="0" smtClean="0">
                <a:solidFill>
                  <a:srgbClr val="335B74"/>
                </a:solidFill>
              </a:rPr>
              <a:t/>
            </a:r>
            <a:br>
              <a:rPr lang="en-US" sz="2800" spc="-10" dirty="0" smtClean="0">
                <a:solidFill>
                  <a:srgbClr val="335B74"/>
                </a:solidFill>
              </a:rPr>
            </a:br>
            <a:r>
              <a:rPr sz="2800" spc="-10" dirty="0" smtClean="0">
                <a:solidFill>
                  <a:srgbClr val="335B74"/>
                </a:solidFill>
              </a:rPr>
              <a:t>Managing</a:t>
            </a:r>
            <a:r>
              <a:rPr sz="2800" spc="45" dirty="0" smtClean="0">
                <a:solidFill>
                  <a:srgbClr val="335B74"/>
                </a:solidFill>
              </a:rPr>
              <a:t> </a:t>
            </a:r>
            <a:r>
              <a:rPr sz="2800" spc="-10" dirty="0">
                <a:solidFill>
                  <a:srgbClr val="335B74"/>
                </a:solidFill>
              </a:rPr>
              <a:t>Extracts	</a:t>
            </a:r>
            <a:r>
              <a:rPr sz="2800" spc="-5" dirty="0">
                <a:solidFill>
                  <a:srgbClr val="335B74"/>
                </a:solidFill>
              </a:rPr>
              <a:t>-</a:t>
            </a:r>
            <a:r>
              <a:rPr sz="2800" spc="-55" dirty="0">
                <a:solidFill>
                  <a:srgbClr val="335B74"/>
                </a:solidFill>
              </a:rPr>
              <a:t> </a:t>
            </a:r>
            <a:r>
              <a:rPr sz="2800" spc="-15" dirty="0">
                <a:solidFill>
                  <a:srgbClr val="335B74"/>
                </a:solidFill>
              </a:rPr>
              <a:t>What?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42417" y="879728"/>
            <a:ext cx="3795395" cy="20294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b="1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b="1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 smtClean="0">
                <a:latin typeface="Calibri"/>
                <a:cs typeface="Calibri"/>
              </a:rPr>
              <a:t>What </a:t>
            </a:r>
            <a:r>
              <a:rPr sz="1400" b="1" dirty="0">
                <a:latin typeface="Calibri"/>
                <a:cs typeface="Calibri"/>
              </a:rPr>
              <a:t>is </a:t>
            </a:r>
            <a:r>
              <a:rPr sz="1400" b="1" spc="-25" dirty="0">
                <a:latin typeface="Calibri"/>
                <a:cs typeface="Calibri"/>
              </a:rPr>
              <a:t>Tableau’s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Extract?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200100"/>
              </a:lnSpc>
              <a:spcBef>
                <a:spcPts val="390"/>
              </a:spcBef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Special type of database, </a:t>
            </a:r>
            <a:r>
              <a:rPr sz="1400" spc="-10" dirty="0">
                <a:latin typeface="Calibri"/>
                <a:cs typeface="Calibri"/>
              </a:rPr>
              <a:t>optimized for </a:t>
            </a:r>
            <a:r>
              <a:rPr sz="1400" spc="-5" dirty="0">
                <a:latin typeface="Calibri"/>
                <a:cs typeface="Calibri"/>
              </a:rPr>
              <a:t>use </a:t>
            </a:r>
            <a:r>
              <a:rPr sz="1400" spc="-10" dirty="0">
                <a:latin typeface="Calibri"/>
                <a:cs typeface="Calibri"/>
              </a:rPr>
              <a:t>by  </a:t>
            </a:r>
            <a:r>
              <a:rPr sz="1400" spc="-15" dirty="0">
                <a:latin typeface="Calibri"/>
                <a:cs typeface="Calibri"/>
              </a:rPr>
              <a:t>Tableau. </a:t>
            </a:r>
            <a:r>
              <a:rPr sz="1400" spc="-5" dirty="0">
                <a:latin typeface="Calibri"/>
                <a:cs typeface="Calibri"/>
              </a:rPr>
              <a:t>It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super </a:t>
            </a:r>
            <a:r>
              <a:rPr sz="1400" spc="-10" dirty="0">
                <a:latin typeface="Calibri"/>
                <a:cs typeface="Calibri"/>
              </a:rPr>
              <a:t>fast, </a:t>
            </a:r>
            <a:r>
              <a:rPr sz="1400" spc="-5" dirty="0">
                <a:latin typeface="Calibri"/>
                <a:cs typeface="Calibri"/>
              </a:rPr>
              <a:t>portable and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great way to  </a:t>
            </a:r>
            <a:r>
              <a:rPr sz="1400" spc="-5" dirty="0">
                <a:latin typeface="Calibri"/>
                <a:cs typeface="Calibri"/>
              </a:rPr>
              <a:t>handle </a:t>
            </a:r>
            <a:r>
              <a:rPr sz="1400" spc="-10" dirty="0">
                <a:latin typeface="Calibri"/>
                <a:cs typeface="Calibri"/>
              </a:rPr>
              <a:t>large data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5459" y="835152"/>
            <a:ext cx="3479291" cy="3479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2867" y="1242058"/>
            <a:ext cx="1313688" cy="390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2451" y="848867"/>
            <a:ext cx="1205484" cy="188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307" y="0"/>
            <a:ext cx="1787525" cy="946785"/>
          </a:xfrm>
          <a:custGeom>
            <a:avLst/>
            <a:gdLst/>
            <a:ahLst/>
            <a:cxnLst/>
            <a:rect l="l" t="t" r="r" b="b"/>
            <a:pathLst>
              <a:path w="1787525" h="946785">
                <a:moveTo>
                  <a:pt x="1145157" y="856107"/>
                </a:moveTo>
                <a:lnTo>
                  <a:pt x="681949" y="856107"/>
                </a:lnTo>
                <a:lnTo>
                  <a:pt x="712027" y="883606"/>
                </a:lnTo>
                <a:lnTo>
                  <a:pt x="747819" y="906748"/>
                </a:lnTo>
                <a:lnTo>
                  <a:pt x="788471" y="925079"/>
                </a:lnTo>
                <a:lnTo>
                  <a:pt x="833130" y="938149"/>
                </a:lnTo>
                <a:lnTo>
                  <a:pt x="882475" y="945625"/>
                </a:lnTo>
                <a:lnTo>
                  <a:pt x="931446" y="946553"/>
                </a:lnTo>
                <a:lnTo>
                  <a:pt x="979061" y="941314"/>
                </a:lnTo>
                <a:lnTo>
                  <a:pt x="1024338" y="930293"/>
                </a:lnTo>
                <a:lnTo>
                  <a:pt x="1066295" y="913873"/>
                </a:lnTo>
                <a:lnTo>
                  <a:pt x="1103949" y="892438"/>
                </a:lnTo>
                <a:lnTo>
                  <a:pt x="1136319" y="866371"/>
                </a:lnTo>
                <a:lnTo>
                  <a:pt x="1145157" y="856107"/>
                </a:lnTo>
                <a:close/>
              </a:path>
              <a:path w="1787525" h="946785">
                <a:moveTo>
                  <a:pt x="447305" y="73701"/>
                </a:moveTo>
                <a:lnTo>
                  <a:pt x="400835" y="75437"/>
                </a:lnTo>
                <a:lnTo>
                  <a:pt x="345843" y="85089"/>
                </a:lnTo>
                <a:lnTo>
                  <a:pt x="296103" y="102004"/>
                </a:lnTo>
                <a:lnTo>
                  <a:pt x="252578" y="125265"/>
                </a:lnTo>
                <a:lnTo>
                  <a:pt x="216227" y="153955"/>
                </a:lnTo>
                <a:lnTo>
                  <a:pt x="188014" y="187158"/>
                </a:lnTo>
                <a:lnTo>
                  <a:pt x="168898" y="223956"/>
                </a:lnTo>
                <a:lnTo>
                  <a:pt x="159843" y="263433"/>
                </a:lnTo>
                <a:lnTo>
                  <a:pt x="161808" y="304673"/>
                </a:lnTo>
                <a:lnTo>
                  <a:pt x="160297" y="307594"/>
                </a:lnTo>
                <a:lnTo>
                  <a:pt x="119002" y="314406"/>
                </a:lnTo>
                <a:lnTo>
                  <a:pt x="81496" y="327898"/>
                </a:lnTo>
                <a:lnTo>
                  <a:pt x="23708" y="372110"/>
                </a:lnTo>
                <a:lnTo>
                  <a:pt x="2915" y="411407"/>
                </a:lnTo>
                <a:lnTo>
                  <a:pt x="0" y="452040"/>
                </a:lnTo>
                <a:lnTo>
                  <a:pt x="13904" y="491046"/>
                </a:lnTo>
                <a:lnTo>
                  <a:pt x="43571" y="525460"/>
                </a:lnTo>
                <a:lnTo>
                  <a:pt x="87945" y="552323"/>
                </a:lnTo>
                <a:lnTo>
                  <a:pt x="64361" y="575214"/>
                </a:lnTo>
                <a:lnTo>
                  <a:pt x="48306" y="600963"/>
                </a:lnTo>
                <a:lnTo>
                  <a:pt x="40212" y="628618"/>
                </a:lnTo>
                <a:lnTo>
                  <a:pt x="40510" y="657225"/>
                </a:lnTo>
                <a:lnTo>
                  <a:pt x="56280" y="697585"/>
                </a:lnTo>
                <a:lnTo>
                  <a:pt x="87464" y="731149"/>
                </a:lnTo>
                <a:lnTo>
                  <a:pt x="130769" y="756025"/>
                </a:lnTo>
                <a:lnTo>
                  <a:pt x="182899" y="770326"/>
                </a:lnTo>
                <a:lnTo>
                  <a:pt x="240561" y="772160"/>
                </a:lnTo>
                <a:lnTo>
                  <a:pt x="241665" y="773557"/>
                </a:lnTo>
                <a:lnTo>
                  <a:pt x="274193" y="807230"/>
                </a:lnTo>
                <a:lnTo>
                  <a:pt x="309862" y="833462"/>
                </a:lnTo>
                <a:lnTo>
                  <a:pt x="350046" y="854881"/>
                </a:lnTo>
                <a:lnTo>
                  <a:pt x="393841" y="871322"/>
                </a:lnTo>
                <a:lnTo>
                  <a:pt x="440346" y="882618"/>
                </a:lnTo>
                <a:lnTo>
                  <a:pt x="488659" y="888602"/>
                </a:lnTo>
                <a:lnTo>
                  <a:pt x="537877" y="889109"/>
                </a:lnTo>
                <a:lnTo>
                  <a:pt x="587100" y="883973"/>
                </a:lnTo>
                <a:lnTo>
                  <a:pt x="635425" y="873028"/>
                </a:lnTo>
                <a:lnTo>
                  <a:pt x="681949" y="856107"/>
                </a:lnTo>
                <a:lnTo>
                  <a:pt x="1145157" y="856107"/>
                </a:lnTo>
                <a:lnTo>
                  <a:pt x="1162422" y="836057"/>
                </a:lnTo>
                <a:lnTo>
                  <a:pt x="1181275" y="801877"/>
                </a:lnTo>
                <a:lnTo>
                  <a:pt x="1431850" y="801877"/>
                </a:lnTo>
                <a:lnTo>
                  <a:pt x="1493324" y="764131"/>
                </a:lnTo>
                <a:lnTo>
                  <a:pt x="1521907" y="731946"/>
                </a:lnTo>
                <a:lnTo>
                  <a:pt x="1540294" y="695372"/>
                </a:lnTo>
                <a:lnTo>
                  <a:pt x="1547035" y="655447"/>
                </a:lnTo>
                <a:lnTo>
                  <a:pt x="1582281" y="650085"/>
                </a:lnTo>
                <a:lnTo>
                  <a:pt x="1648155" y="629836"/>
                </a:lnTo>
                <a:lnTo>
                  <a:pt x="1719312" y="586823"/>
                </a:lnTo>
                <a:lnTo>
                  <a:pt x="1751090" y="554027"/>
                </a:lnTo>
                <a:lnTo>
                  <a:pt x="1773102" y="517954"/>
                </a:lnTo>
                <a:lnTo>
                  <a:pt x="1785144" y="479758"/>
                </a:lnTo>
                <a:lnTo>
                  <a:pt x="1787012" y="440591"/>
                </a:lnTo>
                <a:lnTo>
                  <a:pt x="1778502" y="401607"/>
                </a:lnTo>
                <a:lnTo>
                  <a:pt x="1759411" y="363960"/>
                </a:lnTo>
                <a:lnTo>
                  <a:pt x="1729534" y="328802"/>
                </a:lnTo>
                <a:lnTo>
                  <a:pt x="1733598" y="321945"/>
                </a:lnTo>
                <a:lnTo>
                  <a:pt x="1737027" y="314833"/>
                </a:lnTo>
                <a:lnTo>
                  <a:pt x="1739694" y="307594"/>
                </a:lnTo>
                <a:lnTo>
                  <a:pt x="1747497" y="264759"/>
                </a:lnTo>
                <a:lnTo>
                  <a:pt x="1739887" y="223364"/>
                </a:lnTo>
                <a:lnTo>
                  <a:pt x="1718342" y="185292"/>
                </a:lnTo>
                <a:lnTo>
                  <a:pt x="1684341" y="152428"/>
                </a:lnTo>
                <a:lnTo>
                  <a:pt x="1639361" y="126654"/>
                </a:lnTo>
                <a:lnTo>
                  <a:pt x="1584881" y="109854"/>
                </a:lnTo>
                <a:lnTo>
                  <a:pt x="1581759" y="101473"/>
                </a:lnTo>
                <a:lnTo>
                  <a:pt x="579600" y="101473"/>
                </a:lnTo>
                <a:lnTo>
                  <a:pt x="537630" y="86850"/>
                </a:lnTo>
                <a:lnTo>
                  <a:pt x="493218" y="77549"/>
                </a:lnTo>
                <a:lnTo>
                  <a:pt x="447305" y="73701"/>
                </a:lnTo>
                <a:close/>
              </a:path>
              <a:path w="1787525" h="946785">
                <a:moveTo>
                  <a:pt x="1431850" y="801877"/>
                </a:moveTo>
                <a:lnTo>
                  <a:pt x="1181275" y="801877"/>
                </a:lnTo>
                <a:lnTo>
                  <a:pt x="1210298" y="813149"/>
                </a:lnTo>
                <a:lnTo>
                  <a:pt x="1241060" y="821372"/>
                </a:lnTo>
                <a:lnTo>
                  <a:pt x="1273108" y="826452"/>
                </a:lnTo>
                <a:lnTo>
                  <a:pt x="1305989" y="828294"/>
                </a:lnTo>
                <a:lnTo>
                  <a:pt x="1360876" y="824011"/>
                </a:lnTo>
                <a:lnTo>
                  <a:pt x="1411360" y="811199"/>
                </a:lnTo>
                <a:lnTo>
                  <a:pt x="1431850" y="801877"/>
                </a:lnTo>
                <a:close/>
              </a:path>
              <a:path w="1787525" h="946785">
                <a:moveTo>
                  <a:pt x="781613" y="16116"/>
                </a:moveTo>
                <a:lnTo>
                  <a:pt x="733251" y="18863"/>
                </a:lnTo>
                <a:lnTo>
                  <a:pt x="687079" y="29174"/>
                </a:lnTo>
                <a:lnTo>
                  <a:pt x="644887" y="46647"/>
                </a:lnTo>
                <a:lnTo>
                  <a:pt x="608463" y="70881"/>
                </a:lnTo>
                <a:lnTo>
                  <a:pt x="579600" y="101473"/>
                </a:lnTo>
                <a:lnTo>
                  <a:pt x="1581759" y="101473"/>
                </a:lnTo>
                <a:lnTo>
                  <a:pt x="1575802" y="85478"/>
                </a:lnTo>
                <a:lnTo>
                  <a:pt x="1561211" y="62769"/>
                </a:lnTo>
                <a:lnTo>
                  <a:pt x="1560816" y="62357"/>
                </a:lnTo>
                <a:lnTo>
                  <a:pt x="929053" y="62357"/>
                </a:lnTo>
                <a:lnTo>
                  <a:pt x="917250" y="54481"/>
                </a:lnTo>
                <a:lnTo>
                  <a:pt x="904732" y="47259"/>
                </a:lnTo>
                <a:lnTo>
                  <a:pt x="891548" y="40729"/>
                </a:lnTo>
                <a:lnTo>
                  <a:pt x="877745" y="34925"/>
                </a:lnTo>
                <a:lnTo>
                  <a:pt x="830374" y="21336"/>
                </a:lnTo>
                <a:lnTo>
                  <a:pt x="781613" y="16116"/>
                </a:lnTo>
                <a:close/>
              </a:path>
              <a:path w="1787525" h="946785">
                <a:moveTo>
                  <a:pt x="1157881" y="0"/>
                </a:moveTo>
                <a:lnTo>
                  <a:pt x="1022519" y="0"/>
                </a:lnTo>
                <a:lnTo>
                  <a:pt x="991725" y="10865"/>
                </a:lnTo>
                <a:lnTo>
                  <a:pt x="956217" y="33102"/>
                </a:lnTo>
                <a:lnTo>
                  <a:pt x="929053" y="62357"/>
                </a:lnTo>
                <a:lnTo>
                  <a:pt x="1560816" y="62357"/>
                </a:lnTo>
                <a:lnTo>
                  <a:pt x="1541501" y="42203"/>
                </a:lnTo>
                <a:lnTo>
                  <a:pt x="1540236" y="41275"/>
                </a:lnTo>
                <a:lnTo>
                  <a:pt x="1233980" y="41275"/>
                </a:lnTo>
                <a:lnTo>
                  <a:pt x="1220603" y="29841"/>
                </a:lnTo>
                <a:lnTo>
                  <a:pt x="1205548" y="19621"/>
                </a:lnTo>
                <a:lnTo>
                  <a:pt x="1188992" y="10735"/>
                </a:lnTo>
                <a:lnTo>
                  <a:pt x="1171115" y="3301"/>
                </a:lnTo>
                <a:lnTo>
                  <a:pt x="1157881" y="0"/>
                </a:lnTo>
                <a:close/>
              </a:path>
              <a:path w="1787525" h="946785">
                <a:moveTo>
                  <a:pt x="1458047" y="0"/>
                </a:moveTo>
                <a:lnTo>
                  <a:pt x="1314732" y="0"/>
                </a:lnTo>
                <a:lnTo>
                  <a:pt x="1273990" y="15002"/>
                </a:lnTo>
                <a:lnTo>
                  <a:pt x="1233980" y="41275"/>
                </a:lnTo>
                <a:lnTo>
                  <a:pt x="1540236" y="41275"/>
                </a:lnTo>
                <a:lnTo>
                  <a:pt x="1517063" y="24257"/>
                </a:lnTo>
                <a:lnTo>
                  <a:pt x="1471708" y="3116"/>
                </a:lnTo>
                <a:lnTo>
                  <a:pt x="14580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8714" y="1046225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43" y="0"/>
                </a:moveTo>
                <a:lnTo>
                  <a:pt x="16180" y="2095"/>
                </a:lnTo>
                <a:lnTo>
                  <a:pt x="7747" y="7810"/>
                </a:lnTo>
                <a:lnTo>
                  <a:pt x="2075" y="16287"/>
                </a:lnTo>
                <a:lnTo>
                  <a:pt x="0" y="26670"/>
                </a:lnTo>
                <a:lnTo>
                  <a:pt x="2075" y="36978"/>
                </a:lnTo>
                <a:lnTo>
                  <a:pt x="7747" y="45418"/>
                </a:lnTo>
                <a:lnTo>
                  <a:pt x="16180" y="51119"/>
                </a:lnTo>
                <a:lnTo>
                  <a:pt x="26543" y="53212"/>
                </a:lnTo>
                <a:lnTo>
                  <a:pt x="36905" y="51119"/>
                </a:lnTo>
                <a:lnTo>
                  <a:pt x="45338" y="45418"/>
                </a:lnTo>
                <a:lnTo>
                  <a:pt x="51010" y="36978"/>
                </a:lnTo>
                <a:lnTo>
                  <a:pt x="53086" y="26670"/>
                </a:lnTo>
                <a:lnTo>
                  <a:pt x="51010" y="16287"/>
                </a:lnTo>
                <a:lnTo>
                  <a:pt x="45338" y="7810"/>
                </a:lnTo>
                <a:lnTo>
                  <a:pt x="36905" y="2095"/>
                </a:lnTo>
                <a:lnTo>
                  <a:pt x="2654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4344" y="939164"/>
            <a:ext cx="106299" cy="106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3236" y="806704"/>
            <a:ext cx="159512" cy="159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323" y="238125"/>
            <a:ext cx="126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5B74"/>
                </a:solidFill>
                <a:latin typeface="Comic Sans MS"/>
                <a:cs typeface="Comic Sans MS"/>
              </a:rPr>
              <a:t>Waaoo!! That</a:t>
            </a:r>
            <a:r>
              <a:rPr sz="1200" spc="-114" dirty="0">
                <a:solidFill>
                  <a:srgbClr val="335B74"/>
                </a:solidFill>
                <a:latin typeface="Comic Sans MS"/>
                <a:cs typeface="Comic Sans MS"/>
              </a:rPr>
              <a:t> </a:t>
            </a:r>
            <a:r>
              <a:rPr sz="1200" spc="-5" dirty="0">
                <a:solidFill>
                  <a:srgbClr val="335B74"/>
                </a:solidFill>
                <a:latin typeface="Comic Sans MS"/>
                <a:cs typeface="Comic Sans MS"/>
              </a:rPr>
              <a:t>was  </a:t>
            </a:r>
            <a:r>
              <a:rPr sz="1200" dirty="0">
                <a:solidFill>
                  <a:srgbClr val="335B74"/>
                </a:solidFill>
                <a:latin typeface="Comic Sans MS"/>
                <a:cs typeface="Comic Sans MS"/>
              </a:rPr>
              <a:t>damn</a:t>
            </a:r>
            <a:r>
              <a:rPr sz="1200" spc="-40" dirty="0">
                <a:solidFill>
                  <a:srgbClr val="335B74"/>
                </a:solidFill>
                <a:latin typeface="Comic Sans MS"/>
                <a:cs typeface="Comic Sans MS"/>
              </a:rPr>
              <a:t> </a:t>
            </a:r>
            <a:r>
              <a:rPr sz="1200" spc="-5" dirty="0">
                <a:solidFill>
                  <a:srgbClr val="335B74"/>
                </a:solidFill>
                <a:latin typeface="Comic Sans MS"/>
                <a:cs typeface="Comic Sans MS"/>
              </a:rPr>
              <a:t>interesting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37144" y="216892"/>
            <a:ext cx="2000885" cy="1009015"/>
          </a:xfrm>
          <a:custGeom>
            <a:avLst/>
            <a:gdLst/>
            <a:ahLst/>
            <a:cxnLst/>
            <a:rect l="l" t="t" r="r" b="b"/>
            <a:pathLst>
              <a:path w="2000885" h="1009015">
                <a:moveTo>
                  <a:pt x="1281963" y="913407"/>
                </a:moveTo>
                <a:lnTo>
                  <a:pt x="763937" y="913407"/>
                </a:lnTo>
                <a:lnTo>
                  <a:pt x="797565" y="942349"/>
                </a:lnTo>
                <a:lnTo>
                  <a:pt x="837597" y="966731"/>
                </a:lnTo>
                <a:lnTo>
                  <a:pt x="883059" y="986041"/>
                </a:lnTo>
                <a:lnTo>
                  <a:pt x="932974" y="999767"/>
                </a:lnTo>
                <a:lnTo>
                  <a:pt x="988168" y="1007686"/>
                </a:lnTo>
                <a:lnTo>
                  <a:pt x="1042947" y="1008685"/>
                </a:lnTo>
                <a:lnTo>
                  <a:pt x="1096212" y="1003173"/>
                </a:lnTo>
                <a:lnTo>
                  <a:pt x="1146861" y="991558"/>
                </a:lnTo>
                <a:lnTo>
                  <a:pt x="1193795" y="974250"/>
                </a:lnTo>
                <a:lnTo>
                  <a:pt x="1235912" y="951658"/>
                </a:lnTo>
                <a:lnTo>
                  <a:pt x="1272111" y="924189"/>
                </a:lnTo>
                <a:lnTo>
                  <a:pt x="1281963" y="913407"/>
                </a:lnTo>
                <a:close/>
              </a:path>
              <a:path w="2000885" h="1009015">
                <a:moveTo>
                  <a:pt x="501436" y="88592"/>
                </a:moveTo>
                <a:lnTo>
                  <a:pt x="449485" y="90447"/>
                </a:lnTo>
                <a:lnTo>
                  <a:pt x="394526" y="99082"/>
                </a:lnTo>
                <a:lnTo>
                  <a:pt x="344114" y="113863"/>
                </a:lnTo>
                <a:lnTo>
                  <a:pt x="299005" y="134107"/>
                </a:lnTo>
                <a:lnTo>
                  <a:pt x="259953" y="159130"/>
                </a:lnTo>
                <a:lnTo>
                  <a:pt x="227716" y="188248"/>
                </a:lnTo>
                <a:lnTo>
                  <a:pt x="203049" y="220777"/>
                </a:lnTo>
                <a:lnTo>
                  <a:pt x="186707" y="256035"/>
                </a:lnTo>
                <a:lnTo>
                  <a:pt x="179447" y="293338"/>
                </a:lnTo>
                <a:lnTo>
                  <a:pt x="182023" y="332001"/>
                </a:lnTo>
                <a:lnTo>
                  <a:pt x="180372" y="335176"/>
                </a:lnTo>
                <a:lnTo>
                  <a:pt x="134212" y="342364"/>
                </a:lnTo>
                <a:lnTo>
                  <a:pt x="92266" y="356576"/>
                </a:lnTo>
                <a:lnTo>
                  <a:pt x="56178" y="377074"/>
                </a:lnTo>
                <a:lnTo>
                  <a:pt x="27591" y="403121"/>
                </a:lnTo>
                <a:lnTo>
                  <a:pt x="6775" y="437479"/>
                </a:lnTo>
                <a:lnTo>
                  <a:pt x="0" y="473178"/>
                </a:lnTo>
                <a:lnTo>
                  <a:pt x="6573" y="508404"/>
                </a:lnTo>
                <a:lnTo>
                  <a:pt x="25804" y="541344"/>
                </a:lnTo>
                <a:lnTo>
                  <a:pt x="57001" y="570185"/>
                </a:lnTo>
                <a:lnTo>
                  <a:pt x="99473" y="593113"/>
                </a:lnTo>
                <a:lnTo>
                  <a:pt x="73051" y="617237"/>
                </a:lnTo>
                <a:lnTo>
                  <a:pt x="55071" y="644374"/>
                </a:lnTo>
                <a:lnTo>
                  <a:pt x="46020" y="673534"/>
                </a:lnTo>
                <a:lnTo>
                  <a:pt x="46387" y="703730"/>
                </a:lnTo>
                <a:lnTo>
                  <a:pt x="59779" y="739604"/>
                </a:lnTo>
                <a:lnTo>
                  <a:pt x="85579" y="770758"/>
                </a:lnTo>
                <a:lnTo>
                  <a:pt x="121651" y="796027"/>
                </a:lnTo>
                <a:lnTo>
                  <a:pt x="165861" y="814248"/>
                </a:lnTo>
                <a:lnTo>
                  <a:pt x="216076" y="824257"/>
                </a:lnTo>
                <a:lnTo>
                  <a:pt x="270161" y="824888"/>
                </a:lnTo>
                <a:lnTo>
                  <a:pt x="271431" y="826285"/>
                </a:lnTo>
                <a:lnTo>
                  <a:pt x="304473" y="859025"/>
                </a:lnTo>
                <a:lnTo>
                  <a:pt x="340055" y="884803"/>
                </a:lnTo>
                <a:lnTo>
                  <a:pt x="379960" y="906409"/>
                </a:lnTo>
                <a:lnTo>
                  <a:pt x="423431" y="923713"/>
                </a:lnTo>
                <a:lnTo>
                  <a:pt x="469710" y="936583"/>
                </a:lnTo>
                <a:lnTo>
                  <a:pt x="518039" y="944891"/>
                </a:lnTo>
                <a:lnTo>
                  <a:pt x="567662" y="948504"/>
                </a:lnTo>
                <a:lnTo>
                  <a:pt x="617821" y="947293"/>
                </a:lnTo>
                <a:lnTo>
                  <a:pt x="667758" y="941127"/>
                </a:lnTo>
                <a:lnTo>
                  <a:pt x="716716" y="929875"/>
                </a:lnTo>
                <a:lnTo>
                  <a:pt x="763937" y="913407"/>
                </a:lnTo>
                <a:lnTo>
                  <a:pt x="1281963" y="913407"/>
                </a:lnTo>
                <a:lnTo>
                  <a:pt x="1301293" y="892252"/>
                </a:lnTo>
                <a:lnTo>
                  <a:pt x="1322356" y="856257"/>
                </a:lnTo>
                <a:lnTo>
                  <a:pt x="1604298" y="856257"/>
                </a:lnTo>
                <a:lnTo>
                  <a:pt x="1651699" y="831286"/>
                </a:lnTo>
                <a:lnTo>
                  <a:pt x="1684683" y="804282"/>
                </a:lnTo>
                <a:lnTo>
                  <a:pt x="1709710" y="773217"/>
                </a:lnTo>
                <a:lnTo>
                  <a:pt x="1731550" y="701825"/>
                </a:lnTo>
                <a:lnTo>
                  <a:pt x="1770952" y="696180"/>
                </a:lnTo>
                <a:lnTo>
                  <a:pt x="1808830" y="687141"/>
                </a:lnTo>
                <a:lnTo>
                  <a:pt x="1878108" y="659407"/>
                </a:lnTo>
                <a:lnTo>
                  <a:pt x="1919714" y="633091"/>
                </a:lnTo>
                <a:lnTo>
                  <a:pt x="1952898" y="602974"/>
                </a:lnTo>
                <a:lnTo>
                  <a:pt x="1977498" y="569910"/>
                </a:lnTo>
                <a:lnTo>
                  <a:pt x="1993352" y="534754"/>
                </a:lnTo>
                <a:lnTo>
                  <a:pt x="2000298" y="498362"/>
                </a:lnTo>
                <a:lnTo>
                  <a:pt x="1998175" y="461588"/>
                </a:lnTo>
                <a:lnTo>
                  <a:pt x="1986820" y="425288"/>
                </a:lnTo>
                <a:lnTo>
                  <a:pt x="1966071" y="390316"/>
                </a:lnTo>
                <a:lnTo>
                  <a:pt x="1935766" y="357528"/>
                </a:lnTo>
                <a:lnTo>
                  <a:pt x="1940211" y="350289"/>
                </a:lnTo>
                <a:lnTo>
                  <a:pt x="1944021" y="342796"/>
                </a:lnTo>
                <a:lnTo>
                  <a:pt x="1947069" y="335176"/>
                </a:lnTo>
                <a:lnTo>
                  <a:pt x="1955648" y="296406"/>
                </a:lnTo>
                <a:lnTo>
                  <a:pt x="1951382" y="258544"/>
                </a:lnTo>
                <a:lnTo>
                  <a:pt x="1935313" y="222842"/>
                </a:lnTo>
                <a:lnTo>
                  <a:pt x="1908482" y="190550"/>
                </a:lnTo>
                <a:lnTo>
                  <a:pt x="1871932" y="162919"/>
                </a:lnTo>
                <a:lnTo>
                  <a:pt x="1826705" y="141199"/>
                </a:lnTo>
                <a:lnTo>
                  <a:pt x="1773841" y="126642"/>
                </a:lnTo>
                <a:lnTo>
                  <a:pt x="1770422" y="118006"/>
                </a:lnTo>
                <a:lnTo>
                  <a:pt x="649383" y="118006"/>
                </a:lnTo>
                <a:lnTo>
                  <a:pt x="602433" y="102502"/>
                </a:lnTo>
                <a:lnTo>
                  <a:pt x="552768" y="92654"/>
                </a:lnTo>
                <a:lnTo>
                  <a:pt x="501436" y="88592"/>
                </a:lnTo>
                <a:close/>
              </a:path>
              <a:path w="2000885" h="1009015">
                <a:moveTo>
                  <a:pt x="1604298" y="856257"/>
                </a:moveTo>
                <a:lnTo>
                  <a:pt x="1322356" y="856257"/>
                </a:lnTo>
                <a:lnTo>
                  <a:pt x="1354898" y="868122"/>
                </a:lnTo>
                <a:lnTo>
                  <a:pt x="1389333" y="876784"/>
                </a:lnTo>
                <a:lnTo>
                  <a:pt x="1425173" y="882135"/>
                </a:lnTo>
                <a:lnTo>
                  <a:pt x="1461929" y="884070"/>
                </a:lnTo>
                <a:lnTo>
                  <a:pt x="1515874" y="880620"/>
                </a:lnTo>
                <a:lnTo>
                  <a:pt x="1566208" y="870186"/>
                </a:lnTo>
                <a:lnTo>
                  <a:pt x="1604298" y="856257"/>
                </a:lnTo>
                <a:close/>
              </a:path>
              <a:path w="2000885" h="1009015">
                <a:moveTo>
                  <a:pt x="889021" y="28459"/>
                </a:moveTo>
                <a:lnTo>
                  <a:pt x="841354" y="28766"/>
                </a:lnTo>
                <a:lnTo>
                  <a:pt x="794989" y="35297"/>
                </a:lnTo>
                <a:lnTo>
                  <a:pt x="751267" y="47770"/>
                </a:lnTo>
                <a:lnTo>
                  <a:pt x="711530" y="65900"/>
                </a:lnTo>
                <a:lnTo>
                  <a:pt x="677122" y="89407"/>
                </a:lnTo>
                <a:lnTo>
                  <a:pt x="649383" y="118006"/>
                </a:lnTo>
                <a:lnTo>
                  <a:pt x="1770422" y="118006"/>
                </a:lnTo>
                <a:lnTo>
                  <a:pt x="1763673" y="100962"/>
                </a:lnTo>
                <a:lnTo>
                  <a:pt x="1747362" y="77033"/>
                </a:lnTo>
                <a:lnTo>
                  <a:pt x="1746926" y="76604"/>
                </a:lnTo>
                <a:lnTo>
                  <a:pt x="1040289" y="76604"/>
                </a:lnTo>
                <a:lnTo>
                  <a:pt x="1027105" y="68347"/>
                </a:lnTo>
                <a:lnTo>
                  <a:pt x="1013111" y="60745"/>
                </a:lnTo>
                <a:lnTo>
                  <a:pt x="998356" y="53833"/>
                </a:lnTo>
                <a:lnTo>
                  <a:pt x="982885" y="47648"/>
                </a:lnTo>
                <a:lnTo>
                  <a:pt x="936645" y="34659"/>
                </a:lnTo>
                <a:lnTo>
                  <a:pt x="889021" y="28459"/>
                </a:lnTo>
                <a:close/>
              </a:path>
              <a:path w="2000885" h="1009015">
                <a:moveTo>
                  <a:pt x="1207553" y="28"/>
                </a:moveTo>
                <a:lnTo>
                  <a:pt x="1156907" y="6913"/>
                </a:lnTo>
                <a:lnTo>
                  <a:pt x="1110431" y="22370"/>
                </a:lnTo>
                <a:lnTo>
                  <a:pt x="1070700" y="45801"/>
                </a:lnTo>
                <a:lnTo>
                  <a:pt x="1040289" y="76604"/>
                </a:lnTo>
                <a:lnTo>
                  <a:pt x="1746926" y="76604"/>
                </a:lnTo>
                <a:lnTo>
                  <a:pt x="1725335" y="55365"/>
                </a:lnTo>
                <a:lnTo>
                  <a:pt x="1723910" y="54379"/>
                </a:lnTo>
                <a:lnTo>
                  <a:pt x="1381411" y="54379"/>
                </a:lnTo>
                <a:lnTo>
                  <a:pt x="1366417" y="42324"/>
                </a:lnTo>
                <a:lnTo>
                  <a:pt x="1349566" y="31567"/>
                </a:lnTo>
                <a:lnTo>
                  <a:pt x="1331048" y="22214"/>
                </a:lnTo>
                <a:lnTo>
                  <a:pt x="1311053" y="14374"/>
                </a:lnTo>
                <a:lnTo>
                  <a:pt x="1259794" y="2315"/>
                </a:lnTo>
                <a:lnTo>
                  <a:pt x="1207553" y="28"/>
                </a:lnTo>
                <a:close/>
              </a:path>
              <a:path w="2000885" h="1009015">
                <a:moveTo>
                  <a:pt x="1558960" y="0"/>
                </a:moveTo>
                <a:lnTo>
                  <a:pt x="1509931" y="2771"/>
                </a:lnTo>
                <a:lnTo>
                  <a:pt x="1462730" y="12829"/>
                </a:lnTo>
                <a:lnTo>
                  <a:pt x="1419257" y="30067"/>
                </a:lnTo>
                <a:lnTo>
                  <a:pt x="1381411" y="54379"/>
                </a:lnTo>
                <a:lnTo>
                  <a:pt x="1723910" y="54379"/>
                </a:lnTo>
                <a:lnTo>
                  <a:pt x="1698022" y="36472"/>
                </a:lnTo>
                <a:lnTo>
                  <a:pt x="1654905" y="16744"/>
                </a:lnTo>
                <a:lnTo>
                  <a:pt x="1607918" y="4621"/>
                </a:lnTo>
                <a:lnTo>
                  <a:pt x="155896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1736" y="156133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28067" y="0"/>
                </a:moveTo>
                <a:lnTo>
                  <a:pt x="17145" y="2206"/>
                </a:lnTo>
                <a:lnTo>
                  <a:pt x="8223" y="8223"/>
                </a:lnTo>
                <a:lnTo>
                  <a:pt x="2206" y="17145"/>
                </a:lnTo>
                <a:lnTo>
                  <a:pt x="0" y="28066"/>
                </a:lnTo>
                <a:lnTo>
                  <a:pt x="2206" y="38915"/>
                </a:lnTo>
                <a:lnTo>
                  <a:pt x="8223" y="47799"/>
                </a:lnTo>
                <a:lnTo>
                  <a:pt x="17145" y="53802"/>
                </a:lnTo>
                <a:lnTo>
                  <a:pt x="28067" y="56007"/>
                </a:lnTo>
                <a:lnTo>
                  <a:pt x="38989" y="53802"/>
                </a:lnTo>
                <a:lnTo>
                  <a:pt x="47910" y="47799"/>
                </a:lnTo>
                <a:lnTo>
                  <a:pt x="53927" y="38915"/>
                </a:lnTo>
                <a:lnTo>
                  <a:pt x="56134" y="28066"/>
                </a:lnTo>
                <a:lnTo>
                  <a:pt x="53927" y="17145"/>
                </a:lnTo>
                <a:lnTo>
                  <a:pt x="47910" y="8223"/>
                </a:lnTo>
                <a:lnTo>
                  <a:pt x="38989" y="2206"/>
                </a:lnTo>
                <a:lnTo>
                  <a:pt x="280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4026" y="1390903"/>
            <a:ext cx="112140" cy="1120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0721" y="1187830"/>
            <a:ext cx="168148" cy="168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98289" y="400888"/>
            <a:ext cx="15913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5B74"/>
                </a:solidFill>
                <a:latin typeface="Comic Sans MS"/>
                <a:cs typeface="Comic Sans MS"/>
              </a:rPr>
              <a:t>I </a:t>
            </a:r>
            <a:r>
              <a:rPr sz="1200" spc="-5" dirty="0">
                <a:solidFill>
                  <a:srgbClr val="335B74"/>
                </a:solidFill>
                <a:latin typeface="Comic Sans MS"/>
                <a:cs typeface="Comic Sans MS"/>
              </a:rPr>
              <a:t>just hope next topic  is </a:t>
            </a:r>
            <a:r>
              <a:rPr sz="1200" dirty="0">
                <a:solidFill>
                  <a:srgbClr val="335B74"/>
                </a:solidFill>
                <a:latin typeface="Comic Sans MS"/>
                <a:cs typeface="Comic Sans MS"/>
              </a:rPr>
              <a:t>as </a:t>
            </a:r>
            <a:r>
              <a:rPr sz="1200" spc="-5" dirty="0">
                <a:solidFill>
                  <a:srgbClr val="335B74"/>
                </a:solidFill>
                <a:latin typeface="Comic Sans MS"/>
                <a:cs typeface="Comic Sans MS"/>
              </a:rPr>
              <a:t>interesting </a:t>
            </a:r>
            <a:r>
              <a:rPr sz="1200" dirty="0">
                <a:solidFill>
                  <a:srgbClr val="335B74"/>
                </a:solidFill>
                <a:latin typeface="Comic Sans MS"/>
                <a:cs typeface="Comic Sans MS"/>
              </a:rPr>
              <a:t>as  previous</a:t>
            </a:r>
            <a:r>
              <a:rPr sz="1200" spc="-20" dirty="0">
                <a:solidFill>
                  <a:srgbClr val="335B74"/>
                </a:solidFill>
                <a:latin typeface="Comic Sans MS"/>
                <a:cs typeface="Comic Sans MS"/>
              </a:rPr>
              <a:t> </a:t>
            </a:r>
            <a:r>
              <a:rPr sz="1200" spc="-5" dirty="0">
                <a:solidFill>
                  <a:srgbClr val="335B74"/>
                </a:solidFill>
                <a:latin typeface="Comic Sans MS"/>
                <a:cs typeface="Comic Sans MS"/>
              </a:rPr>
              <a:t>one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971550"/>
            <a:ext cx="54959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56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393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800" spc="-10" dirty="0">
                <a:solidFill>
                  <a:srgbClr val="335B74"/>
                </a:solidFill>
              </a:rPr>
              <a:t>Managing</a:t>
            </a:r>
            <a:r>
              <a:rPr sz="2800" spc="45" dirty="0">
                <a:solidFill>
                  <a:srgbClr val="335B74"/>
                </a:solidFill>
              </a:rPr>
              <a:t> </a:t>
            </a:r>
            <a:r>
              <a:rPr sz="2800" spc="-10" dirty="0">
                <a:solidFill>
                  <a:srgbClr val="335B74"/>
                </a:solidFill>
              </a:rPr>
              <a:t>Extracts	</a:t>
            </a:r>
            <a:r>
              <a:rPr sz="2800" spc="-5" dirty="0">
                <a:solidFill>
                  <a:srgbClr val="335B74"/>
                </a:solidFill>
              </a:rPr>
              <a:t>-</a:t>
            </a:r>
            <a:r>
              <a:rPr sz="2800" spc="-65" dirty="0">
                <a:solidFill>
                  <a:srgbClr val="335B74"/>
                </a:solidFill>
              </a:rPr>
              <a:t> </a:t>
            </a:r>
            <a:r>
              <a:rPr sz="2800" spc="-20" dirty="0">
                <a:solidFill>
                  <a:srgbClr val="335B74"/>
                </a:solidFill>
              </a:rPr>
              <a:t>Why?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0977" y="730123"/>
            <a:ext cx="8221980" cy="42620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b="1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 smtClean="0">
                <a:latin typeface="Calibri"/>
                <a:cs typeface="Calibri"/>
              </a:rPr>
              <a:t>Increased</a:t>
            </a:r>
            <a:r>
              <a:rPr sz="1600" b="1" spc="10" dirty="0" smtClean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Performance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90"/>
              </a:spcBef>
            </a:pPr>
            <a:r>
              <a:rPr sz="1400" spc="-10" dirty="0">
                <a:latin typeface="Calibri"/>
                <a:cs typeface="Calibri"/>
              </a:rPr>
              <a:t>Data </a:t>
            </a:r>
            <a:r>
              <a:rPr sz="1400" spc="-5" dirty="0">
                <a:latin typeface="Calibri"/>
                <a:cs typeface="Calibri"/>
              </a:rPr>
              <a:t>extraction not only </a:t>
            </a:r>
            <a:r>
              <a:rPr sz="1400" spc="-15" dirty="0">
                <a:latin typeface="Calibri"/>
                <a:cs typeface="Calibri"/>
              </a:rPr>
              <a:t>offers </a:t>
            </a:r>
            <a:r>
              <a:rPr sz="1400" spc="-5" dirty="0">
                <a:latin typeface="Calibri"/>
                <a:cs typeface="Calibri"/>
              </a:rPr>
              <a:t>increased performance </a:t>
            </a:r>
            <a:r>
              <a:rPr sz="1400" dirty="0">
                <a:latin typeface="Calibri"/>
                <a:cs typeface="Calibri"/>
              </a:rPr>
              <a:t>when </a:t>
            </a:r>
            <a:r>
              <a:rPr sz="1400" spc="-5" dirty="0">
                <a:latin typeface="Calibri"/>
                <a:cs typeface="Calibri"/>
              </a:rPr>
              <a:t>the underlying </a:t>
            </a:r>
            <a:r>
              <a:rPr sz="1400" spc="-10" dirty="0">
                <a:latin typeface="Calibri"/>
                <a:cs typeface="Calibri"/>
              </a:rPr>
              <a:t>data source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unacceptably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slow</a:t>
            </a:r>
          </a:p>
          <a:p>
            <a:pPr marL="355600">
              <a:lnSpc>
                <a:spcPct val="100000"/>
              </a:lnSpc>
              <a:spcBef>
                <a:spcPts val="1240"/>
              </a:spcBef>
            </a:pPr>
            <a:r>
              <a:rPr sz="1400" spc="-5" dirty="0">
                <a:latin typeface="Calibri"/>
                <a:cs typeface="Calibri"/>
              </a:rPr>
              <a:t>but </a:t>
            </a:r>
            <a:r>
              <a:rPr sz="1400" dirty="0">
                <a:latin typeface="Calibri"/>
                <a:cs typeface="Calibri"/>
              </a:rPr>
              <a:t>it also </a:t>
            </a:r>
            <a:r>
              <a:rPr sz="1400" spc="-5" dirty="0">
                <a:latin typeface="Calibri"/>
                <a:cs typeface="Calibri"/>
              </a:rPr>
              <a:t>can speed up the performance </a:t>
            </a:r>
            <a:r>
              <a:rPr sz="1400" dirty="0">
                <a:latin typeface="Calibri"/>
                <a:cs typeface="Calibri"/>
              </a:rPr>
              <a:t>when </a:t>
            </a:r>
            <a:r>
              <a:rPr sz="1400" spc="-5" dirty="0">
                <a:latin typeface="Calibri"/>
                <a:cs typeface="Calibri"/>
              </a:rPr>
              <a:t>the use of CustomSQL slows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down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Reduced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load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sz="1400" spc="-15" dirty="0">
                <a:latin typeface="Calibri"/>
                <a:cs typeface="Calibri"/>
              </a:rPr>
              <a:t>Tableau </a:t>
            </a:r>
            <a:r>
              <a:rPr sz="1400" spc="-10" dirty="0">
                <a:latin typeface="Calibri"/>
                <a:cs typeface="Calibri"/>
              </a:rPr>
              <a:t>Data Extract </a:t>
            </a:r>
            <a:r>
              <a:rPr sz="1400" spc="-5" dirty="0">
                <a:latin typeface="Calibri"/>
                <a:cs typeface="Calibri"/>
              </a:rPr>
              <a:t>(TDE) </a:t>
            </a:r>
            <a:r>
              <a:rPr sz="1400" spc="-10" dirty="0">
                <a:latin typeface="Calibri"/>
                <a:cs typeface="Calibri"/>
              </a:rPr>
              <a:t>reduces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load on </a:t>
            </a:r>
            <a:r>
              <a:rPr sz="1400" spc="-5" dirty="0">
                <a:latin typeface="Calibri"/>
                <a:cs typeface="Calibri"/>
              </a:rPr>
              <a:t>the database that could result heavy </a:t>
            </a:r>
            <a:r>
              <a:rPr sz="1400" spc="-15" dirty="0">
                <a:latin typeface="Calibri"/>
                <a:cs typeface="Calibri"/>
              </a:rPr>
              <a:t>Tableau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traffic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Working</a:t>
            </a:r>
            <a:r>
              <a:rPr sz="1600" b="1" spc="-5" dirty="0">
                <a:latin typeface="Calibri"/>
                <a:cs typeface="Calibri"/>
              </a:rPr>
              <a:t> Offline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90"/>
              </a:spcBef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TDE can be used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working on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0" dirty="0">
                <a:latin typeface="Calibri"/>
                <a:cs typeface="Calibri"/>
              </a:rPr>
              <a:t>static copy </a:t>
            </a:r>
            <a:r>
              <a:rPr sz="1400" spc="-5" dirty="0">
                <a:latin typeface="Calibri"/>
                <a:cs typeface="Calibri"/>
              </a:rPr>
              <a:t>of 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Publishing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20" dirty="0">
                <a:latin typeface="Calibri"/>
                <a:cs typeface="Calibri"/>
              </a:rPr>
              <a:t>Tableau </a:t>
            </a:r>
            <a:r>
              <a:rPr sz="1600" b="1" spc="-5" dirty="0">
                <a:latin typeface="Calibri"/>
                <a:cs typeface="Calibri"/>
              </a:rPr>
              <a:t>Public and </a:t>
            </a:r>
            <a:r>
              <a:rPr sz="1600" b="1" spc="-20" dirty="0">
                <a:latin typeface="Calibri"/>
                <a:cs typeface="Calibri"/>
              </a:rPr>
              <a:t>Tableau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Online</a:t>
            </a:r>
            <a:endParaRPr sz="1600" dirty="0">
              <a:latin typeface="Calibri"/>
              <a:cs typeface="Calibri"/>
            </a:endParaRPr>
          </a:p>
          <a:p>
            <a:pPr marL="355600" marR="70485">
              <a:lnSpc>
                <a:spcPct val="150000"/>
              </a:lnSpc>
              <a:spcBef>
                <a:spcPts val="450"/>
              </a:spcBef>
            </a:pPr>
            <a:r>
              <a:rPr sz="1400" spc="-20" dirty="0">
                <a:latin typeface="Calibri"/>
                <a:cs typeface="Calibri"/>
              </a:rPr>
              <a:t>Tableau </a:t>
            </a:r>
            <a:r>
              <a:rPr sz="1400" spc="-5" dirty="0">
                <a:latin typeface="Calibri"/>
                <a:cs typeface="Calibri"/>
              </a:rPr>
              <a:t>Public only supports TDEs. While </a:t>
            </a:r>
            <a:r>
              <a:rPr sz="1400" spc="-20" dirty="0">
                <a:latin typeface="Calibri"/>
                <a:cs typeface="Calibri"/>
              </a:rPr>
              <a:t>Tableau </a:t>
            </a:r>
            <a:r>
              <a:rPr sz="1400" spc="-5" dirty="0">
                <a:latin typeface="Calibri"/>
                <a:cs typeface="Calibri"/>
              </a:rPr>
              <a:t>Online can </a:t>
            </a:r>
            <a:r>
              <a:rPr sz="1400" spc="-10" dirty="0">
                <a:latin typeface="Calibri"/>
                <a:cs typeface="Calibri"/>
              </a:rPr>
              <a:t>connect </a:t>
            </a:r>
            <a:r>
              <a:rPr sz="1400" spc="-5" dirty="0">
                <a:latin typeface="Calibri"/>
                <a:cs typeface="Calibri"/>
              </a:rPr>
              <a:t>live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cloud-based </a:t>
            </a:r>
            <a:r>
              <a:rPr sz="1400" spc="-10" dirty="0">
                <a:latin typeface="Calibri"/>
                <a:cs typeface="Calibri"/>
              </a:rPr>
              <a:t>data </a:t>
            </a:r>
            <a:r>
              <a:rPr sz="1400" spc="-5" dirty="0">
                <a:latin typeface="Calibri"/>
                <a:cs typeface="Calibri"/>
              </a:rPr>
              <a:t>sources, TDEs 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most </a:t>
            </a:r>
            <a:r>
              <a:rPr sz="1400" spc="-10" dirty="0">
                <a:latin typeface="Calibri"/>
                <a:cs typeface="Calibri"/>
              </a:rPr>
              <a:t>common data source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402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800" spc="-10" dirty="0">
                <a:solidFill>
                  <a:srgbClr val="335B74"/>
                </a:solidFill>
              </a:rPr>
              <a:t>Managing</a:t>
            </a:r>
            <a:r>
              <a:rPr sz="2800" spc="45" dirty="0">
                <a:solidFill>
                  <a:srgbClr val="335B74"/>
                </a:solidFill>
              </a:rPr>
              <a:t> </a:t>
            </a:r>
            <a:r>
              <a:rPr sz="2800" spc="-10" dirty="0">
                <a:solidFill>
                  <a:srgbClr val="335B74"/>
                </a:solidFill>
              </a:rPr>
              <a:t>Extracts	</a:t>
            </a:r>
            <a:r>
              <a:rPr sz="2800" spc="-5" dirty="0">
                <a:solidFill>
                  <a:srgbClr val="335B74"/>
                </a:solidFill>
              </a:rPr>
              <a:t>- How</a:t>
            </a:r>
            <a:r>
              <a:rPr sz="2800" spc="-70" dirty="0">
                <a:solidFill>
                  <a:srgbClr val="335B74"/>
                </a:solidFill>
              </a:rPr>
              <a:t> </a:t>
            </a:r>
            <a:r>
              <a:rPr sz="2800" spc="-5" dirty="0">
                <a:solidFill>
                  <a:srgbClr val="335B74"/>
                </a:solidFill>
              </a:rPr>
              <a:t>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2385110"/>
            <a:ext cx="1820418" cy="587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" y="995172"/>
            <a:ext cx="1210056" cy="1906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6883" y="1240536"/>
            <a:ext cx="1199388" cy="232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2311" y="1235963"/>
            <a:ext cx="1209040" cy="2334895"/>
          </a:xfrm>
          <a:custGeom>
            <a:avLst/>
            <a:gdLst/>
            <a:ahLst/>
            <a:cxnLst/>
            <a:rect l="l" t="t" r="r" b="b"/>
            <a:pathLst>
              <a:path w="1209039" h="2334895">
                <a:moveTo>
                  <a:pt x="0" y="2334768"/>
                </a:moveTo>
                <a:lnTo>
                  <a:pt x="1208532" y="2334768"/>
                </a:lnTo>
                <a:lnTo>
                  <a:pt x="1208532" y="0"/>
                </a:lnTo>
                <a:lnTo>
                  <a:pt x="0" y="0"/>
                </a:lnTo>
                <a:lnTo>
                  <a:pt x="0" y="2334768"/>
                </a:lnTo>
                <a:close/>
              </a:path>
            </a:pathLst>
          </a:custGeom>
          <a:ln w="914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550" y="2081022"/>
            <a:ext cx="1205865" cy="147955"/>
          </a:xfrm>
          <a:custGeom>
            <a:avLst/>
            <a:gdLst/>
            <a:ahLst/>
            <a:cxnLst/>
            <a:rect l="l" t="t" r="r" b="b"/>
            <a:pathLst>
              <a:path w="1205864" h="147955">
                <a:moveTo>
                  <a:pt x="0" y="147827"/>
                </a:moveTo>
                <a:lnTo>
                  <a:pt x="1205484" y="147827"/>
                </a:lnTo>
                <a:lnTo>
                  <a:pt x="1205484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8504" y="1162811"/>
            <a:ext cx="3336036" cy="3154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3932" y="1158239"/>
            <a:ext cx="3345179" cy="3164205"/>
          </a:xfrm>
          <a:custGeom>
            <a:avLst/>
            <a:gdLst/>
            <a:ahLst/>
            <a:cxnLst/>
            <a:rect l="l" t="t" r="r" b="b"/>
            <a:pathLst>
              <a:path w="3345179" h="3164204">
                <a:moveTo>
                  <a:pt x="0" y="3163824"/>
                </a:moveTo>
                <a:lnTo>
                  <a:pt x="3345179" y="3163824"/>
                </a:lnTo>
                <a:lnTo>
                  <a:pt x="3345179" y="0"/>
                </a:lnTo>
                <a:lnTo>
                  <a:pt x="0" y="0"/>
                </a:lnTo>
                <a:lnTo>
                  <a:pt x="0" y="3163824"/>
                </a:lnTo>
                <a:close/>
              </a:path>
            </a:pathLst>
          </a:custGeom>
          <a:ln w="914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6232" y="2529852"/>
            <a:ext cx="736092" cy="324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3891" y="2939732"/>
            <a:ext cx="3068573" cy="4383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3035" y="2040635"/>
            <a:ext cx="3061716" cy="726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8464" y="2036064"/>
            <a:ext cx="3070860" cy="736600"/>
          </a:xfrm>
          <a:custGeom>
            <a:avLst/>
            <a:gdLst/>
            <a:ahLst/>
            <a:cxnLst/>
            <a:rect l="l" t="t" r="r" b="b"/>
            <a:pathLst>
              <a:path w="3070859" h="736600">
                <a:moveTo>
                  <a:pt x="0" y="736092"/>
                </a:moveTo>
                <a:lnTo>
                  <a:pt x="3070860" y="736092"/>
                </a:lnTo>
                <a:lnTo>
                  <a:pt x="3070860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ln w="914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45708" y="2979420"/>
            <a:ext cx="660399" cy="5199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6290" y="3996690"/>
            <a:ext cx="553720" cy="192405"/>
          </a:xfrm>
          <a:custGeom>
            <a:avLst/>
            <a:gdLst/>
            <a:ahLst/>
            <a:cxnLst/>
            <a:rect l="l" t="t" r="r" b="b"/>
            <a:pathLst>
              <a:path w="553720" h="192404">
                <a:moveTo>
                  <a:pt x="0" y="192024"/>
                </a:moveTo>
                <a:lnTo>
                  <a:pt x="553212" y="192024"/>
                </a:lnTo>
                <a:lnTo>
                  <a:pt x="553212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77" y="61341"/>
            <a:ext cx="5192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4330" algn="l"/>
              </a:tabLst>
            </a:pPr>
            <a:r>
              <a:rPr sz="2800" spc="-10" dirty="0">
                <a:solidFill>
                  <a:srgbClr val="335B74"/>
                </a:solidFill>
              </a:rPr>
              <a:t>Managing</a:t>
            </a:r>
            <a:r>
              <a:rPr sz="2800" spc="45" dirty="0">
                <a:solidFill>
                  <a:srgbClr val="335B74"/>
                </a:solidFill>
              </a:rPr>
              <a:t> </a:t>
            </a:r>
            <a:r>
              <a:rPr sz="2800" spc="-10" dirty="0">
                <a:solidFill>
                  <a:srgbClr val="335B74"/>
                </a:solidFill>
              </a:rPr>
              <a:t>Extracts	</a:t>
            </a:r>
            <a:r>
              <a:rPr sz="2800" spc="-5" dirty="0">
                <a:solidFill>
                  <a:srgbClr val="335B74"/>
                </a:solidFill>
              </a:rPr>
              <a:t>- How ?</a:t>
            </a:r>
            <a:r>
              <a:rPr sz="2800" spc="-60" dirty="0">
                <a:solidFill>
                  <a:srgbClr val="335B74"/>
                </a:solidFill>
              </a:rPr>
              <a:t> </a:t>
            </a:r>
            <a:r>
              <a:rPr sz="2800" spc="-15" dirty="0">
                <a:solidFill>
                  <a:srgbClr val="335B74"/>
                </a:solidFill>
              </a:rPr>
              <a:t>contd…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732532" y="762000"/>
            <a:ext cx="1453895" cy="229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7960" y="757427"/>
            <a:ext cx="1463040" cy="2307590"/>
          </a:xfrm>
          <a:custGeom>
            <a:avLst/>
            <a:gdLst/>
            <a:ahLst/>
            <a:cxnLst/>
            <a:rect l="l" t="t" r="r" b="b"/>
            <a:pathLst>
              <a:path w="1463039" h="2307590">
                <a:moveTo>
                  <a:pt x="0" y="2307336"/>
                </a:moveTo>
                <a:lnTo>
                  <a:pt x="1463039" y="2307336"/>
                </a:lnTo>
                <a:lnTo>
                  <a:pt x="1463039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ln w="9144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1040891"/>
            <a:ext cx="1450848" cy="2683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3028" y="1036319"/>
            <a:ext cx="1460500" cy="2693035"/>
          </a:xfrm>
          <a:custGeom>
            <a:avLst/>
            <a:gdLst/>
            <a:ahLst/>
            <a:cxnLst/>
            <a:rect l="l" t="t" r="r" b="b"/>
            <a:pathLst>
              <a:path w="1460500" h="2693035">
                <a:moveTo>
                  <a:pt x="0" y="2692907"/>
                </a:moveTo>
                <a:lnTo>
                  <a:pt x="1459991" y="2692907"/>
                </a:lnTo>
                <a:lnTo>
                  <a:pt x="1459991" y="0"/>
                </a:lnTo>
                <a:lnTo>
                  <a:pt x="0" y="0"/>
                </a:lnTo>
                <a:lnTo>
                  <a:pt x="0" y="2692907"/>
                </a:lnTo>
                <a:close/>
              </a:path>
            </a:pathLst>
          </a:custGeom>
          <a:ln w="9144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6738" y="931925"/>
            <a:ext cx="165100" cy="208915"/>
          </a:xfrm>
          <a:custGeom>
            <a:avLst/>
            <a:gdLst/>
            <a:ahLst/>
            <a:cxnLst/>
            <a:rect l="l" t="t" r="r" b="b"/>
            <a:pathLst>
              <a:path w="165100" h="208915">
                <a:moveTo>
                  <a:pt x="0" y="208787"/>
                </a:moveTo>
                <a:lnTo>
                  <a:pt x="164592" y="208787"/>
                </a:lnTo>
                <a:lnTo>
                  <a:pt x="164592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96361" y="4002785"/>
            <a:ext cx="5387340" cy="277495"/>
          </a:xfrm>
          <a:prstGeom prst="rect">
            <a:avLst/>
          </a:prstGeom>
          <a:ln w="28955">
            <a:solidFill>
              <a:srgbClr val="92D05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Calibri"/>
                <a:cs typeface="Calibri"/>
              </a:rPr>
              <a:t>Note: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working on with live dataset again just uncheck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‘Use </a:t>
            </a:r>
            <a:r>
              <a:rPr sz="1200" dirty="0">
                <a:latin typeface="Calibri"/>
                <a:cs typeface="Calibri"/>
              </a:rPr>
              <a:t>Extract’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8447" y="2250948"/>
            <a:ext cx="488315" cy="1751330"/>
          </a:xfrm>
          <a:custGeom>
            <a:avLst/>
            <a:gdLst/>
            <a:ahLst/>
            <a:cxnLst/>
            <a:rect l="l" t="t" r="r" b="b"/>
            <a:pathLst>
              <a:path w="488314" h="1751329">
                <a:moveTo>
                  <a:pt x="475234" y="38100"/>
                </a:moveTo>
                <a:lnTo>
                  <a:pt x="475234" y="1751101"/>
                </a:lnTo>
                <a:lnTo>
                  <a:pt x="487934" y="1751101"/>
                </a:lnTo>
                <a:lnTo>
                  <a:pt x="487934" y="44449"/>
                </a:lnTo>
                <a:lnTo>
                  <a:pt x="481584" y="44450"/>
                </a:lnTo>
                <a:lnTo>
                  <a:pt x="475234" y="38100"/>
                </a:lnTo>
                <a:close/>
              </a:path>
              <a:path w="488314" h="1751329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88314" h="1751329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88314" h="1751329">
                <a:moveTo>
                  <a:pt x="4850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75234" y="44450"/>
                </a:lnTo>
                <a:lnTo>
                  <a:pt x="475234" y="38100"/>
                </a:lnTo>
                <a:lnTo>
                  <a:pt x="487934" y="38100"/>
                </a:lnTo>
                <a:lnTo>
                  <a:pt x="487934" y="34544"/>
                </a:lnTo>
                <a:lnTo>
                  <a:pt x="485013" y="31750"/>
                </a:lnTo>
                <a:close/>
              </a:path>
              <a:path w="488314" h="1751329">
                <a:moveTo>
                  <a:pt x="487934" y="38100"/>
                </a:moveTo>
                <a:lnTo>
                  <a:pt x="475234" y="38100"/>
                </a:lnTo>
                <a:lnTo>
                  <a:pt x="481584" y="44450"/>
                </a:lnTo>
                <a:lnTo>
                  <a:pt x="487934" y="44449"/>
                </a:lnTo>
                <a:lnTo>
                  <a:pt x="48793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427" y="1964423"/>
            <a:ext cx="6863333" cy="1212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5058" y="2117547"/>
            <a:ext cx="3295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0075" algn="l"/>
              </a:tabLst>
            </a:pPr>
            <a:r>
              <a:rPr dirty="0"/>
              <a:t>M</a:t>
            </a:r>
            <a:r>
              <a:rPr spc="-484" dirty="0"/>
              <a:t> </a:t>
            </a:r>
            <a:r>
              <a:rPr spc="555" dirty="0"/>
              <a:t>e</a:t>
            </a:r>
            <a:r>
              <a:rPr spc="545" dirty="0"/>
              <a:t>t</a:t>
            </a:r>
            <a:r>
              <a:rPr dirty="0"/>
              <a:t>a	</a:t>
            </a:r>
            <a:r>
              <a:rPr spc="590" dirty="0"/>
              <a:t>D</a:t>
            </a:r>
            <a:r>
              <a:rPr spc="535" dirty="0"/>
              <a:t>a</a:t>
            </a:r>
            <a:r>
              <a:rPr spc="545" dirty="0"/>
              <a:t>t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4101" y="996434"/>
            <a:ext cx="2608521" cy="261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977" y="81229"/>
            <a:ext cx="375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335B74"/>
                </a:solidFill>
              </a:rPr>
              <a:t>Understanding</a:t>
            </a:r>
            <a:r>
              <a:rPr sz="2800" spc="15" dirty="0">
                <a:solidFill>
                  <a:srgbClr val="335B74"/>
                </a:solidFill>
              </a:rPr>
              <a:t> </a:t>
            </a:r>
            <a:r>
              <a:rPr sz="2800" spc="-20" dirty="0">
                <a:solidFill>
                  <a:srgbClr val="335B74"/>
                </a:solidFill>
              </a:rPr>
              <a:t>MetaData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5042915" y="1025652"/>
            <a:ext cx="2511551" cy="2511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19294" y="3653649"/>
            <a:ext cx="2573655" cy="6756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210"/>
              </a:spcBef>
            </a:pPr>
            <a:r>
              <a:rPr sz="1800" b="1" spc="-10" dirty="0">
                <a:latin typeface="Calibri"/>
                <a:cs typeface="Calibri"/>
              </a:rPr>
              <a:t>Meta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R="49530" algn="ctr">
              <a:lnSpc>
                <a:spcPct val="100000"/>
              </a:lnSpc>
              <a:spcBef>
                <a:spcPts val="80"/>
              </a:spcBef>
            </a:pPr>
            <a:r>
              <a:rPr sz="950" spc="5" dirty="0">
                <a:latin typeface="Calibri"/>
                <a:cs typeface="Calibri"/>
              </a:rPr>
              <a:t>(political </a:t>
            </a:r>
            <a:r>
              <a:rPr sz="950" spc="10" dirty="0">
                <a:latin typeface="Calibri"/>
                <a:cs typeface="Calibri"/>
              </a:rPr>
              <a:t>globe with </a:t>
            </a:r>
            <a:r>
              <a:rPr sz="950" spc="5" dirty="0">
                <a:latin typeface="Calibri"/>
                <a:cs typeface="Calibri"/>
              </a:rPr>
              <a:t>information </a:t>
            </a:r>
            <a:r>
              <a:rPr sz="950" spc="10" dirty="0">
                <a:latin typeface="Calibri"/>
                <a:cs typeface="Calibri"/>
              </a:rPr>
              <a:t>about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earth)</a:t>
            </a: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alibri"/>
                <a:cs typeface="Calibri"/>
              </a:rPr>
              <a:t>Latitudes, Longitudes, States-Name, </a:t>
            </a:r>
            <a:r>
              <a:rPr sz="1000" spc="-10" dirty="0">
                <a:latin typeface="Calibri"/>
                <a:cs typeface="Calibri"/>
              </a:rPr>
              <a:t>Ocean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7132" y="3715828"/>
            <a:ext cx="1675130" cy="6038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264160" algn="ctr">
              <a:lnSpc>
                <a:spcPct val="100000"/>
              </a:lnSpc>
              <a:spcBef>
                <a:spcPts val="210"/>
              </a:spcBef>
            </a:pPr>
            <a:r>
              <a:rPr sz="1800" b="1" spc="-10" dirty="0">
                <a:latin typeface="Calibri"/>
                <a:cs typeface="Calibri"/>
              </a:rPr>
              <a:t>Real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R="264795" algn="ctr">
              <a:lnSpc>
                <a:spcPts val="1010"/>
              </a:lnSpc>
              <a:spcBef>
                <a:spcPts val="80"/>
              </a:spcBef>
            </a:pPr>
            <a:r>
              <a:rPr sz="950" spc="5" dirty="0">
                <a:latin typeface="Calibri"/>
                <a:cs typeface="Calibri"/>
              </a:rPr>
              <a:t>(Earth)</a:t>
            </a:r>
            <a:endParaRPr sz="950">
              <a:latin typeface="Calibri"/>
              <a:cs typeface="Calibri"/>
            </a:endParaRPr>
          </a:p>
          <a:p>
            <a:pPr marL="12700">
              <a:lnSpc>
                <a:spcPts val="1190"/>
              </a:lnSpc>
            </a:pPr>
            <a:r>
              <a:rPr sz="1100" spc="-5" dirty="0">
                <a:latin typeface="Calibri"/>
                <a:cs typeface="Calibri"/>
              </a:rPr>
              <a:t>Physical </a:t>
            </a:r>
            <a:r>
              <a:rPr sz="1100" dirty="0">
                <a:latin typeface="Calibri"/>
                <a:cs typeface="Calibri"/>
              </a:rPr>
              <a:t>Appearance of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earth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3072383"/>
            <a:ext cx="4770882" cy="774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727" y="1054608"/>
            <a:ext cx="3631691" cy="2721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7842" y="1365630"/>
            <a:ext cx="1793239" cy="309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latin typeface="Calibri"/>
                <a:cs typeface="Calibri"/>
              </a:rPr>
              <a:t>Meta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  <a:p>
            <a:pPr marL="227329" indent="-215265">
              <a:lnSpc>
                <a:spcPct val="100000"/>
              </a:lnSpc>
              <a:spcBef>
                <a:spcPts val="207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400" spc="-5" dirty="0">
                <a:latin typeface="Calibri"/>
                <a:cs typeface="Calibri"/>
              </a:rPr>
              <a:t>Name of 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Book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400" spc="-5" dirty="0">
                <a:latin typeface="Calibri"/>
                <a:cs typeface="Calibri"/>
              </a:rPr>
              <a:t>Author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Book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400" spc="-5" dirty="0">
                <a:latin typeface="Calibri"/>
                <a:cs typeface="Calibri"/>
              </a:rPr>
              <a:t>Publisher of 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Book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400" spc="-5" dirty="0">
                <a:latin typeface="Calibri"/>
                <a:cs typeface="Calibri"/>
              </a:rPr>
              <a:t>Price of 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Book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400" spc="-5" dirty="0">
                <a:latin typeface="Calibri"/>
                <a:cs typeface="Calibri"/>
              </a:rPr>
              <a:t>ISBN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400" spc="-10" dirty="0">
                <a:latin typeface="Calibri"/>
                <a:cs typeface="Calibri"/>
              </a:rPr>
              <a:t>Page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numbers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950" y="62229"/>
            <a:ext cx="311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5B74"/>
                </a:solidFill>
              </a:rPr>
              <a:t>MetaData</a:t>
            </a:r>
            <a:r>
              <a:rPr sz="2800" spc="5" dirty="0">
                <a:solidFill>
                  <a:srgbClr val="335B74"/>
                </a:solidFill>
              </a:rPr>
              <a:t> </a:t>
            </a:r>
            <a:r>
              <a:rPr sz="2800" spc="-20" dirty="0">
                <a:solidFill>
                  <a:srgbClr val="335B74"/>
                </a:solidFill>
              </a:rPr>
              <a:t>Contd…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50" y="62229"/>
            <a:ext cx="2237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5B74"/>
                </a:solidFill>
              </a:rPr>
              <a:t>MetaData </a:t>
            </a:r>
            <a:r>
              <a:rPr sz="2800" spc="-5" dirty="0">
                <a:solidFill>
                  <a:srgbClr val="335B74"/>
                </a:solidFill>
              </a:rPr>
              <a:t>in</a:t>
            </a:r>
            <a:r>
              <a:rPr sz="2800" spc="10" dirty="0">
                <a:solidFill>
                  <a:srgbClr val="335B74"/>
                </a:solidFill>
              </a:rPr>
              <a:t> </a:t>
            </a:r>
            <a:r>
              <a:rPr sz="2800" spc="-5" dirty="0">
                <a:solidFill>
                  <a:srgbClr val="335B74"/>
                </a:solidFill>
              </a:rPr>
              <a:t>BI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625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16255" algn="l"/>
                <a:tab pos="516890" algn="l"/>
              </a:tabLst>
            </a:pPr>
            <a:r>
              <a:rPr spc="-10" dirty="0"/>
              <a:t>Metadata </a:t>
            </a:r>
            <a:r>
              <a:rPr dirty="0"/>
              <a:t>is </a:t>
            </a:r>
            <a:r>
              <a:rPr spc="-10" dirty="0"/>
              <a:t>defined </a:t>
            </a:r>
            <a:r>
              <a:rPr dirty="0"/>
              <a:t>as </a:t>
            </a:r>
            <a:r>
              <a:rPr spc="-20" dirty="0"/>
              <a:t>“data </a:t>
            </a:r>
            <a:r>
              <a:rPr spc="-5" dirty="0"/>
              <a:t>about</a:t>
            </a:r>
            <a:r>
              <a:rPr spc="55" dirty="0"/>
              <a:t> </a:t>
            </a:r>
            <a:r>
              <a:rPr spc="-10" dirty="0"/>
              <a:t>data”</a:t>
            </a:r>
          </a:p>
          <a:p>
            <a:pPr marL="217170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516255" indent="-287020">
              <a:lnSpc>
                <a:spcPct val="100000"/>
              </a:lnSpc>
              <a:buFont typeface="Arial"/>
              <a:buChar char="•"/>
              <a:tabLst>
                <a:tab pos="516255" algn="l"/>
                <a:tab pos="516890" algn="l"/>
              </a:tabLst>
            </a:pPr>
            <a:r>
              <a:rPr spc="-10" dirty="0"/>
              <a:t>Metadata </a:t>
            </a:r>
            <a:r>
              <a:rPr spc="-5" dirty="0"/>
              <a:t>describes the </a:t>
            </a:r>
            <a:r>
              <a:rPr spc="-15" dirty="0"/>
              <a:t>context, </a:t>
            </a:r>
            <a:r>
              <a:rPr spc="-5" dirty="0"/>
              <a:t>use, and validity of business</a:t>
            </a:r>
            <a:r>
              <a:rPr spc="120" dirty="0"/>
              <a:t> </a:t>
            </a:r>
            <a:r>
              <a:rPr spc="-5" dirty="0"/>
              <a:t>information</a:t>
            </a:r>
          </a:p>
          <a:p>
            <a:pPr marL="516255" marR="340995" indent="-287020">
              <a:lnSpc>
                <a:spcPct val="200100"/>
              </a:lnSpc>
              <a:spcBef>
                <a:spcPts val="405"/>
              </a:spcBef>
              <a:buFont typeface="Arial"/>
              <a:buChar char="•"/>
              <a:tabLst>
                <a:tab pos="516255" algn="l"/>
                <a:tab pos="516890" algn="l"/>
              </a:tabLst>
            </a:pPr>
            <a:r>
              <a:rPr spc="-5" dirty="0"/>
              <a:t>Common </a:t>
            </a:r>
            <a:r>
              <a:rPr spc="-10" dirty="0"/>
              <a:t>metadata attributes </a:t>
            </a:r>
            <a:r>
              <a:rPr spc="-5" dirty="0"/>
              <a:t>include the </a:t>
            </a:r>
            <a:r>
              <a:rPr spc="-10" dirty="0"/>
              <a:t>date </a:t>
            </a:r>
            <a:r>
              <a:rPr spc="-5" dirty="0"/>
              <a:t>and time that </a:t>
            </a:r>
            <a:r>
              <a:rPr spc="-10" dirty="0"/>
              <a:t>data </a:t>
            </a:r>
            <a:r>
              <a:rPr spc="-5" dirty="0"/>
              <a:t>was collected or changed, and the </a:t>
            </a:r>
            <a:r>
              <a:rPr spc="-10" dirty="0"/>
              <a:t>data  source </a:t>
            </a:r>
            <a:r>
              <a:rPr spc="-5" dirty="0"/>
              <a:t>or identification of the person </a:t>
            </a:r>
            <a:r>
              <a:rPr dirty="0"/>
              <a:t>who </a:t>
            </a:r>
            <a:r>
              <a:rPr spc="-5" dirty="0"/>
              <a:t>performed the</a:t>
            </a:r>
            <a:r>
              <a:rPr dirty="0"/>
              <a:t> </a:t>
            </a:r>
            <a:r>
              <a:rPr spc="-10" dirty="0"/>
              <a:t>change</a:t>
            </a:r>
          </a:p>
          <a:p>
            <a:pPr marL="217170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516255" indent="-287020">
              <a:lnSpc>
                <a:spcPct val="100000"/>
              </a:lnSpc>
              <a:buFont typeface="Arial"/>
              <a:buChar char="•"/>
              <a:tabLst>
                <a:tab pos="516255" algn="l"/>
                <a:tab pos="516890" algn="l"/>
              </a:tabLst>
            </a:pPr>
            <a:r>
              <a:rPr spc="-10" dirty="0"/>
              <a:t>Metadata attributes for </a:t>
            </a:r>
            <a:r>
              <a:rPr dirty="0"/>
              <a:t>an </a:t>
            </a:r>
            <a:r>
              <a:rPr spc="-5" dirty="0"/>
              <a:t>electronic </a:t>
            </a:r>
            <a:r>
              <a:rPr spc="-10" dirty="0"/>
              <a:t>document </a:t>
            </a:r>
            <a:r>
              <a:rPr spc="-5" dirty="0"/>
              <a:t>or </a:t>
            </a:r>
            <a:r>
              <a:rPr spc="-15" dirty="0"/>
              <a:t>record </a:t>
            </a:r>
            <a:r>
              <a:rPr spc="-10" dirty="0"/>
              <a:t>may </a:t>
            </a:r>
            <a:r>
              <a:rPr spc="-5" dirty="0"/>
              <a:t>include the </a:t>
            </a:r>
            <a:r>
              <a:rPr dirty="0"/>
              <a:t>type </a:t>
            </a:r>
            <a:r>
              <a:rPr spc="-5" dirty="0"/>
              <a:t>of </a:t>
            </a:r>
            <a:r>
              <a:rPr spc="-15" dirty="0"/>
              <a:t>record, </a:t>
            </a:r>
            <a:r>
              <a:rPr dirty="0"/>
              <a:t>its </a:t>
            </a:r>
            <a:r>
              <a:rPr spc="-10" dirty="0"/>
              <a:t>retention </a:t>
            </a:r>
            <a:r>
              <a:rPr dirty="0"/>
              <a:t>period,</a:t>
            </a:r>
          </a:p>
          <a:p>
            <a:pPr marL="217170"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6255">
              <a:lnSpc>
                <a:spcPct val="100000"/>
              </a:lnSpc>
            </a:pPr>
            <a:r>
              <a:rPr spc="-5" dirty="0"/>
              <a:t>and </a:t>
            </a:r>
            <a:r>
              <a:rPr dirty="0"/>
              <a:t>its </a:t>
            </a:r>
            <a:r>
              <a:rPr spc="-5" dirty="0"/>
              <a:t>security classification </a:t>
            </a:r>
            <a:r>
              <a:rPr dirty="0"/>
              <a:t>or</a:t>
            </a:r>
            <a:r>
              <a:rPr spc="-10" dirty="0"/>
              <a:t> category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</TotalTime>
  <Words>476</Words>
  <Application>Microsoft Office PowerPoint</Application>
  <PresentationFormat>On-screen Show (16:9)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Comic Sans MS</vt:lpstr>
      <vt:lpstr>Times New Roman</vt:lpstr>
      <vt:lpstr>Tw Cen MT</vt:lpstr>
      <vt:lpstr>Wingdings</vt:lpstr>
      <vt:lpstr>Wingdings 2</vt:lpstr>
      <vt:lpstr>Median</vt:lpstr>
      <vt:lpstr>Managing Extracts</vt:lpstr>
      <vt:lpstr> Managing Extracts - What?</vt:lpstr>
      <vt:lpstr>Managing Extracts - Why?</vt:lpstr>
      <vt:lpstr>Managing Extracts - How ?</vt:lpstr>
      <vt:lpstr>Managing Extracts - How ? contd…</vt:lpstr>
      <vt:lpstr>M eta Data</vt:lpstr>
      <vt:lpstr>Understanding MetaData</vt:lpstr>
      <vt:lpstr>MetaData Contd…</vt:lpstr>
      <vt:lpstr>MetaData in BI</vt:lpstr>
      <vt:lpstr>Data and MetaData in Tableau</vt:lpstr>
      <vt:lpstr> Managing MetaData-Hierarchy Example</vt:lpstr>
      <vt:lpstr>Managing MetaData-Creating Hierarchy</vt:lpstr>
      <vt:lpstr>Hierarchy Created</vt:lpstr>
      <vt:lpstr> Adding Extra Field to Hierarchy</vt:lpstr>
      <vt:lpstr>Hierarchy View</vt:lpstr>
      <vt:lpstr>Managing MetaData-Hierarchy Example</vt:lpstr>
      <vt:lpstr>Managing MetaData-Creating Folders</vt:lpstr>
      <vt:lpstr>Managing MetaData-Creating Folders</vt:lpstr>
      <vt:lpstr> Managing MetaData-Changing Data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atul@edureka.co</dc:creator>
  <cp:lastModifiedBy>info</cp:lastModifiedBy>
  <cp:revision>10</cp:revision>
  <dcterms:created xsi:type="dcterms:W3CDTF">2019-06-26T06:45:34Z</dcterms:created>
  <dcterms:modified xsi:type="dcterms:W3CDTF">2023-06-19T04:28:05Z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2019-06-26T00:00:00Z</vt:filetime>
  </property>
</Properties>
</file>