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23" y="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91E2563-7013-4CDB-869B-CE25BBF1A3F1}"/>
              </a:ext>
            </a:extLst>
          </p:cNvPr>
          <p:cNvSpPr/>
          <p:nvPr userDrawn="1"/>
        </p:nvSpPr>
        <p:spPr>
          <a:xfrm rot="10800000">
            <a:off x="0" y="0"/>
            <a:ext cx="1410056" cy="1239140"/>
          </a:xfrm>
          <a:prstGeom prst="triangle">
            <a:avLst>
              <a:gd name="adj" fmla="val 10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D8C0A210-E7A6-4114-A7C6-AECE6B09CEAD}"/>
              </a:ext>
            </a:extLst>
          </p:cNvPr>
          <p:cNvSpPr/>
          <p:nvPr userDrawn="1"/>
        </p:nvSpPr>
        <p:spPr>
          <a:xfrm>
            <a:off x="1" y="6341850"/>
            <a:ext cx="3063239" cy="525294"/>
          </a:xfrm>
          <a:prstGeom prst="snip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C97B08-CE4C-446E-AA8D-F255C8F69237}"/>
              </a:ext>
            </a:extLst>
          </p:cNvPr>
          <p:cNvSpPr txBox="1"/>
          <p:nvPr userDrawn="1"/>
        </p:nvSpPr>
        <p:spPr>
          <a:xfrm>
            <a:off x="10057362" y="196787"/>
            <a:ext cx="2304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TRADEBOT 1.0.0</a:t>
            </a:r>
            <a:endParaRPr lang="en-IN" sz="2000" b="1" spc="300" dirty="0">
              <a:solidFill>
                <a:schemeClr val="accent6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A49FB1-D746-4F5B-A90A-81C0B52B293F}"/>
              </a:ext>
            </a:extLst>
          </p:cNvPr>
          <p:cNvSpPr/>
          <p:nvPr userDrawn="1"/>
        </p:nvSpPr>
        <p:spPr>
          <a:xfrm>
            <a:off x="525292" y="6404442"/>
            <a:ext cx="1941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0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TECHNOZURE</a:t>
            </a:r>
            <a:endParaRPr lang="en-IN" sz="20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3FAA3F1-81D9-461A-AF89-63582DDAFCD2}"/>
              </a:ext>
            </a:extLst>
          </p:cNvPr>
          <p:cNvSpPr/>
          <p:nvPr userDrawn="1"/>
        </p:nvSpPr>
        <p:spPr>
          <a:xfrm>
            <a:off x="10781943" y="5614094"/>
            <a:ext cx="1410056" cy="1239140"/>
          </a:xfrm>
          <a:prstGeom prst="triangle">
            <a:avLst>
              <a:gd name="adj" fmla="val 10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68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633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708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204DC90-2EDF-4FDD-AED8-E1909A0D5290}"/>
              </a:ext>
            </a:extLst>
          </p:cNvPr>
          <p:cNvSpPr txBox="1"/>
          <p:nvPr/>
        </p:nvSpPr>
        <p:spPr>
          <a:xfrm>
            <a:off x="308549" y="460364"/>
            <a:ext cx="2847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TECHNOZURE</a:t>
            </a:r>
            <a:endParaRPr lang="en-IN" sz="2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24ABE3-275D-4F9E-8E93-7B19AAD27A72}"/>
              </a:ext>
            </a:extLst>
          </p:cNvPr>
          <p:cNvSpPr txBox="1"/>
          <p:nvPr/>
        </p:nvSpPr>
        <p:spPr>
          <a:xfrm>
            <a:off x="-401301" y="1160256"/>
            <a:ext cx="7874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3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TRADEBOT 1.0.0</a:t>
            </a:r>
            <a:endParaRPr lang="en-IN" sz="4400" b="1" spc="300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1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68C2F5-AD9A-4144-A9C0-300804085155}"/>
              </a:ext>
            </a:extLst>
          </p:cNvPr>
          <p:cNvSpPr txBox="1"/>
          <p:nvPr/>
        </p:nvSpPr>
        <p:spPr>
          <a:xfrm>
            <a:off x="808642" y="529548"/>
            <a:ext cx="4566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TRADEBOT 1.0.0 </a:t>
            </a:r>
            <a:endParaRPr lang="en-IN" sz="4000" b="1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B2D540-5272-4F56-8373-19999FE644B2}"/>
              </a:ext>
            </a:extLst>
          </p:cNvPr>
          <p:cNvSpPr txBox="1"/>
          <p:nvPr/>
        </p:nvSpPr>
        <p:spPr>
          <a:xfrm>
            <a:off x="1400905" y="1305800"/>
            <a:ext cx="9390190" cy="43004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40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Intended to use by stock traders who apply technical analysis to take trades</a:t>
            </a:r>
          </a:p>
          <a:p>
            <a:pPr marL="285750" indent="-285750">
              <a:lnSpc>
                <a:spcPct val="40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Machine learning algorithms to produce buy and sell signals</a:t>
            </a:r>
          </a:p>
          <a:p>
            <a:pPr marL="285750" indent="-285750">
              <a:lnSpc>
                <a:spcPct val="40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Variety of calculators to calculate several investment options</a:t>
            </a:r>
          </a:p>
          <a:p>
            <a:pPr marL="285750" indent="-285750">
              <a:lnSpc>
                <a:spcPct val="40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Aids the user to plan his/her post-retirement life keeping finance in mind.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0CC14F-6C99-4EA7-ABAD-A44FAA05C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969" y="2467706"/>
            <a:ext cx="3420208" cy="228013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7207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F0E876-527A-4D58-89D0-056E5A34CBDC}"/>
              </a:ext>
            </a:extLst>
          </p:cNvPr>
          <p:cNvSpPr txBox="1"/>
          <p:nvPr/>
        </p:nvSpPr>
        <p:spPr>
          <a:xfrm>
            <a:off x="808642" y="529548"/>
            <a:ext cx="3272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TECH STACK</a:t>
            </a:r>
            <a:endParaRPr lang="en-IN" sz="4000" b="1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A8FF0-C737-4881-B520-1D281AE5BD61}"/>
              </a:ext>
            </a:extLst>
          </p:cNvPr>
          <p:cNvSpPr txBox="1"/>
          <p:nvPr/>
        </p:nvSpPr>
        <p:spPr>
          <a:xfrm>
            <a:off x="1400905" y="1218372"/>
            <a:ext cx="9390190" cy="31924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4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Front-End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: </a:t>
            </a:r>
            <a:r>
              <a:rPr lang="en-US" dirty="0">
                <a:latin typeface="Franklin Gothic Medium" panose="020B0603020102020204" pitchFamily="34" charset="0"/>
              </a:rPr>
              <a:t>Java</a:t>
            </a:r>
            <a:endParaRPr lang="en-IN" dirty="0">
              <a:latin typeface="Franklin Gothic Medium" panose="020B0603020102020204" pitchFamily="34" charset="0"/>
            </a:endParaRPr>
          </a:p>
          <a:p>
            <a:pPr marL="285750" indent="-285750">
              <a:lnSpc>
                <a:spcPct val="40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Back-End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 </a:t>
            </a:r>
            <a:r>
              <a:rPr lang="en-IN" dirty="0">
                <a:latin typeface="Franklin Gothic Medium" panose="020B0603020102020204" pitchFamily="34" charset="0"/>
              </a:rPr>
              <a:t>MySQL</a:t>
            </a:r>
          </a:p>
          <a:p>
            <a:pPr marL="285750" indent="-285750">
              <a:lnSpc>
                <a:spcPct val="40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Connectivity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 </a:t>
            </a:r>
            <a:r>
              <a:rPr lang="en-IN" dirty="0">
                <a:latin typeface="Franklin Gothic Medium" panose="020B0603020102020204" pitchFamily="34" charset="0"/>
              </a:rPr>
              <a:t>Zerodha’s Kite API</a:t>
            </a:r>
          </a:p>
        </p:txBody>
      </p:sp>
      <p:pic>
        <p:nvPicPr>
          <p:cNvPr id="4098" name="Picture 2" descr="How to Manage Multiple Java Versions in MacOS | by Chamika Kasun | Medium">
            <a:extLst>
              <a:ext uri="{FF2B5EF4-FFF2-40B4-BE49-F238E27FC236}">
                <a16:creationId xmlns:a16="http://schemas.microsoft.com/office/drawing/2014/main" id="{AB8FF4E7-12E9-406C-963D-185F7E13F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668" y="633766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ySQL | Most Popular Open Source Relational Database | AWS">
            <a:extLst>
              <a:ext uri="{FF2B5EF4-FFF2-40B4-BE49-F238E27FC236}">
                <a16:creationId xmlns:a16="http://schemas.microsoft.com/office/drawing/2014/main" id="{EF66EFFC-64BF-4DA2-98D8-CE23EC1FB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368" y="2437987"/>
            <a:ext cx="29718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Kite Connect 3 / API documentation">
            <a:extLst>
              <a:ext uri="{FF2B5EF4-FFF2-40B4-BE49-F238E27FC236}">
                <a16:creationId xmlns:a16="http://schemas.microsoft.com/office/drawing/2014/main" id="{8C31C83A-D0E4-4806-A253-1FC10FEFF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447" y="3998239"/>
            <a:ext cx="4293942" cy="227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85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CE7379-1FA9-4C37-8A24-731D632B9F09}"/>
              </a:ext>
            </a:extLst>
          </p:cNvPr>
          <p:cNvSpPr txBox="1"/>
          <p:nvPr/>
        </p:nvSpPr>
        <p:spPr>
          <a:xfrm>
            <a:off x="808642" y="529548"/>
            <a:ext cx="5050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SALIENT FEATURES</a:t>
            </a:r>
            <a:endParaRPr lang="en-IN" sz="4000" b="1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B5BAA0-5305-43CF-9543-77E04FD712BF}"/>
              </a:ext>
            </a:extLst>
          </p:cNvPr>
          <p:cNvSpPr txBox="1"/>
          <p:nvPr/>
        </p:nvSpPr>
        <p:spPr>
          <a:xfrm>
            <a:off x="1400905" y="1237434"/>
            <a:ext cx="9390190" cy="43004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40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Trade Signals of better accuracy using calibrated strategies</a:t>
            </a:r>
          </a:p>
          <a:p>
            <a:pPr marL="285750" indent="-285750">
              <a:lnSpc>
                <a:spcPct val="40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Ability to back-test handpicked and proven trading strategies </a:t>
            </a:r>
          </a:p>
          <a:p>
            <a:pPr marL="285750" indent="-285750">
              <a:lnSpc>
                <a:spcPct val="40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Spontaneous Alerts for various instruments</a:t>
            </a:r>
          </a:p>
          <a:p>
            <a:pPr marL="285750" indent="-285750">
              <a:lnSpc>
                <a:spcPct val="400000"/>
              </a:lnSpc>
              <a:buFont typeface="Wingdings" panose="05000000000000000000" pitchFamily="2" charset="2"/>
              <a:buChar char="Ø"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Binning Instruments based on Fundamental Analysis</a:t>
            </a:r>
          </a:p>
        </p:txBody>
      </p:sp>
      <p:pic>
        <p:nvPicPr>
          <p:cNvPr id="2050" name="Picture 2" descr="Stock Market: Why you should not try to time the stock market">
            <a:extLst>
              <a:ext uri="{FF2B5EF4-FFF2-40B4-BE49-F238E27FC236}">
                <a16:creationId xmlns:a16="http://schemas.microsoft.com/office/drawing/2014/main" id="{AD50A36A-5C13-4C8D-B69C-1657F9A75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373" y="2287832"/>
            <a:ext cx="3496890" cy="2615196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01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F0E876-527A-4D58-89D0-056E5A34CBDC}"/>
              </a:ext>
            </a:extLst>
          </p:cNvPr>
          <p:cNvSpPr txBox="1"/>
          <p:nvPr/>
        </p:nvSpPr>
        <p:spPr>
          <a:xfrm>
            <a:off x="808642" y="529548"/>
            <a:ext cx="5050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SALIENT FEATURES</a:t>
            </a:r>
            <a:endParaRPr lang="en-IN" sz="4000" b="1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A8FF0-C737-4881-B520-1D281AE5BD61}"/>
              </a:ext>
            </a:extLst>
          </p:cNvPr>
          <p:cNvSpPr txBox="1"/>
          <p:nvPr/>
        </p:nvSpPr>
        <p:spPr>
          <a:xfrm>
            <a:off x="1400905" y="1237434"/>
            <a:ext cx="9390190" cy="43004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40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Intuitive Brokerage &amp; Tax Calculator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marL="285750" indent="-285750">
              <a:lnSpc>
                <a:spcPct val="400000"/>
              </a:lnSpc>
              <a:buFont typeface="Wingdings" panose="05000000000000000000" pitchFamily="2" charset="2"/>
              <a:buChar char="Ø"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Retirement corpus and investment </a:t>
            </a:r>
          </a:p>
          <a:p>
            <a:pPr marL="285750" indent="-285750">
              <a:lnSpc>
                <a:spcPct val="400000"/>
              </a:lnSpc>
              <a:buFont typeface="Wingdings" panose="05000000000000000000" pitchFamily="2" charset="2"/>
              <a:buChar char="Ø"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Returns calculator for compounding schemes</a:t>
            </a:r>
          </a:p>
          <a:p>
            <a:pPr marL="285750" indent="-285750">
              <a:lnSpc>
                <a:spcPct val="400000"/>
              </a:lnSpc>
              <a:buFont typeface="Wingdings" panose="05000000000000000000" pitchFamily="2" charset="2"/>
              <a:buChar char="Ø"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Compare and Contrast across several investment schemes of your choice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pic>
        <p:nvPicPr>
          <p:cNvPr id="3074" name="Picture 2" descr="7 Questions You Should Ask Yourself When Planning for Retirement | Business  | kenoshanews.com">
            <a:extLst>
              <a:ext uri="{FF2B5EF4-FFF2-40B4-BE49-F238E27FC236}">
                <a16:creationId xmlns:a16="http://schemas.microsoft.com/office/drawing/2014/main" id="{58B13CF4-65E8-4F35-A575-04B9444CA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12" y="1778976"/>
            <a:ext cx="4555436" cy="3048001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77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9DEAF-2BC9-4276-9EFD-743BFE096F6C}"/>
              </a:ext>
            </a:extLst>
          </p:cNvPr>
          <p:cNvSpPr txBox="1"/>
          <p:nvPr/>
        </p:nvSpPr>
        <p:spPr>
          <a:xfrm>
            <a:off x="808642" y="529548"/>
            <a:ext cx="9756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TECHNICAL ANALYSIS DEPENDENCIES</a:t>
            </a:r>
            <a:endParaRPr lang="en-IN" sz="4000" b="1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95DF33-729A-441D-872B-BA23376835E3}"/>
              </a:ext>
            </a:extLst>
          </p:cNvPr>
          <p:cNvSpPr txBox="1"/>
          <p:nvPr/>
        </p:nvSpPr>
        <p:spPr>
          <a:xfrm>
            <a:off x="1400905" y="1237434"/>
            <a:ext cx="5887918" cy="43004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4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Momentum Indicator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 </a:t>
            </a:r>
            <a:r>
              <a:rPr lang="en-US" dirty="0">
                <a:latin typeface="Franklin Gothic Medium" panose="020B0603020102020204" pitchFamily="34" charset="0"/>
              </a:rPr>
              <a:t>Relative Strength Index (RSI)</a:t>
            </a:r>
            <a:endParaRPr lang="en-IN" dirty="0">
              <a:latin typeface="Franklin Gothic Medium" panose="020B0603020102020204" pitchFamily="34" charset="0"/>
            </a:endParaRPr>
          </a:p>
          <a:p>
            <a:pPr marL="285750" indent="-285750">
              <a:lnSpc>
                <a:spcPct val="40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Volatility: </a:t>
            </a:r>
            <a:r>
              <a:rPr lang="en-IN" dirty="0">
                <a:latin typeface="Franklin Gothic Medium" panose="020B0603020102020204" pitchFamily="34" charset="0"/>
              </a:rPr>
              <a:t>Bollinger Bands (BB)</a:t>
            </a:r>
          </a:p>
          <a:p>
            <a:pPr marL="285750" indent="-285750">
              <a:lnSpc>
                <a:spcPct val="40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Strength: 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Average Directional Index (ADX)</a:t>
            </a:r>
          </a:p>
          <a:p>
            <a:pPr marL="285750" indent="-285750">
              <a:lnSpc>
                <a:spcPct val="40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Zone Detection: 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Pivots, Supports and Resistances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pic>
        <p:nvPicPr>
          <p:cNvPr id="6146" name="Picture 2" descr="Why I Ditched Technical Indicators (And Why You Should Too)">
            <a:extLst>
              <a:ext uri="{FF2B5EF4-FFF2-40B4-BE49-F238E27FC236}">
                <a16:creationId xmlns:a16="http://schemas.microsoft.com/office/drawing/2014/main" id="{B56B4211-7A5F-4A68-9F5F-2420E89E2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956" y="2307981"/>
            <a:ext cx="4451106" cy="2967404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62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CD572B-BF35-4DF2-AC13-3CCC80B7BDE1}"/>
              </a:ext>
            </a:extLst>
          </p:cNvPr>
          <p:cNvSpPr txBox="1"/>
          <p:nvPr/>
        </p:nvSpPr>
        <p:spPr>
          <a:xfrm>
            <a:off x="808642" y="529548"/>
            <a:ext cx="87831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PRIMITIVE INVESTMENT SCHEMES</a:t>
            </a:r>
            <a:endParaRPr lang="en-IN" sz="4000" b="1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FAB7A-99A8-4EDE-BACF-9719DD732165}"/>
              </a:ext>
            </a:extLst>
          </p:cNvPr>
          <p:cNvSpPr txBox="1"/>
          <p:nvPr/>
        </p:nvSpPr>
        <p:spPr>
          <a:xfrm>
            <a:off x="1400905" y="1237434"/>
            <a:ext cx="3865687" cy="43004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4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National Pension Scheme (NPS)</a:t>
            </a:r>
            <a:endParaRPr lang="en-IN" dirty="0">
              <a:latin typeface="Franklin Gothic Medium" panose="020B0603020102020204" pitchFamily="34" charset="0"/>
            </a:endParaRPr>
          </a:p>
          <a:p>
            <a:pPr marL="285750" indent="-285750">
              <a:lnSpc>
                <a:spcPct val="40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Public Provident Fund (PPF)</a:t>
            </a:r>
            <a:endParaRPr lang="en-IN" dirty="0">
              <a:latin typeface="Franklin Gothic Medium" panose="020B0603020102020204" pitchFamily="34" charset="0"/>
            </a:endParaRPr>
          </a:p>
          <a:p>
            <a:pPr marL="285750" indent="-285750">
              <a:lnSpc>
                <a:spcPct val="40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Leading Mutual Fund Schemes</a:t>
            </a:r>
          </a:p>
          <a:p>
            <a:pPr marL="285750" indent="-285750">
              <a:lnSpc>
                <a:spcPct val="40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Bonds and Bill Market</a:t>
            </a:r>
          </a:p>
        </p:txBody>
      </p:sp>
      <p:pic>
        <p:nvPicPr>
          <p:cNvPr id="5124" name="Picture 4" descr="coronavirus news: Five important investment lessons from the Coronavirus  crisis - The Economic Times">
            <a:extLst>
              <a:ext uri="{FF2B5EF4-FFF2-40B4-BE49-F238E27FC236}">
                <a16:creationId xmlns:a16="http://schemas.microsoft.com/office/drawing/2014/main" id="{FD190127-8D83-43E1-AE66-944F3D4A0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410" y="2121143"/>
            <a:ext cx="3487616" cy="2615713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8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Make It Simple But Significant. Hand Drawn Tee Graphic. Typographic..  Royalty Free Cliparts, Vectors, And Stock Illustration. Image 82264846.">
            <a:extLst>
              <a:ext uri="{FF2B5EF4-FFF2-40B4-BE49-F238E27FC236}">
                <a16:creationId xmlns:a16="http://schemas.microsoft.com/office/drawing/2014/main" id="{3AD11E08-3640-4F7E-A78B-215D781E1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50" y="1493959"/>
            <a:ext cx="3870081" cy="387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61F08E-A420-46E6-AA92-52C388636C4C}"/>
              </a:ext>
            </a:extLst>
          </p:cNvPr>
          <p:cNvSpPr txBox="1"/>
          <p:nvPr/>
        </p:nvSpPr>
        <p:spPr>
          <a:xfrm>
            <a:off x="808642" y="529548"/>
            <a:ext cx="48654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VISION &amp; MISSION</a:t>
            </a:r>
            <a:endParaRPr lang="en-IN" sz="4000" b="1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E8F1EB-4DEF-489F-8551-027263C36EBB}"/>
              </a:ext>
            </a:extLst>
          </p:cNvPr>
          <p:cNvSpPr txBox="1"/>
          <p:nvPr/>
        </p:nvSpPr>
        <p:spPr>
          <a:xfrm>
            <a:off x="1330566" y="1278796"/>
            <a:ext cx="6608888" cy="43004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40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To change the way a layman trades the stock market</a:t>
            </a:r>
          </a:p>
          <a:p>
            <a:pPr marL="285750" indent="-285750">
              <a:lnSpc>
                <a:spcPct val="40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Encouraging System Driven Investments over randomness</a:t>
            </a:r>
          </a:p>
          <a:p>
            <a:pPr marL="285750" indent="-285750">
              <a:lnSpc>
                <a:spcPct val="400000"/>
              </a:lnSpc>
              <a:buFont typeface="Wingdings" panose="05000000000000000000" pitchFamily="2" charset="2"/>
              <a:buChar char="Ø"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Enabling automated Algorithmic trading</a:t>
            </a:r>
          </a:p>
          <a:p>
            <a:pPr marL="285750" indent="-285750">
              <a:lnSpc>
                <a:spcPct val="400000"/>
              </a:lnSpc>
              <a:buFont typeface="Wingdings" panose="05000000000000000000" pitchFamily="2" charset="2"/>
              <a:buChar char="Ø"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To deliver the ever wanted FINANCIAL FREEDOM</a:t>
            </a:r>
          </a:p>
        </p:txBody>
      </p:sp>
    </p:spTree>
    <p:extLst>
      <p:ext uri="{BB962C8B-B14F-4D97-AF65-F5344CB8AC3E}">
        <p14:creationId xmlns:p14="http://schemas.microsoft.com/office/powerpoint/2010/main" val="109116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The Stock Market after Hurricane Irene Passes - Stocksicity">
            <a:extLst>
              <a:ext uri="{FF2B5EF4-FFF2-40B4-BE49-F238E27FC236}">
                <a16:creationId xmlns:a16="http://schemas.microsoft.com/office/drawing/2014/main" id="{0ED1945A-6445-485C-B33F-7291B7DD9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107" y="504901"/>
            <a:ext cx="8206154" cy="551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Top Corners One Rounded and One Snipped 1">
            <a:extLst>
              <a:ext uri="{FF2B5EF4-FFF2-40B4-BE49-F238E27FC236}">
                <a16:creationId xmlns:a16="http://schemas.microsoft.com/office/drawing/2014/main" id="{886E09B5-AD15-4DD0-97F9-7929C4B5A466}"/>
              </a:ext>
            </a:extLst>
          </p:cNvPr>
          <p:cNvSpPr/>
          <p:nvPr/>
        </p:nvSpPr>
        <p:spPr>
          <a:xfrm>
            <a:off x="7904285" y="5408078"/>
            <a:ext cx="3376245" cy="615461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BDEE0F-778C-43A6-87C1-BD074674D9F1}"/>
              </a:ext>
            </a:extLst>
          </p:cNvPr>
          <p:cNvSpPr txBox="1"/>
          <p:nvPr/>
        </p:nvSpPr>
        <p:spPr>
          <a:xfrm>
            <a:off x="8335108" y="5377208"/>
            <a:ext cx="2266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36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01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208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Bahnschrift</vt:lpstr>
      <vt:lpstr>Calibri</vt:lpstr>
      <vt:lpstr>Franklin Gothic Medium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Tanuj Rajkumar</dc:creator>
  <cp:lastModifiedBy>Tanuj Rajkumar</cp:lastModifiedBy>
  <cp:revision>105</cp:revision>
  <dcterms:created xsi:type="dcterms:W3CDTF">2021-01-27T04:46:30Z</dcterms:created>
  <dcterms:modified xsi:type="dcterms:W3CDTF">2021-01-27T06:01:40Z</dcterms:modified>
</cp:coreProperties>
</file>