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5" r:id="rId3"/>
    <p:sldId id="257" r:id="rId4"/>
    <p:sldId id="258" r:id="rId5"/>
    <p:sldId id="259" r:id="rId6"/>
    <p:sldId id="260"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5C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50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79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4665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550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101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5309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875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2055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463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31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04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59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69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864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07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77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459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775884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061E-3DA0-4B15-9344-E2579237DF5C}"/>
              </a:ext>
            </a:extLst>
          </p:cNvPr>
          <p:cNvSpPr>
            <a:spLocks noGrp="1"/>
          </p:cNvSpPr>
          <p:nvPr>
            <p:ph type="ctrTitle"/>
          </p:nvPr>
        </p:nvSpPr>
        <p:spPr>
          <a:xfrm>
            <a:off x="1573212" y="1980143"/>
            <a:ext cx="9045575" cy="2421464"/>
          </a:xfrm>
        </p:spPr>
        <p:txBody>
          <a:bodyPr/>
          <a:lstStyle/>
          <a:p>
            <a:pPr algn="ctr"/>
            <a:r>
              <a:rPr lang="en-IN" u="sng" dirty="0">
                <a:solidFill>
                  <a:srgbClr val="00B050"/>
                </a:solidFill>
                <a:latin typeface="Britannic Bold" panose="020B0903060703020204" pitchFamily="34" charset="0"/>
              </a:rPr>
              <a:t>360 Learning </a:t>
            </a:r>
          </a:p>
        </p:txBody>
      </p:sp>
      <p:sp>
        <p:nvSpPr>
          <p:cNvPr id="3" name="Subtitle 2">
            <a:extLst>
              <a:ext uri="{FF2B5EF4-FFF2-40B4-BE49-F238E27FC236}">
                <a16:creationId xmlns:a16="http://schemas.microsoft.com/office/drawing/2014/main" id="{34B5F1E0-B532-4E23-B38C-543A542122DD}"/>
              </a:ext>
            </a:extLst>
          </p:cNvPr>
          <p:cNvSpPr>
            <a:spLocks noGrp="1"/>
          </p:cNvSpPr>
          <p:nvPr>
            <p:ph type="subTitle" idx="1"/>
          </p:nvPr>
        </p:nvSpPr>
        <p:spPr>
          <a:xfrm>
            <a:off x="4867274" y="5223932"/>
            <a:ext cx="7197726" cy="1405467"/>
          </a:xfrm>
        </p:spPr>
        <p:txBody>
          <a:bodyPr>
            <a:normAutofit fontScale="85000" lnSpcReduction="20000"/>
          </a:bodyPr>
          <a:lstStyle/>
          <a:p>
            <a:endParaRPr lang="en-US" sz="1800" b="1" dirty="0">
              <a:latin typeface="Constantia" panose="02030602050306030303" pitchFamily="18" charset="0"/>
            </a:endParaRPr>
          </a:p>
          <a:p>
            <a:r>
              <a:rPr lang="en-US" sz="2400" b="1" u="sng" dirty="0">
                <a:solidFill>
                  <a:srgbClr val="92D050"/>
                </a:solidFill>
                <a:latin typeface="Arial Black" panose="020B0A04020102020204" pitchFamily="34" charset="0"/>
              </a:rPr>
              <a:t>PRESENTED BY TEAM BRATS  :</a:t>
            </a:r>
          </a:p>
          <a:p>
            <a:r>
              <a:rPr lang="en-US" sz="2400" b="1" u="sng" dirty="0">
                <a:solidFill>
                  <a:srgbClr val="92D050"/>
                </a:solidFill>
                <a:latin typeface="Arial Black" panose="020B0A04020102020204" pitchFamily="34" charset="0"/>
              </a:rPr>
              <a:t> DEEPSHIKHA  (RVS)</a:t>
            </a:r>
          </a:p>
          <a:p>
            <a:r>
              <a:rPr lang="en-US" sz="2400" b="1" u="sng" dirty="0">
                <a:solidFill>
                  <a:srgbClr val="92D050"/>
                </a:solidFill>
                <a:latin typeface="Arial Black" panose="020B0A04020102020204" pitchFamily="34" charset="0"/>
              </a:rPr>
              <a:t> ABHISHEK CHANDRASEKARAN (RVS)</a:t>
            </a:r>
          </a:p>
          <a:p>
            <a:endParaRPr lang="en-IN" dirty="0"/>
          </a:p>
        </p:txBody>
      </p:sp>
      <p:pic>
        <p:nvPicPr>
          <p:cNvPr id="5" name="Picture 4">
            <a:extLst>
              <a:ext uri="{FF2B5EF4-FFF2-40B4-BE49-F238E27FC236}">
                <a16:creationId xmlns:a16="http://schemas.microsoft.com/office/drawing/2014/main" id="{634339F4-56C5-4354-96DB-B5DC4FE4E147}"/>
              </a:ext>
            </a:extLst>
          </p:cNvPr>
          <p:cNvPicPr>
            <a:picLocks noChangeAspect="1"/>
          </p:cNvPicPr>
          <p:nvPr/>
        </p:nvPicPr>
        <p:blipFill>
          <a:blip r:embed="rId2"/>
          <a:stretch>
            <a:fillRect/>
          </a:stretch>
        </p:blipFill>
        <p:spPr>
          <a:xfrm>
            <a:off x="4600575" y="228601"/>
            <a:ext cx="2857805" cy="3298412"/>
          </a:xfrm>
          <a:prstGeom prst="rect">
            <a:avLst/>
          </a:prstGeom>
        </p:spPr>
      </p:pic>
    </p:spTree>
    <p:extLst>
      <p:ext uri="{BB962C8B-B14F-4D97-AF65-F5344CB8AC3E}">
        <p14:creationId xmlns:p14="http://schemas.microsoft.com/office/powerpoint/2010/main" val="285214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08FCBF-CDCC-4BB7-9470-14E442ED6687}"/>
              </a:ext>
            </a:extLst>
          </p:cNvPr>
          <p:cNvSpPr>
            <a:spLocks noGrp="1"/>
          </p:cNvSpPr>
          <p:nvPr>
            <p:ph type="title"/>
          </p:nvPr>
        </p:nvSpPr>
        <p:spPr>
          <a:xfrm>
            <a:off x="1371600" y="4732865"/>
            <a:ext cx="9445627" cy="566738"/>
          </a:xfrm>
        </p:spPr>
        <p:txBody>
          <a:bodyPr>
            <a:noAutofit/>
          </a:bodyPr>
          <a:lstStyle/>
          <a:p>
            <a:pPr algn="ctr"/>
            <a:r>
              <a:rPr lang="en-IN" sz="6000" u="sng" dirty="0">
                <a:solidFill>
                  <a:srgbClr val="00B050"/>
                </a:solidFill>
                <a:latin typeface="Arial Black" panose="020B0A04020102020204" pitchFamily="34" charset="0"/>
              </a:rPr>
              <a:t>THANK YOU !!</a:t>
            </a:r>
          </a:p>
        </p:txBody>
      </p:sp>
      <p:pic>
        <p:nvPicPr>
          <p:cNvPr id="15" name="Picture 14">
            <a:extLst>
              <a:ext uri="{FF2B5EF4-FFF2-40B4-BE49-F238E27FC236}">
                <a16:creationId xmlns:a16="http://schemas.microsoft.com/office/drawing/2014/main" id="{9E8336B8-A187-4EA6-A3C2-90AEA2E702E7}"/>
              </a:ext>
            </a:extLst>
          </p:cNvPr>
          <p:cNvPicPr>
            <a:picLocks noChangeAspect="1"/>
          </p:cNvPicPr>
          <p:nvPr/>
        </p:nvPicPr>
        <p:blipFill>
          <a:blip r:embed="rId2"/>
          <a:stretch>
            <a:fillRect/>
          </a:stretch>
        </p:blipFill>
        <p:spPr>
          <a:xfrm>
            <a:off x="4502020" y="672274"/>
            <a:ext cx="3187960" cy="3470477"/>
          </a:xfrm>
          <a:prstGeom prst="rect">
            <a:avLst/>
          </a:prstGeom>
        </p:spPr>
      </p:pic>
    </p:spTree>
    <p:extLst>
      <p:ext uri="{BB962C8B-B14F-4D97-AF65-F5344CB8AC3E}">
        <p14:creationId xmlns:p14="http://schemas.microsoft.com/office/powerpoint/2010/main" val="254178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C3FB-5967-4C62-BDE3-7FF14B773948}"/>
              </a:ext>
            </a:extLst>
          </p:cNvPr>
          <p:cNvSpPr>
            <a:spLocks noGrp="1"/>
          </p:cNvSpPr>
          <p:nvPr>
            <p:ph type="title"/>
          </p:nvPr>
        </p:nvSpPr>
        <p:spPr/>
        <p:txBody>
          <a:bodyPr/>
          <a:lstStyle/>
          <a:p>
            <a:r>
              <a:rPr lang="en-IN" u="sng" dirty="0">
                <a:solidFill>
                  <a:srgbClr val="00B050"/>
                </a:solidFill>
                <a:latin typeface="Britannic Bold" panose="020B0903060703020204" pitchFamily="34" charset="0"/>
              </a:rPr>
              <a:t>Table of contents:</a:t>
            </a:r>
          </a:p>
        </p:txBody>
      </p:sp>
      <p:sp>
        <p:nvSpPr>
          <p:cNvPr id="3" name="Content Placeholder 2">
            <a:extLst>
              <a:ext uri="{FF2B5EF4-FFF2-40B4-BE49-F238E27FC236}">
                <a16:creationId xmlns:a16="http://schemas.microsoft.com/office/drawing/2014/main" id="{0A5A196D-BA01-45B2-A05A-83C3A8FCFD50}"/>
              </a:ext>
            </a:extLst>
          </p:cNvPr>
          <p:cNvSpPr>
            <a:spLocks noGrp="1"/>
          </p:cNvSpPr>
          <p:nvPr>
            <p:ph idx="1"/>
          </p:nvPr>
        </p:nvSpPr>
        <p:spPr>
          <a:xfrm>
            <a:off x="685801" y="2142067"/>
            <a:ext cx="10525124" cy="4554008"/>
          </a:xfrm>
        </p:spPr>
        <p:txBody>
          <a:bodyPr/>
          <a:lstStyle/>
          <a:p>
            <a:pPr marL="342900" indent="-342900">
              <a:buFont typeface="+mj-lt"/>
              <a:buAutoNum type="arabicPeriod"/>
            </a:pPr>
            <a:r>
              <a:rPr lang="en-IN" sz="2000" b="1" dirty="0">
                <a:solidFill>
                  <a:srgbClr val="FFC000"/>
                </a:solidFill>
                <a:latin typeface="Century Gothic" panose="020B0502020202020204" pitchFamily="34" charset="0"/>
              </a:rPr>
              <a:t>INTRODUCTION </a:t>
            </a:r>
          </a:p>
          <a:p>
            <a:pPr marL="342900" indent="-342900">
              <a:buFont typeface="+mj-lt"/>
              <a:buAutoNum type="arabicPeriod"/>
            </a:pPr>
            <a:r>
              <a:rPr lang="en-IN" sz="2000" b="1" dirty="0">
                <a:solidFill>
                  <a:srgbClr val="FFC000"/>
                </a:solidFill>
                <a:latin typeface="Century Gothic" panose="020B0502020202020204" pitchFamily="34" charset="0"/>
              </a:rPr>
              <a:t>NEED OF PROJECT </a:t>
            </a:r>
          </a:p>
          <a:p>
            <a:pPr marL="342900" indent="-342900">
              <a:buFont typeface="+mj-lt"/>
              <a:buAutoNum type="arabicPeriod"/>
            </a:pPr>
            <a:r>
              <a:rPr lang="en-IN" sz="2000" b="1" dirty="0">
                <a:solidFill>
                  <a:srgbClr val="FFC000"/>
                </a:solidFill>
                <a:latin typeface="Century Gothic" panose="020B0502020202020204" pitchFamily="34" charset="0"/>
              </a:rPr>
              <a:t>IDEA </a:t>
            </a:r>
          </a:p>
          <a:p>
            <a:pPr marL="342900" indent="-342900">
              <a:buFont typeface="+mj-lt"/>
              <a:buAutoNum type="arabicPeriod"/>
            </a:pPr>
            <a:r>
              <a:rPr lang="en-IN" sz="2000" b="1" dirty="0">
                <a:solidFill>
                  <a:srgbClr val="FFC000"/>
                </a:solidFill>
                <a:latin typeface="Century Gothic" panose="020B0502020202020204" pitchFamily="34" charset="0"/>
              </a:rPr>
              <a:t>DESCRIPTION OF THE APPLICATION  </a:t>
            </a:r>
          </a:p>
          <a:p>
            <a:pPr marL="342900" indent="-342900">
              <a:buFont typeface="+mj-lt"/>
              <a:buAutoNum type="arabicPeriod"/>
            </a:pPr>
            <a:r>
              <a:rPr lang="en-IN" sz="2000" b="1" dirty="0">
                <a:solidFill>
                  <a:srgbClr val="FFC000"/>
                </a:solidFill>
                <a:latin typeface="Century Gothic" panose="020B0502020202020204" pitchFamily="34" charset="0"/>
              </a:rPr>
              <a:t>FEATURES </a:t>
            </a:r>
          </a:p>
          <a:p>
            <a:pPr marL="342900" indent="-342900">
              <a:buFont typeface="+mj-lt"/>
              <a:buAutoNum type="arabicPeriod"/>
            </a:pPr>
            <a:r>
              <a:rPr lang="en-IN" sz="2000" b="1" dirty="0">
                <a:solidFill>
                  <a:srgbClr val="FFC000"/>
                </a:solidFill>
                <a:latin typeface="Century Gothic" panose="020B0502020202020204" pitchFamily="34" charset="0"/>
              </a:rPr>
              <a:t>FUTURE ENHANCEMENT </a:t>
            </a:r>
          </a:p>
          <a:p>
            <a:endParaRPr lang="en-IN" dirty="0"/>
          </a:p>
          <a:p>
            <a:endParaRPr lang="en-IN" dirty="0"/>
          </a:p>
        </p:txBody>
      </p:sp>
    </p:spTree>
    <p:extLst>
      <p:ext uri="{BB962C8B-B14F-4D97-AF65-F5344CB8AC3E}">
        <p14:creationId xmlns:p14="http://schemas.microsoft.com/office/powerpoint/2010/main" val="72824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7A25-D293-4674-B580-A7704362536E}"/>
              </a:ext>
            </a:extLst>
          </p:cNvPr>
          <p:cNvSpPr>
            <a:spLocks noGrp="1"/>
          </p:cNvSpPr>
          <p:nvPr>
            <p:ph type="title"/>
          </p:nvPr>
        </p:nvSpPr>
        <p:spPr/>
        <p:txBody>
          <a:bodyPr/>
          <a:lstStyle/>
          <a:p>
            <a:r>
              <a:rPr lang="en-IN" u="sng" dirty="0">
                <a:solidFill>
                  <a:srgbClr val="00B050"/>
                </a:solidFill>
                <a:latin typeface="Britannic Bold" panose="020B0903060703020204" pitchFamily="34" charset="0"/>
              </a:rPr>
              <a:t>INTRODUCTION :</a:t>
            </a:r>
          </a:p>
        </p:txBody>
      </p:sp>
      <p:sp>
        <p:nvSpPr>
          <p:cNvPr id="3" name="Content Placeholder 2">
            <a:extLst>
              <a:ext uri="{FF2B5EF4-FFF2-40B4-BE49-F238E27FC236}">
                <a16:creationId xmlns:a16="http://schemas.microsoft.com/office/drawing/2014/main" id="{5D6131A1-C409-4548-814D-90B6D0B96C95}"/>
              </a:ext>
            </a:extLst>
          </p:cNvPr>
          <p:cNvSpPr>
            <a:spLocks noGrp="1"/>
          </p:cNvSpPr>
          <p:nvPr>
            <p:ph idx="1"/>
          </p:nvPr>
        </p:nvSpPr>
        <p:spPr>
          <a:xfrm>
            <a:off x="133351" y="1524000"/>
            <a:ext cx="12058650" cy="5333999"/>
          </a:xfrm>
        </p:spPr>
        <p:txBody>
          <a:bodyPr>
            <a:normAutofit/>
          </a:bodyPr>
          <a:lstStyle/>
          <a:p>
            <a:pPr marL="342900" indent="-342900">
              <a:buFont typeface="+mj-lt"/>
              <a:buAutoNum type="arabicPeriod"/>
            </a:pPr>
            <a:r>
              <a:rPr lang="en-US" b="1" i="0" dirty="0">
                <a:solidFill>
                  <a:srgbClr val="FFC000"/>
                </a:solidFill>
                <a:effectLst/>
                <a:latin typeface="Century Gothic" panose="020B0502020202020204" pitchFamily="34" charset="0"/>
              </a:rPr>
              <a:t>Now a days, Students tend to be more social online than in the real world. Today’s generation is using numerous apps for learning activities without any school involvement. eBooks, apps and other digital relearning materials are easily accessible and easy to carry, unlike the traditional learning materials. </a:t>
            </a:r>
          </a:p>
          <a:p>
            <a:pPr marL="342900" indent="-342900" algn="l">
              <a:buFont typeface="+mj-lt"/>
              <a:buAutoNum type="arabicPeriod"/>
            </a:pPr>
            <a:r>
              <a:rPr lang="en-US" b="1" i="0" dirty="0">
                <a:solidFill>
                  <a:srgbClr val="FFC000"/>
                </a:solidFill>
                <a:effectLst/>
                <a:latin typeface="Century Gothic" panose="020B0502020202020204" pitchFamily="34" charset="0"/>
              </a:rPr>
              <a:t>By 2022, the global online learning market is expected to reach $275.10 billion in monetary worth, Reuters says.</a:t>
            </a:r>
          </a:p>
          <a:p>
            <a:pPr marL="342900" indent="-342900" algn="l">
              <a:buFont typeface="+mj-lt"/>
              <a:buAutoNum type="arabicPeriod"/>
            </a:pPr>
            <a:r>
              <a:rPr lang="en-US" b="1" i="0" dirty="0">
                <a:solidFill>
                  <a:srgbClr val="FFC000"/>
                </a:solidFill>
                <a:effectLst/>
                <a:latin typeface="Century Gothic" panose="020B0502020202020204" pitchFamily="34" charset="0"/>
              </a:rPr>
              <a:t>From 2001 to 2017, the corporate online education industry has grown by 900%, and at least 42% of organizations that employed learning apps have greatly boosted their profitability, according to the statistics by e-Learning industry.</a:t>
            </a:r>
          </a:p>
          <a:p>
            <a:pPr marL="342900" indent="-342900" algn="l">
              <a:buFont typeface="+mj-lt"/>
              <a:buAutoNum type="arabicPeriod"/>
            </a:pPr>
            <a:r>
              <a:rPr lang="en-US" b="1" i="0" dirty="0">
                <a:solidFill>
                  <a:srgbClr val="FFC000"/>
                </a:solidFill>
                <a:effectLst/>
                <a:latin typeface="Century Gothic" panose="020B0502020202020204" pitchFamily="34" charset="0"/>
              </a:rPr>
              <a:t>eLearning is more sustainable than face-to-face learning in terms of the environment. A study by The Open University found that “distance learning courses involve 87% less energy and 85% lower CO2 emissions than the full-time campus-based courses” .</a:t>
            </a:r>
          </a:p>
          <a:p>
            <a:endParaRPr lang="en-US" b="0" i="0" dirty="0">
              <a:solidFill>
                <a:srgbClr val="FFC000"/>
              </a:solidFill>
              <a:effectLst/>
              <a:latin typeface="Arial Black" panose="020B0A04020102020204" pitchFamily="34" charset="0"/>
            </a:endParaRPr>
          </a:p>
        </p:txBody>
      </p:sp>
    </p:spTree>
    <p:extLst>
      <p:ext uri="{BB962C8B-B14F-4D97-AF65-F5344CB8AC3E}">
        <p14:creationId xmlns:p14="http://schemas.microsoft.com/office/powerpoint/2010/main" val="242456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3CAA-0C1E-4323-96B0-19B190AC5FA4}"/>
              </a:ext>
            </a:extLst>
          </p:cNvPr>
          <p:cNvSpPr>
            <a:spLocks noGrp="1"/>
          </p:cNvSpPr>
          <p:nvPr>
            <p:ph type="title"/>
          </p:nvPr>
        </p:nvSpPr>
        <p:spPr/>
        <p:txBody>
          <a:bodyPr/>
          <a:lstStyle/>
          <a:p>
            <a:r>
              <a:rPr lang="en-IN" u="sng" dirty="0">
                <a:solidFill>
                  <a:srgbClr val="00B050"/>
                </a:solidFill>
                <a:latin typeface="Britannic Bold" panose="020B0903060703020204" pitchFamily="34" charset="0"/>
              </a:rPr>
              <a:t>Need of project:</a:t>
            </a:r>
          </a:p>
        </p:txBody>
      </p:sp>
      <p:sp>
        <p:nvSpPr>
          <p:cNvPr id="3" name="Content Placeholder 2">
            <a:extLst>
              <a:ext uri="{FF2B5EF4-FFF2-40B4-BE49-F238E27FC236}">
                <a16:creationId xmlns:a16="http://schemas.microsoft.com/office/drawing/2014/main" id="{DD7E71AC-6A71-4CD9-A8E2-E7CA3B750432}"/>
              </a:ext>
            </a:extLst>
          </p:cNvPr>
          <p:cNvSpPr>
            <a:spLocks noGrp="1"/>
          </p:cNvSpPr>
          <p:nvPr>
            <p:ph idx="1"/>
          </p:nvPr>
        </p:nvSpPr>
        <p:spPr>
          <a:xfrm>
            <a:off x="1" y="1762125"/>
            <a:ext cx="11963400" cy="4972050"/>
          </a:xfrm>
        </p:spPr>
        <p:txBody>
          <a:bodyPr>
            <a:normAutofit/>
          </a:bodyPr>
          <a:lstStyle/>
          <a:p>
            <a:pPr marL="342900" indent="-342900">
              <a:buAutoNum type="arabicPeriod"/>
            </a:pPr>
            <a:r>
              <a:rPr lang="en-US" b="1" i="0" dirty="0">
                <a:solidFill>
                  <a:srgbClr val="FFC000"/>
                </a:solidFill>
                <a:effectLst/>
                <a:latin typeface="Century Gothic" panose="020B0502020202020204" pitchFamily="34" charset="0"/>
              </a:rPr>
              <a:t>Every child of this era loves the screen, and online courses revolve around the screen. Studies have shown that humans learn better when they see and hear. Online courses media features such as video, graphics, illustrations, attracts youngsters.</a:t>
            </a:r>
          </a:p>
          <a:p>
            <a:pPr marL="342900" indent="-342900">
              <a:buAutoNum type="arabicPeriod"/>
            </a:pPr>
            <a:r>
              <a:rPr lang="en-US" b="1" i="0" dirty="0">
                <a:solidFill>
                  <a:srgbClr val="FFC000"/>
                </a:solidFill>
                <a:effectLst/>
                <a:latin typeface="Century Gothic" panose="020B0502020202020204" pitchFamily="34" charset="0"/>
              </a:rPr>
              <a:t> It frees students to work at their own pace and give them time for other things. They can utilize their time more effectively.</a:t>
            </a:r>
          </a:p>
          <a:p>
            <a:pPr marL="342900" indent="-342900">
              <a:buAutoNum type="arabicPeriod"/>
            </a:pPr>
            <a:r>
              <a:rPr lang="en-US" b="1" i="0" dirty="0">
                <a:solidFill>
                  <a:srgbClr val="FFC000"/>
                </a:solidFill>
                <a:effectLst/>
                <a:latin typeface="Century Gothic" panose="020B0502020202020204" pitchFamily="34" charset="0"/>
              </a:rPr>
              <a:t> It empowers one’s interacting powers, even the introverts feel free to interact. eLearning methods allow them to study at home.</a:t>
            </a:r>
          </a:p>
          <a:p>
            <a:pPr marL="342900" indent="-342900">
              <a:buAutoNum type="arabicPeriod"/>
            </a:pPr>
            <a:r>
              <a:rPr lang="en-US" b="1" i="0" dirty="0">
                <a:solidFill>
                  <a:srgbClr val="FFC000"/>
                </a:solidFill>
                <a:effectLst/>
                <a:latin typeface="Century Gothic" panose="020B0502020202020204" pitchFamily="34" charset="0"/>
              </a:rPr>
              <a:t> Online courses cater to an unlimited number of students unlike the traditional way of learning where the number per class is limited are allowed to enroll in this virtual world.</a:t>
            </a:r>
          </a:p>
          <a:p>
            <a:pPr marL="342900" indent="-342900">
              <a:buAutoNum type="arabicPeriod"/>
            </a:pPr>
            <a:r>
              <a:rPr lang="en-US" b="1" i="0" dirty="0">
                <a:solidFill>
                  <a:srgbClr val="FFC000"/>
                </a:solidFill>
                <a:effectLst/>
                <a:latin typeface="Century Gothic" panose="020B0502020202020204" pitchFamily="34" charset="0"/>
              </a:rPr>
              <a:t> It is less expensive and time-saving as compared to the traditional way of learning. It saves travel costs and time and also it is very affordable, unlike traditional learning.</a:t>
            </a:r>
          </a:p>
          <a:p>
            <a:pPr marL="342900" indent="-342900">
              <a:buAutoNum type="arabicPeriod"/>
            </a:pPr>
            <a:r>
              <a:rPr lang="en-US" b="1" i="0" dirty="0">
                <a:solidFill>
                  <a:srgbClr val="FFC000"/>
                </a:solidFill>
                <a:effectLst/>
                <a:latin typeface="Century Gothic" panose="020B0502020202020204" pitchFamily="34" charset="0"/>
              </a:rPr>
              <a:t> The COVID-19 has resulted in schools shut all across the world. Globally, over 1.2 billion children are out of the classroom.</a:t>
            </a:r>
          </a:p>
          <a:p>
            <a:pPr marL="342900" indent="-342900">
              <a:buAutoNum type="arabicPeriod"/>
            </a:pPr>
            <a:r>
              <a:rPr lang="en-US" b="1" i="0" dirty="0">
                <a:solidFill>
                  <a:srgbClr val="FFC000"/>
                </a:solidFill>
                <a:effectLst/>
                <a:latin typeface="Century Gothic" panose="020B0502020202020204" pitchFamily="34" charset="0"/>
              </a:rPr>
              <a:t>As a result, education has changed dramatically, with the distinctive rise of e-learning, whereby teaching is undertaken remotely and on digital platforms.</a:t>
            </a:r>
          </a:p>
          <a:p>
            <a:endParaRPr lang="en-IN" dirty="0"/>
          </a:p>
        </p:txBody>
      </p:sp>
    </p:spTree>
    <p:extLst>
      <p:ext uri="{BB962C8B-B14F-4D97-AF65-F5344CB8AC3E}">
        <p14:creationId xmlns:p14="http://schemas.microsoft.com/office/powerpoint/2010/main" val="228206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007C-58C6-4B77-A810-0AE5CB18F95E}"/>
              </a:ext>
            </a:extLst>
          </p:cNvPr>
          <p:cNvSpPr>
            <a:spLocks noGrp="1"/>
          </p:cNvSpPr>
          <p:nvPr>
            <p:ph type="title"/>
          </p:nvPr>
        </p:nvSpPr>
        <p:spPr/>
        <p:txBody>
          <a:bodyPr/>
          <a:lstStyle/>
          <a:p>
            <a:r>
              <a:rPr lang="en-IN" u="sng" dirty="0">
                <a:solidFill>
                  <a:srgbClr val="00B050"/>
                </a:solidFill>
                <a:latin typeface="Britannic Bold" panose="020B0903060703020204" pitchFamily="34" charset="0"/>
              </a:rPr>
              <a:t>IDEA:</a:t>
            </a:r>
          </a:p>
        </p:txBody>
      </p:sp>
      <p:sp>
        <p:nvSpPr>
          <p:cNvPr id="3" name="Content Placeholder 2">
            <a:extLst>
              <a:ext uri="{FF2B5EF4-FFF2-40B4-BE49-F238E27FC236}">
                <a16:creationId xmlns:a16="http://schemas.microsoft.com/office/drawing/2014/main" id="{5F22A66A-00DB-4A98-A172-8CDE47E1643F}"/>
              </a:ext>
            </a:extLst>
          </p:cNvPr>
          <p:cNvSpPr>
            <a:spLocks noGrp="1"/>
          </p:cNvSpPr>
          <p:nvPr>
            <p:ph idx="1"/>
          </p:nvPr>
        </p:nvSpPr>
        <p:spPr>
          <a:xfrm>
            <a:off x="0" y="1219200"/>
            <a:ext cx="12191999" cy="5638800"/>
          </a:xfrm>
        </p:spPr>
        <p:txBody>
          <a:bodyPr/>
          <a:lstStyle/>
          <a:p>
            <a:pPr>
              <a:lnSpc>
                <a:spcPct val="107000"/>
              </a:lnSpc>
              <a:spcAft>
                <a:spcPts val="1800"/>
              </a:spcAft>
            </a:pPr>
            <a:r>
              <a:rPr lang="en-IN" sz="1800" b="1" dirty="0">
                <a:solidFill>
                  <a:srgbClr val="FFC000"/>
                </a:solidFill>
                <a:effectLst/>
                <a:latin typeface="Century Gothic" panose="020B0502020202020204" pitchFamily="34" charset="0"/>
                <a:ea typeface="Times New Roman" panose="02020603050405020304" pitchFamily="18" charset="0"/>
                <a:cs typeface="Times New Roman" panose="02020603050405020304" pitchFamily="18" charset="0"/>
              </a:rPr>
              <a:t>Our customized e-Learning app</a:t>
            </a:r>
            <a:r>
              <a:rPr lang="en-IN" sz="1800" b="1" i="1" dirty="0">
                <a:solidFill>
                  <a:srgbClr val="FFC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IN" sz="1800" b="1" dirty="0">
                <a:solidFill>
                  <a:srgbClr val="FFC000"/>
                </a:solidFill>
                <a:effectLst/>
                <a:latin typeface="Century Gothic" panose="020B0502020202020204" pitchFamily="34" charset="0"/>
                <a:ea typeface="Times New Roman" panose="02020603050405020304" pitchFamily="18" charset="0"/>
                <a:cs typeface="Times New Roman" panose="02020603050405020304" pitchFamily="18" charset="0"/>
              </a:rPr>
              <a:t>is targeted not only at a certain group of people, but it is available to all irrespective of the age groups, it will feature a variety of courses in multiple subjects of various difficulty level and duration from different tutors around the world we can access it accordingly. </a:t>
            </a:r>
            <a:endParaRPr lang="en-IN" sz="1800" b="1" dirty="0">
              <a:solidFill>
                <a:srgbClr val="FFC000"/>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IN" sz="1800" b="1" dirty="0">
                <a:solidFill>
                  <a:srgbClr val="FFC000"/>
                </a:solidFill>
                <a:effectLst/>
                <a:latin typeface="Century Gothic" panose="020B0502020202020204" pitchFamily="34" charset="0"/>
                <a:ea typeface="Times New Roman" panose="02020603050405020304" pitchFamily="18" charset="0"/>
                <a:cs typeface="Times New Roman" panose="02020603050405020304" pitchFamily="18" charset="0"/>
              </a:rPr>
              <a:t>The courses will be available in three forms first is pre-recorded lectures, secondly webinars and third will be notes in the form of PDFs/Documents, anyone can access the courses as per there convenience.</a:t>
            </a:r>
          </a:p>
          <a:p>
            <a:pPr>
              <a:lnSpc>
                <a:spcPct val="107000"/>
              </a:lnSpc>
              <a:spcAft>
                <a:spcPts val="1800"/>
              </a:spcAft>
            </a:pPr>
            <a:r>
              <a:rPr lang="en-IN" b="1" dirty="0">
                <a:solidFill>
                  <a:srgbClr val="FFC000"/>
                </a:solidFill>
                <a:latin typeface="Century Gothic" panose="020B0502020202020204" pitchFamily="34" charset="0"/>
                <a:ea typeface="Times New Roman" panose="02020603050405020304" pitchFamily="18" charset="0"/>
              </a:rPr>
              <a:t>W</a:t>
            </a:r>
            <a:r>
              <a:rPr lang="en-IN" sz="1800" b="1" dirty="0">
                <a:solidFill>
                  <a:srgbClr val="FFC000"/>
                </a:solidFill>
                <a:effectLst/>
                <a:latin typeface="Century Gothic" panose="020B0502020202020204" pitchFamily="34" charset="0"/>
                <a:ea typeface="Times New Roman" panose="02020603050405020304" pitchFamily="18" charset="0"/>
              </a:rPr>
              <a:t>e are introducing A gamified education service which will encourage a young audience to study while playing so that they won’t get bored easily like it will be having badges, different modules or levels to cross and even leader board, due to this there wont be any distractions made or the flow of study won’t get affected. </a:t>
            </a:r>
            <a:endParaRPr lang="en-IN" sz="1800" b="1" dirty="0">
              <a:solidFill>
                <a:srgbClr val="FFC000"/>
              </a:solidFill>
              <a:effectLst/>
              <a:latin typeface="Century Gothic" panose="020B0502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208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4AAA8-7524-48F4-A2A0-B8FF90FDCA4E}"/>
              </a:ext>
            </a:extLst>
          </p:cNvPr>
          <p:cNvSpPr>
            <a:spLocks noGrp="1"/>
          </p:cNvSpPr>
          <p:nvPr>
            <p:ph idx="1"/>
          </p:nvPr>
        </p:nvSpPr>
        <p:spPr>
          <a:xfrm>
            <a:off x="685801" y="457201"/>
            <a:ext cx="11058524" cy="5334000"/>
          </a:xfrm>
        </p:spPr>
        <p:txBody>
          <a:bodyPr/>
          <a:lstStyle/>
          <a:p>
            <a:pPr>
              <a:lnSpc>
                <a:spcPct val="107000"/>
              </a:lnSpc>
              <a:spcAft>
                <a:spcPts val="1800"/>
              </a:spcAft>
            </a:pPr>
            <a:r>
              <a:rPr lang="en-IN" sz="1800" b="1" dirty="0">
                <a:solidFill>
                  <a:srgbClr val="FFC000"/>
                </a:solidFill>
                <a:effectLst/>
                <a:latin typeface="Century Gothic" panose="020B0502020202020204" pitchFamily="34" charset="0"/>
                <a:ea typeface="Times New Roman" panose="02020603050405020304" pitchFamily="18" charset="0"/>
                <a:cs typeface="Times New Roman" panose="02020603050405020304" pitchFamily="18" charset="0"/>
              </a:rPr>
              <a:t>We will also be having a dashboard or profile of an individual where we will be showing the performance chart their progress etc. and also will have a to-do-list, calendrer so that a particular individual can manage his/her timetable for study accordingly.</a:t>
            </a:r>
            <a:endParaRPr lang="en-IN" sz="1800" b="1" dirty="0">
              <a:solidFill>
                <a:srgbClr val="FFC000"/>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IN" sz="1800" b="1" dirty="0">
                <a:solidFill>
                  <a:srgbClr val="FFC000"/>
                </a:solidFill>
                <a:effectLst/>
                <a:latin typeface="Century Gothic" panose="020B0502020202020204" pitchFamily="34" charset="0"/>
                <a:ea typeface="Times New Roman" panose="02020603050405020304" pitchFamily="18" charset="0"/>
                <a:cs typeface="Times New Roman" panose="02020603050405020304" pitchFamily="18" charset="0"/>
              </a:rPr>
              <a:t> Our app will feature a chat room or an online conferencing tool, which will let users to interact in real time, a discussion will be there, The first option helps students learn to communicate more effectively and to think faster, whereas the second one gives them an opportunity to take time to formulate their thoughts.  </a:t>
            </a:r>
            <a:endParaRPr lang="en-IN" sz="1800" b="1" dirty="0">
              <a:solidFill>
                <a:srgbClr val="FFC000"/>
              </a:solidFill>
              <a:effectLst/>
              <a:latin typeface="Century Gothic" panose="020B0502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858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A421-172B-4FD7-BA49-88BB903ABD7B}"/>
              </a:ext>
            </a:extLst>
          </p:cNvPr>
          <p:cNvSpPr>
            <a:spLocks noGrp="1"/>
          </p:cNvSpPr>
          <p:nvPr>
            <p:ph type="title"/>
          </p:nvPr>
        </p:nvSpPr>
        <p:spPr/>
        <p:txBody>
          <a:bodyPr/>
          <a:lstStyle/>
          <a:p>
            <a:r>
              <a:rPr lang="en-IN" u="sng" dirty="0">
                <a:solidFill>
                  <a:srgbClr val="00B050"/>
                </a:solidFill>
                <a:latin typeface="Britannic Bold" panose="020B0903060703020204" pitchFamily="34" charset="0"/>
              </a:rPr>
              <a:t>DISCRIPTION OF the APPLICATION: </a:t>
            </a:r>
          </a:p>
        </p:txBody>
      </p:sp>
      <p:sp>
        <p:nvSpPr>
          <p:cNvPr id="3" name="Content Placeholder 2">
            <a:extLst>
              <a:ext uri="{FF2B5EF4-FFF2-40B4-BE49-F238E27FC236}">
                <a16:creationId xmlns:a16="http://schemas.microsoft.com/office/drawing/2014/main" id="{8FBE89C2-98D7-46C1-B446-D2DC3B7043ED}"/>
              </a:ext>
            </a:extLst>
          </p:cNvPr>
          <p:cNvSpPr>
            <a:spLocks noGrp="1"/>
          </p:cNvSpPr>
          <p:nvPr>
            <p:ph idx="1"/>
          </p:nvPr>
        </p:nvSpPr>
        <p:spPr>
          <a:xfrm>
            <a:off x="685801" y="2142067"/>
            <a:ext cx="10020299" cy="4363508"/>
          </a:xfrm>
        </p:spPr>
        <p:txBody>
          <a:bodyPr/>
          <a:lstStyle/>
          <a:p>
            <a:pPr marL="0" indent="0">
              <a:buNone/>
            </a:pPr>
            <a:r>
              <a:rPr lang="en-IN" b="1" dirty="0">
                <a:solidFill>
                  <a:srgbClr val="FFC000"/>
                </a:solidFill>
                <a:latin typeface="Century Gothic" panose="020B0502020202020204" pitchFamily="34" charset="0"/>
              </a:rPr>
              <a:t>We will be creating an Android Application  which will be having :</a:t>
            </a:r>
          </a:p>
          <a:p>
            <a:pPr marL="800100" lvl="1" indent="-342900">
              <a:buFont typeface="+mj-lt"/>
              <a:buAutoNum type="arabicPeriod"/>
            </a:pPr>
            <a:r>
              <a:rPr lang="en-IN" b="1" dirty="0">
                <a:solidFill>
                  <a:srgbClr val="FFC000"/>
                </a:solidFill>
                <a:latin typeface="Century Gothic" panose="020B0502020202020204" pitchFamily="34" charset="0"/>
              </a:rPr>
              <a:t>Splash Screen .</a:t>
            </a:r>
          </a:p>
          <a:p>
            <a:pPr marL="800100" lvl="1" indent="-342900">
              <a:buFont typeface="+mj-lt"/>
              <a:buAutoNum type="arabicPeriod"/>
            </a:pPr>
            <a:r>
              <a:rPr lang="en-IN" b="1" dirty="0">
                <a:solidFill>
                  <a:srgbClr val="FFC000"/>
                </a:solidFill>
                <a:latin typeface="Century Gothic" panose="020B0502020202020204" pitchFamily="34" charset="0"/>
              </a:rPr>
              <a:t>Login and sign up page .</a:t>
            </a:r>
          </a:p>
          <a:p>
            <a:pPr marL="800100" lvl="1" indent="-342900">
              <a:buFont typeface="+mj-lt"/>
              <a:buAutoNum type="arabicPeriod"/>
            </a:pPr>
            <a:r>
              <a:rPr lang="en-IN" b="1" dirty="0">
                <a:solidFill>
                  <a:srgbClr val="FFC000"/>
                </a:solidFill>
                <a:latin typeface="Century Gothic" panose="020B0502020202020204" pitchFamily="34" charset="0"/>
              </a:rPr>
              <a:t>Courses to enroll for and level of the course .</a:t>
            </a:r>
          </a:p>
          <a:p>
            <a:pPr marL="800100" lvl="1" indent="-342900">
              <a:buFont typeface="+mj-lt"/>
              <a:buAutoNum type="arabicPeriod"/>
            </a:pPr>
            <a:r>
              <a:rPr lang="en-IN" b="1" dirty="0">
                <a:solidFill>
                  <a:srgbClr val="FFC000"/>
                </a:solidFill>
                <a:latin typeface="Century Gothic" panose="020B0502020202020204" pitchFamily="34" charset="0"/>
              </a:rPr>
              <a:t>A personal dashboard consisting of  course progress , to-do list and a section which will be showing badges earned, leader board and levels completed .</a:t>
            </a:r>
          </a:p>
          <a:p>
            <a:pPr marL="800100" lvl="1" indent="-342900">
              <a:buFont typeface="+mj-lt"/>
              <a:buAutoNum type="arabicPeriod"/>
            </a:pPr>
            <a:r>
              <a:rPr lang="en-IN" b="1" dirty="0">
                <a:solidFill>
                  <a:srgbClr val="FFC000"/>
                </a:solidFill>
                <a:latin typeface="Century Gothic" panose="020B0502020202020204" pitchFamily="34" charset="0"/>
              </a:rPr>
              <a:t>A chat room and discussion form .</a:t>
            </a:r>
          </a:p>
        </p:txBody>
      </p:sp>
    </p:spTree>
    <p:extLst>
      <p:ext uri="{BB962C8B-B14F-4D97-AF65-F5344CB8AC3E}">
        <p14:creationId xmlns:p14="http://schemas.microsoft.com/office/powerpoint/2010/main" val="159391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7AF7-275F-478A-B5CC-DFB59618AFF1}"/>
              </a:ext>
            </a:extLst>
          </p:cNvPr>
          <p:cNvSpPr>
            <a:spLocks noGrp="1"/>
          </p:cNvSpPr>
          <p:nvPr>
            <p:ph type="title"/>
          </p:nvPr>
        </p:nvSpPr>
        <p:spPr>
          <a:xfrm>
            <a:off x="590551" y="1066799"/>
            <a:ext cx="10131425" cy="1456267"/>
          </a:xfrm>
        </p:spPr>
        <p:txBody>
          <a:bodyPr/>
          <a:lstStyle/>
          <a:p>
            <a:r>
              <a:rPr lang="en-IN" u="sng" dirty="0">
                <a:solidFill>
                  <a:srgbClr val="00B050"/>
                </a:solidFill>
                <a:latin typeface="Britannic Bold" panose="020B0903060703020204" pitchFamily="34" charset="0"/>
              </a:rPr>
              <a:t>FEATURES:</a:t>
            </a:r>
          </a:p>
        </p:txBody>
      </p:sp>
      <p:sp>
        <p:nvSpPr>
          <p:cNvPr id="3" name="Content Placeholder 2">
            <a:extLst>
              <a:ext uri="{FF2B5EF4-FFF2-40B4-BE49-F238E27FC236}">
                <a16:creationId xmlns:a16="http://schemas.microsoft.com/office/drawing/2014/main" id="{AD4DC42A-557F-48C6-A00C-287860987FE5}"/>
              </a:ext>
            </a:extLst>
          </p:cNvPr>
          <p:cNvSpPr>
            <a:spLocks noGrp="1"/>
          </p:cNvSpPr>
          <p:nvPr>
            <p:ph idx="1"/>
          </p:nvPr>
        </p:nvSpPr>
        <p:spPr>
          <a:xfrm>
            <a:off x="495301" y="1866901"/>
            <a:ext cx="11106148" cy="4581524"/>
          </a:xfrm>
        </p:spPr>
        <p:txBody>
          <a:bodyPr/>
          <a:lstStyle/>
          <a:p>
            <a:pPr marL="342900" indent="-342900">
              <a:buFont typeface="+mj-lt"/>
              <a:buAutoNum type="arabicPeriod"/>
            </a:pPr>
            <a:r>
              <a:rPr lang="en-US" b="1" i="0" dirty="0">
                <a:solidFill>
                  <a:srgbClr val="FFC000"/>
                </a:solidFill>
                <a:effectLst/>
                <a:latin typeface="Century Gothic" panose="020B0502020202020204" pitchFamily="34" charset="0"/>
              </a:rPr>
              <a:t>Collaboration Of Various Learning Tools/Methods i.e. pre recorded lectures ,webinars , Notes in the form of PDFs/Documents .</a:t>
            </a:r>
          </a:p>
          <a:p>
            <a:pPr marL="342900" indent="-342900">
              <a:buFont typeface="+mj-lt"/>
              <a:buAutoNum type="arabicPeriod"/>
            </a:pPr>
            <a:r>
              <a:rPr lang="en-IN" b="1" i="0" dirty="0">
                <a:solidFill>
                  <a:srgbClr val="FFC000"/>
                </a:solidFill>
                <a:effectLst/>
                <a:latin typeface="Century Gothic" panose="020B0502020202020204" pitchFamily="34" charset="0"/>
              </a:rPr>
              <a:t>Strong Reporting With Customization .</a:t>
            </a:r>
          </a:p>
          <a:p>
            <a:pPr marL="342900" indent="-342900">
              <a:buFont typeface="+mj-lt"/>
              <a:buAutoNum type="arabicPeriod"/>
            </a:pPr>
            <a:r>
              <a:rPr lang="en-IN" b="1" i="0" dirty="0">
                <a:solidFill>
                  <a:srgbClr val="FFC000"/>
                </a:solidFill>
                <a:effectLst/>
                <a:latin typeface="Century Gothic" panose="020B0502020202020204" pitchFamily="34" charset="0"/>
              </a:rPr>
              <a:t>Self Registration .</a:t>
            </a:r>
          </a:p>
          <a:p>
            <a:pPr marL="342900" indent="-342900">
              <a:buFont typeface="+mj-lt"/>
              <a:buAutoNum type="arabicPeriod"/>
            </a:pPr>
            <a:r>
              <a:rPr lang="en-IN" sz="1800" b="1" dirty="0">
                <a:solidFill>
                  <a:srgbClr val="FFC000"/>
                </a:solidFill>
                <a:effectLst/>
                <a:latin typeface="Century Gothic" panose="020B0502020202020204" pitchFamily="34" charset="0"/>
                <a:ea typeface="Times New Roman" panose="02020603050405020304" pitchFamily="18" charset="0"/>
              </a:rPr>
              <a:t>A gamified education service </a:t>
            </a:r>
            <a:r>
              <a:rPr lang="en-IN" sz="1800" b="1" dirty="0">
                <a:solidFill>
                  <a:srgbClr val="FFC000"/>
                </a:solidFill>
                <a:latin typeface="Century Gothic" panose="020B0502020202020204" pitchFamily="34" charset="0"/>
                <a:ea typeface="Times New Roman" panose="02020603050405020304" pitchFamily="18" charset="0"/>
              </a:rPr>
              <a:t>.</a:t>
            </a:r>
          </a:p>
          <a:p>
            <a:pPr marL="342900" indent="-342900">
              <a:buFont typeface="+mj-lt"/>
              <a:buAutoNum type="arabicPeriod"/>
            </a:pPr>
            <a:r>
              <a:rPr lang="en-IN" b="1" dirty="0">
                <a:solidFill>
                  <a:srgbClr val="FFC000"/>
                </a:solidFill>
                <a:latin typeface="Century Gothic" panose="020B0502020202020204" pitchFamily="34" charset="0"/>
              </a:rPr>
              <a:t>A team of well educated professionals/tutors .</a:t>
            </a:r>
          </a:p>
          <a:p>
            <a:pPr marL="342900" indent="-342900">
              <a:buFont typeface="+mj-lt"/>
              <a:buAutoNum type="arabicPeriod"/>
            </a:pPr>
            <a:r>
              <a:rPr lang="en-IN" b="1" dirty="0">
                <a:solidFill>
                  <a:srgbClr val="FFC000"/>
                </a:solidFill>
                <a:latin typeface="Century Gothic" panose="020B0502020202020204" pitchFamily="34" charset="0"/>
              </a:rPr>
              <a:t>A chat room and a discussion forum.</a:t>
            </a:r>
          </a:p>
          <a:p>
            <a:pPr marL="342900" indent="-342900">
              <a:buFont typeface="+mj-lt"/>
              <a:buAutoNum type="arabicPeriod"/>
            </a:pPr>
            <a:endParaRPr lang="en-US" b="1" i="0" dirty="0">
              <a:solidFill>
                <a:srgbClr val="000000"/>
              </a:solidFill>
              <a:effectLst/>
              <a:latin typeface="EuclidCircularB"/>
            </a:endParaRPr>
          </a:p>
        </p:txBody>
      </p:sp>
    </p:spTree>
    <p:extLst>
      <p:ext uri="{BB962C8B-B14F-4D97-AF65-F5344CB8AC3E}">
        <p14:creationId xmlns:p14="http://schemas.microsoft.com/office/powerpoint/2010/main" val="217609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CEE3-3E31-4E95-B74D-E000A548934F}"/>
              </a:ext>
            </a:extLst>
          </p:cNvPr>
          <p:cNvSpPr>
            <a:spLocks noGrp="1"/>
          </p:cNvSpPr>
          <p:nvPr>
            <p:ph type="title"/>
          </p:nvPr>
        </p:nvSpPr>
        <p:spPr/>
        <p:txBody>
          <a:bodyPr/>
          <a:lstStyle/>
          <a:p>
            <a:r>
              <a:rPr lang="en-IN" u="sng" dirty="0">
                <a:solidFill>
                  <a:srgbClr val="00B050"/>
                </a:solidFill>
                <a:latin typeface="Britannic Bold" panose="020B0903060703020204" pitchFamily="34" charset="0"/>
              </a:rPr>
              <a:t>FUTURE ENHANCEMENT :</a:t>
            </a:r>
          </a:p>
        </p:txBody>
      </p:sp>
      <p:sp>
        <p:nvSpPr>
          <p:cNvPr id="3" name="Content Placeholder 2">
            <a:extLst>
              <a:ext uri="{FF2B5EF4-FFF2-40B4-BE49-F238E27FC236}">
                <a16:creationId xmlns:a16="http://schemas.microsoft.com/office/drawing/2014/main" id="{C5529013-AB13-4A2E-86B3-C2E584CC4C59}"/>
              </a:ext>
            </a:extLst>
          </p:cNvPr>
          <p:cNvSpPr>
            <a:spLocks noGrp="1"/>
          </p:cNvSpPr>
          <p:nvPr>
            <p:ph idx="1"/>
          </p:nvPr>
        </p:nvSpPr>
        <p:spPr>
          <a:xfrm>
            <a:off x="466726" y="2065867"/>
            <a:ext cx="10131425" cy="2076450"/>
          </a:xfrm>
        </p:spPr>
        <p:txBody>
          <a:bodyPr/>
          <a:lstStyle/>
          <a:p>
            <a:pPr marL="342900" indent="-342900">
              <a:buFont typeface="+mj-lt"/>
              <a:buAutoNum type="arabicPeriod"/>
            </a:pPr>
            <a:r>
              <a:rPr lang="en-US" b="1" i="0" dirty="0">
                <a:solidFill>
                  <a:srgbClr val="FFC000"/>
                </a:solidFill>
                <a:effectLst/>
                <a:latin typeface="Century Gothic" panose="020B0502020202020204" pitchFamily="34" charset="0"/>
              </a:rPr>
              <a:t>We can Think about how to adopt the latest technologies, such as machine learning and AI, voice chatbots, AR/VR, or PWA.</a:t>
            </a:r>
            <a:endParaRPr lang="en-IN" b="1" dirty="0">
              <a:solidFill>
                <a:srgbClr val="FFC000"/>
              </a:solidFill>
              <a:latin typeface="Century Gothic" panose="020B0502020202020204" pitchFamily="34" charset="0"/>
            </a:endParaRPr>
          </a:p>
        </p:txBody>
      </p:sp>
    </p:spTree>
    <p:extLst>
      <p:ext uri="{BB962C8B-B14F-4D97-AF65-F5344CB8AC3E}">
        <p14:creationId xmlns:p14="http://schemas.microsoft.com/office/powerpoint/2010/main" val="917507293"/>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235</TotalTime>
  <Words>833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Britannic Bold</vt:lpstr>
      <vt:lpstr>Century Gothic</vt:lpstr>
      <vt:lpstr>Constantia</vt:lpstr>
      <vt:lpstr>EuclidCircularB</vt:lpstr>
      <vt:lpstr>Trebuchet MS</vt:lpstr>
      <vt:lpstr>Wingdings 3</vt:lpstr>
      <vt:lpstr>Facet</vt:lpstr>
      <vt:lpstr>360 Learning </vt:lpstr>
      <vt:lpstr>Table of contents:</vt:lpstr>
      <vt:lpstr>INTRODUCTION :</vt:lpstr>
      <vt:lpstr>Need of project:</vt:lpstr>
      <vt:lpstr>IDEA:</vt:lpstr>
      <vt:lpstr>PowerPoint Presentation</vt:lpstr>
      <vt:lpstr>DISCRIPTION OF the APPLICATION: </vt:lpstr>
      <vt:lpstr>FEATURES:</vt:lpstr>
      <vt:lpstr>FUTURE ENHANCEMENT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 m</dc:creator>
  <cp:lastModifiedBy>sindhu m</cp:lastModifiedBy>
  <cp:revision>11</cp:revision>
  <dcterms:created xsi:type="dcterms:W3CDTF">2021-01-24T05:07:09Z</dcterms:created>
  <dcterms:modified xsi:type="dcterms:W3CDTF">2021-01-24T10:45:16Z</dcterms:modified>
</cp:coreProperties>
</file>