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gc8sPfoNLU4qR5I43g2L5+a3iG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91b3365051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91b336505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91b3365051_5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91b3365051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91b3365051_5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91b3365051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5183188" y="987425"/>
            <a:ext cx="6172200" cy="4873625"/>
          </a:xfrm>
          <a:prstGeom prst="rect">
            <a:avLst/>
          </a:prstGeom>
          <a:noFill/>
          <a:ln>
            <a:noFill/>
          </a:ln>
        </p:spPr>
      </p:sp>
      <p:sp>
        <p:nvSpPr>
          <p:cNvPr id="64" name="Google Shape;64;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595742" y="2075396"/>
            <a:ext cx="11000400" cy="2862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GB" sz="2400" u="none" cap="none" strike="noStrike">
                <a:solidFill>
                  <a:schemeClr val="dk1"/>
                </a:solidFill>
                <a:latin typeface="Roboto"/>
                <a:ea typeface="Roboto"/>
                <a:cs typeface="Roboto"/>
                <a:sym typeface="Roboto"/>
              </a:rPr>
              <a:t>Block Scope Of Let:</a:t>
            </a:r>
            <a:br>
              <a:rPr b="0" i="0" lang="en-GB" sz="2400" u="none" cap="none" strike="noStrike">
                <a:solidFill>
                  <a:schemeClr val="dk1"/>
                </a:solidFill>
                <a:latin typeface="Calibri"/>
                <a:ea typeface="Calibri"/>
                <a:cs typeface="Calibri"/>
                <a:sym typeface="Calibri"/>
              </a:rPr>
            </a:br>
            <a:r>
              <a:rPr b="0" i="0" lang="en-GB" sz="2400" u="none" cap="none" strike="noStrike">
                <a:solidFill>
                  <a:schemeClr val="dk1"/>
                </a:solidFill>
                <a:latin typeface="Calibri"/>
                <a:ea typeface="Calibri"/>
                <a:cs typeface="Calibri"/>
                <a:sym typeface="Calibri"/>
              </a:rPr>
              <a:t>Y</a:t>
            </a:r>
            <a:r>
              <a:rPr b="0" i="0" lang="en-GB" sz="2400" u="none" cap="none" strike="noStrike">
                <a:solidFill>
                  <a:schemeClr val="dk1"/>
                </a:solidFill>
                <a:latin typeface="Roboto"/>
                <a:ea typeface="Roboto"/>
                <a:cs typeface="Roboto"/>
                <a:sym typeface="Roboto"/>
              </a:rPr>
              <a:t>ou will build on your understanding of variable scope. When you declare a variable with let inside a block, that variable exists only within that block. Try this out in your browser console to test how the scope impacts the variables you define.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7"/>
          <p:cNvPicPr preferRelativeResize="0"/>
          <p:nvPr/>
        </p:nvPicPr>
        <p:blipFill rotWithShape="1">
          <a:blip r:embed="rId3">
            <a:alphaModFix/>
          </a:blip>
          <a:srcRect b="0" l="0" r="6606" t="12848"/>
          <a:stretch/>
        </p:blipFill>
        <p:spPr>
          <a:xfrm>
            <a:off x="0" y="174171"/>
            <a:ext cx="12151632" cy="637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8"/>
          <p:cNvPicPr preferRelativeResize="0"/>
          <p:nvPr/>
        </p:nvPicPr>
        <p:blipFill rotWithShape="1">
          <a:blip r:embed="rId3">
            <a:alphaModFix/>
          </a:blip>
          <a:srcRect b="0" l="0" r="6160" t="13244"/>
          <a:stretch/>
        </p:blipFill>
        <p:spPr>
          <a:xfrm>
            <a:off x="0" y="0"/>
            <a:ext cx="12209701"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9"/>
          <p:cNvPicPr preferRelativeResize="0"/>
          <p:nvPr/>
        </p:nvPicPr>
        <p:blipFill rotWithShape="1">
          <a:blip r:embed="rId3">
            <a:alphaModFix/>
          </a:blip>
          <a:srcRect b="0" l="0" r="6270" t="12649"/>
          <a:stretch/>
        </p:blipFill>
        <p:spPr>
          <a:xfrm>
            <a:off x="-3175" y="0"/>
            <a:ext cx="12195173" cy="685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0"/>
          <p:cNvPicPr preferRelativeResize="0"/>
          <p:nvPr/>
        </p:nvPicPr>
        <p:blipFill rotWithShape="1">
          <a:blip r:embed="rId3">
            <a:alphaModFix/>
          </a:blip>
          <a:srcRect b="0" l="0" r="6606" t="12450"/>
          <a:stretch/>
        </p:blipFill>
        <p:spPr>
          <a:xfrm>
            <a:off x="0" y="188685"/>
            <a:ext cx="12151632" cy="64044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1"/>
          <p:cNvPicPr preferRelativeResize="0"/>
          <p:nvPr/>
        </p:nvPicPr>
        <p:blipFill rotWithShape="1">
          <a:blip r:embed="rId3">
            <a:alphaModFix/>
          </a:blip>
          <a:srcRect b="0" l="0" r="6383" t="12450"/>
          <a:stretch/>
        </p:blipFill>
        <p:spPr>
          <a:xfrm>
            <a:off x="0" y="174170"/>
            <a:ext cx="12180661" cy="640442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2"/>
          <p:cNvPicPr preferRelativeResize="0"/>
          <p:nvPr/>
        </p:nvPicPr>
        <p:blipFill rotWithShape="1">
          <a:blip r:embed="rId3">
            <a:alphaModFix/>
          </a:blip>
          <a:srcRect b="0" l="0" r="6939" t="12848"/>
          <a:stretch/>
        </p:blipFill>
        <p:spPr>
          <a:xfrm>
            <a:off x="0" y="174172"/>
            <a:ext cx="12108089" cy="6375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13"/>
          <p:cNvPicPr preferRelativeResize="0"/>
          <p:nvPr/>
        </p:nvPicPr>
        <p:blipFill rotWithShape="1">
          <a:blip r:embed="rId3">
            <a:alphaModFix/>
          </a:blip>
          <a:srcRect b="0" l="0" r="6049" t="12649"/>
          <a:stretch/>
        </p:blipFill>
        <p:spPr>
          <a:xfrm>
            <a:off x="0" y="159657"/>
            <a:ext cx="12224204" cy="638991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p:nvPr/>
        </p:nvSpPr>
        <p:spPr>
          <a:xfrm>
            <a:off x="678873" y="353537"/>
            <a:ext cx="9185564" cy="2308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GB" sz="2400" u="none" cap="none" strike="noStrike">
                <a:solidFill>
                  <a:schemeClr val="dk1"/>
                </a:solidFill>
                <a:latin typeface="Roboto"/>
                <a:ea typeface="Roboto"/>
                <a:cs typeface="Roboto"/>
                <a:sym typeface="Roboto"/>
              </a:rPr>
              <a:t>Learning Outcomes Addressed</a:t>
            </a:r>
            <a:br>
              <a:rPr b="0" i="0" lang="en-GB" sz="2400" u="none" cap="none" strike="noStrike">
                <a:solidFill>
                  <a:schemeClr val="dk1"/>
                </a:solidFill>
                <a:latin typeface="Calibri"/>
                <a:ea typeface="Calibri"/>
                <a:cs typeface="Calibri"/>
                <a:sym typeface="Calibri"/>
              </a:rPr>
            </a:br>
            <a:r>
              <a:rPr b="0" i="0" lang="en-GB" sz="2400" u="none" cap="none" strike="noStrike">
                <a:solidFill>
                  <a:schemeClr val="dk1"/>
                </a:solidFill>
                <a:latin typeface="Roboto"/>
                <a:ea typeface="Roboto"/>
                <a:cs typeface="Roboto"/>
                <a:sym typeface="Roboto"/>
              </a:rPr>
              <a:t>  1. Use parameters in functions</a:t>
            </a:r>
            <a:br>
              <a:rPr b="0" i="0" lang="en-GB" sz="2400" u="none" cap="none" strike="noStrike">
                <a:solidFill>
                  <a:schemeClr val="dk1"/>
                </a:solidFill>
                <a:latin typeface="Calibri"/>
                <a:ea typeface="Calibri"/>
                <a:cs typeface="Calibri"/>
                <a:sym typeface="Calibri"/>
              </a:rPr>
            </a:br>
            <a:r>
              <a:rPr b="0" i="0" lang="en-GB" sz="2400" u="none" cap="none" strike="noStrike">
                <a:solidFill>
                  <a:schemeClr val="dk1"/>
                </a:solidFill>
                <a:latin typeface="Roboto"/>
                <a:ea typeface="Roboto"/>
                <a:cs typeface="Roboto"/>
                <a:sym typeface="Roboto"/>
              </a:rPr>
              <a:t>  2. Use the switch operator to write code with multiple conditions</a:t>
            </a:r>
            <a:br>
              <a:rPr b="0" i="0" lang="en-GB" sz="2400" u="none" cap="none" strike="noStrike">
                <a:solidFill>
                  <a:schemeClr val="dk1"/>
                </a:solidFill>
                <a:latin typeface="Calibri"/>
                <a:ea typeface="Calibri"/>
                <a:cs typeface="Calibri"/>
                <a:sym typeface="Calibri"/>
              </a:rPr>
            </a:br>
            <a:endParaRPr b="0" i="0" sz="2400" u="none" cap="none" strike="noStrike">
              <a:solidFill>
                <a:schemeClr val="dk1"/>
              </a:solidFill>
              <a:latin typeface="Calibri"/>
              <a:ea typeface="Calibri"/>
              <a:cs typeface="Calibri"/>
              <a:sym typeface="Calibri"/>
            </a:endParaRPr>
          </a:p>
        </p:txBody>
      </p:sp>
      <p:pic>
        <p:nvPicPr>
          <p:cNvPr id="163" name="Google Shape;163;p14"/>
          <p:cNvPicPr preferRelativeResize="0"/>
          <p:nvPr/>
        </p:nvPicPr>
        <p:blipFill rotWithShape="1">
          <a:blip r:embed="rId3">
            <a:alphaModFix/>
          </a:blip>
          <a:srcRect b="42725" l="16534" r="16538" t="21776"/>
          <a:stretch/>
        </p:blipFill>
        <p:spPr>
          <a:xfrm>
            <a:off x="399801" y="2144155"/>
            <a:ext cx="11027601" cy="3288560"/>
          </a:xfrm>
          <a:prstGeom prst="rect">
            <a:avLst/>
          </a:prstGeom>
          <a:noFill/>
          <a:ln>
            <a:noFill/>
          </a:ln>
        </p:spPr>
      </p:pic>
      <p:sp>
        <p:nvSpPr>
          <p:cNvPr id="164" name="Google Shape;164;p14"/>
          <p:cNvSpPr/>
          <p:nvPr/>
        </p:nvSpPr>
        <p:spPr>
          <a:xfrm>
            <a:off x="9334006" y="5280315"/>
            <a:ext cx="566057" cy="1378857"/>
          </a:xfrm>
          <a:prstGeom prst="up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p:nvPr/>
        </p:nvSpPr>
        <p:spPr>
          <a:xfrm>
            <a:off x="360217" y="446038"/>
            <a:ext cx="11457709" cy="563231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GB" sz="2400" u="none" cap="none" strike="noStrike">
                <a:solidFill>
                  <a:schemeClr val="dk1"/>
                </a:solidFill>
                <a:latin typeface="Roboto"/>
                <a:ea typeface="Roboto"/>
                <a:cs typeface="Roboto"/>
                <a:sym typeface="Roboto"/>
              </a:rPr>
              <a:t>Pass By Value - Pass By Reference:</a:t>
            </a:r>
            <a:br>
              <a:rPr b="0" i="0" lang="en-GB" sz="2400" u="none" cap="none" strike="noStrike">
                <a:solidFill>
                  <a:schemeClr val="dk1"/>
                </a:solidFill>
                <a:latin typeface="Calibri"/>
                <a:ea typeface="Calibri"/>
                <a:cs typeface="Calibri"/>
                <a:sym typeface="Calibri"/>
              </a:rPr>
            </a:br>
            <a:endParaRPr b="0" i="0" sz="24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b="0" i="0" lang="en-GB" sz="2400" u="none" cap="none" strike="noStrike">
                <a:solidFill>
                  <a:schemeClr val="dk1"/>
                </a:solidFill>
                <a:latin typeface="Roboto"/>
                <a:ea typeface="Roboto"/>
                <a:cs typeface="Roboto"/>
                <a:sym typeface="Roboto"/>
              </a:rPr>
              <a:t>Passing an argument to a function by value makes a copy of that value, so the argument within the function becomes a separate copy of that value. </a:t>
            </a:r>
            <a:endParaRPr b="0" i="0" sz="2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None/>
            </a:pPr>
            <a:r>
              <a:t/>
            </a:r>
            <a:endParaRPr b="0" i="0" sz="2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None/>
            </a:pPr>
            <a:r>
              <a:rPr b="0" i="0" lang="en-GB" sz="2400" u="none" cap="none" strike="noStrike">
                <a:solidFill>
                  <a:schemeClr val="dk1"/>
                </a:solidFill>
                <a:latin typeface="Roboto"/>
                <a:ea typeface="Roboto"/>
                <a:cs typeface="Roboto"/>
                <a:sym typeface="Roboto"/>
              </a:rPr>
              <a:t>Passing by reference, via an object, means that the function is referencing the external object and  acting upon it. </a:t>
            </a:r>
            <a:endParaRPr b="0" i="0" sz="2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None/>
            </a:pPr>
            <a:r>
              <a:t/>
            </a:r>
            <a:endParaRPr b="0" i="0" sz="2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None/>
            </a:pPr>
            <a:r>
              <a:rPr b="0" i="0" lang="en-GB" sz="2400" u="none" cap="none" strike="noStrike">
                <a:solidFill>
                  <a:schemeClr val="dk1"/>
                </a:solidFill>
                <a:latin typeface="Roboto"/>
                <a:ea typeface="Roboto"/>
                <a:cs typeface="Roboto"/>
                <a:sym typeface="Roboto"/>
              </a:rPr>
              <a:t>This is an important distinction you must understand as you create your own functions.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16"/>
          <p:cNvPicPr preferRelativeResize="0"/>
          <p:nvPr/>
        </p:nvPicPr>
        <p:blipFill rotWithShape="1">
          <a:blip r:embed="rId3">
            <a:alphaModFix/>
          </a:blip>
          <a:srcRect b="0" l="0" r="6494" t="12450"/>
          <a:stretch/>
        </p:blipFill>
        <p:spPr>
          <a:xfrm>
            <a:off x="0" y="145141"/>
            <a:ext cx="12166146" cy="640442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17"/>
          <p:cNvPicPr preferRelativeResize="0"/>
          <p:nvPr/>
        </p:nvPicPr>
        <p:blipFill rotWithShape="1">
          <a:blip r:embed="rId3">
            <a:alphaModFix/>
          </a:blip>
          <a:srcRect b="0" l="0" r="6160" t="12252"/>
          <a:stretch/>
        </p:blipFill>
        <p:spPr>
          <a:xfrm>
            <a:off x="0" y="159656"/>
            <a:ext cx="12209689" cy="641894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18"/>
          <p:cNvPicPr preferRelativeResize="0"/>
          <p:nvPr/>
        </p:nvPicPr>
        <p:blipFill rotWithShape="1">
          <a:blip r:embed="rId3">
            <a:alphaModFix/>
          </a:blip>
          <a:srcRect b="0" l="0" r="6383" t="12649"/>
          <a:stretch/>
        </p:blipFill>
        <p:spPr>
          <a:xfrm>
            <a:off x="11350" y="0"/>
            <a:ext cx="12180649" cy="685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19"/>
          <p:cNvPicPr preferRelativeResize="0"/>
          <p:nvPr/>
        </p:nvPicPr>
        <p:blipFill rotWithShape="1">
          <a:blip r:embed="rId3">
            <a:alphaModFix/>
          </a:blip>
          <a:srcRect b="0" l="0" r="6160" t="12848"/>
          <a:stretch/>
        </p:blipFill>
        <p:spPr>
          <a:xfrm>
            <a:off x="0" y="145143"/>
            <a:ext cx="12209689" cy="6375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0"/>
          <p:cNvPicPr preferRelativeResize="0"/>
          <p:nvPr/>
        </p:nvPicPr>
        <p:blipFill rotWithShape="1">
          <a:blip r:embed="rId3">
            <a:alphaModFix/>
          </a:blip>
          <a:srcRect b="0" l="0" r="6383" t="12649"/>
          <a:stretch/>
        </p:blipFill>
        <p:spPr>
          <a:xfrm>
            <a:off x="0" y="101600"/>
            <a:ext cx="12180661" cy="638991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1"/>
          <p:cNvPicPr preferRelativeResize="0"/>
          <p:nvPr/>
        </p:nvPicPr>
        <p:blipFill rotWithShape="1">
          <a:blip r:embed="rId3">
            <a:alphaModFix/>
          </a:blip>
          <a:srcRect b="17509" l="26239" r="35052" t="43998"/>
          <a:stretch/>
        </p:blipFill>
        <p:spPr>
          <a:xfrm>
            <a:off x="1799773" y="638629"/>
            <a:ext cx="8084456" cy="41801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
          <p:cNvPicPr preferRelativeResize="0"/>
          <p:nvPr/>
        </p:nvPicPr>
        <p:blipFill rotWithShape="1">
          <a:blip r:embed="rId3">
            <a:alphaModFix/>
          </a:blip>
          <a:srcRect b="0" l="0" r="6556" t="12405"/>
          <a:stretch/>
        </p:blipFill>
        <p:spPr>
          <a:xfrm>
            <a:off x="0" y="124690"/>
            <a:ext cx="12158230" cy="64077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3"/>
          <p:cNvPicPr preferRelativeResize="0"/>
          <p:nvPr/>
        </p:nvPicPr>
        <p:blipFill rotWithShape="1">
          <a:blip r:embed="rId3">
            <a:alphaModFix/>
          </a:blip>
          <a:srcRect b="0" l="0" r="6383" t="12450"/>
          <a:stretch/>
        </p:blipFill>
        <p:spPr>
          <a:xfrm>
            <a:off x="0" y="174170"/>
            <a:ext cx="12180661" cy="640442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4"/>
          <p:cNvPicPr preferRelativeResize="0"/>
          <p:nvPr/>
        </p:nvPicPr>
        <p:blipFill rotWithShape="1">
          <a:blip r:embed="rId3">
            <a:alphaModFix/>
          </a:blip>
          <a:srcRect b="0" l="0" r="5936" t="12252"/>
          <a:stretch/>
        </p:blipFill>
        <p:spPr>
          <a:xfrm>
            <a:off x="0" y="5493656"/>
            <a:ext cx="12238718" cy="641894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b="0" l="0" r="6606" t="15426"/>
          <a:stretch/>
        </p:blipFill>
        <p:spPr>
          <a:xfrm>
            <a:off x="0" y="275771"/>
            <a:ext cx="12151632" cy="61867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p:nvPr/>
        </p:nvSpPr>
        <p:spPr>
          <a:xfrm>
            <a:off x="333828" y="178138"/>
            <a:ext cx="11350171" cy="341632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GB" sz="2400" u="none" cap="none" strike="noStrike">
                <a:solidFill>
                  <a:schemeClr val="dk1"/>
                </a:solidFill>
                <a:latin typeface="Roboto"/>
                <a:ea typeface="Roboto"/>
                <a:cs typeface="Roboto"/>
                <a:sym typeface="Roboto"/>
              </a:rPr>
              <a:t>Function Call With Argument:</a:t>
            </a:r>
            <a:br>
              <a:rPr b="0" i="0" lang="en-GB" sz="2400" u="none" cap="none" strike="noStrike">
                <a:solidFill>
                  <a:schemeClr val="dk1"/>
                </a:solidFill>
                <a:latin typeface="Calibri"/>
                <a:ea typeface="Calibri"/>
                <a:cs typeface="Calibri"/>
                <a:sym typeface="Calibri"/>
              </a:rPr>
            </a:br>
            <a:r>
              <a:rPr b="0" i="0" lang="en-GB" sz="2400" u="none" cap="none" strike="noStrike">
                <a:solidFill>
                  <a:schemeClr val="dk1"/>
                </a:solidFill>
                <a:latin typeface="Roboto"/>
                <a:ea typeface="Roboto"/>
                <a:cs typeface="Roboto"/>
                <a:sym typeface="Roboto"/>
              </a:rPr>
              <a:t>In this example, you are going to see what happens when a function is called. You will see that temporary variables are created within the block scope and the function performs operations on them. These variables cease to exist when they are no longer referenced. Try coding this example in your browser console to see how it works.</a:t>
            </a:r>
            <a:endParaRPr b="0" i="0" sz="2400" u="none" cap="none" strike="noStrike">
              <a:solidFill>
                <a:schemeClr val="dk1"/>
              </a:solidFill>
              <a:latin typeface="Calibri"/>
              <a:ea typeface="Calibri"/>
              <a:cs typeface="Calibri"/>
              <a:sym typeface="Calibri"/>
            </a:endParaRPr>
          </a:p>
        </p:txBody>
      </p:sp>
      <p:sp>
        <p:nvSpPr>
          <p:cNvPr id="122" name="Google Shape;122;p6"/>
          <p:cNvSpPr/>
          <p:nvPr/>
        </p:nvSpPr>
        <p:spPr>
          <a:xfrm>
            <a:off x="333828" y="3594458"/>
            <a:ext cx="11524343" cy="286232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GB" sz="2400" u="none" cap="none" strike="noStrike">
                <a:solidFill>
                  <a:schemeClr val="dk1"/>
                </a:solidFill>
                <a:latin typeface="Roboto"/>
                <a:ea typeface="Roboto"/>
                <a:cs typeface="Roboto"/>
                <a:sym typeface="Roboto"/>
              </a:rPr>
              <a:t>Function Call With Object For Argument:</a:t>
            </a:r>
            <a:br>
              <a:rPr b="0" i="0" lang="en-GB" sz="2400" u="none" cap="none" strike="noStrike">
                <a:solidFill>
                  <a:schemeClr val="dk1"/>
                </a:solidFill>
                <a:latin typeface="Calibri"/>
                <a:ea typeface="Calibri"/>
                <a:cs typeface="Calibri"/>
                <a:sym typeface="Calibri"/>
              </a:rPr>
            </a:br>
            <a:r>
              <a:rPr b="0" i="0" lang="en-GB" sz="2400" u="none" cap="none" strike="noStrike">
                <a:solidFill>
                  <a:schemeClr val="dk1"/>
                </a:solidFill>
                <a:latin typeface="Roboto"/>
                <a:ea typeface="Roboto"/>
                <a:cs typeface="Roboto"/>
                <a:sym typeface="Roboto"/>
              </a:rPr>
              <a:t>Now, you are going to see how this works when a function that has an object as the argument is called. In this example, you will see that we can change the value of an object. Practice working with objects in your browser console as well as passing in arrays and primitive types (numbers, strings, etc.) to see how they behave.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2022-11-18T01:08:52Z</dcterms:created>
  <dc:creator>my pc</dc:creator>
</cp:coreProperties>
</file>