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9" r:id="rId11"/>
    <p:sldId id="274" r:id="rId12"/>
    <p:sldId id="275" r:id="rId13"/>
    <p:sldId id="276" r:id="rId14"/>
    <p:sldId id="277" r:id="rId15"/>
    <p:sldId id="278" r:id="rId16"/>
    <p:sldId id="279" r:id="rId17"/>
    <p:sldId id="271" r:id="rId18"/>
    <p:sldId id="273" r:id="rId19"/>
    <p:sldId id="280" r:id="rId20"/>
    <p:sldId id="284" r:id="rId21"/>
    <p:sldId id="285" r:id="rId22"/>
    <p:sldId id="286" r:id="rId23"/>
    <p:sldId id="288" r:id="rId24"/>
    <p:sldId id="287" r:id="rId25"/>
    <p:sldId id="281" r:id="rId26"/>
    <p:sldId id="282" r:id="rId27"/>
    <p:sldId id="283"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5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C0BF44-46AE-4282-8EE0-F81C5F8A662F}"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274859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C0BF44-46AE-4282-8EE0-F81C5F8A662F}"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361929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C0BF44-46AE-4282-8EE0-F81C5F8A662F}"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339647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C0BF44-46AE-4282-8EE0-F81C5F8A662F}"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305497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C0BF44-46AE-4282-8EE0-F81C5F8A662F}"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323965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C0BF44-46AE-4282-8EE0-F81C5F8A662F}"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6285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C0BF44-46AE-4282-8EE0-F81C5F8A662F}" type="datetimeFigureOut">
              <a:rPr lang="en-US" smtClean="0"/>
              <a:pPr/>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264247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C0BF44-46AE-4282-8EE0-F81C5F8A662F}" type="datetimeFigureOut">
              <a:rPr lang="en-US" smtClean="0"/>
              <a:pPr/>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41109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0BF44-46AE-4282-8EE0-F81C5F8A662F}" type="datetimeFigureOut">
              <a:rPr lang="en-US" smtClean="0"/>
              <a:pPr/>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392743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C0BF44-46AE-4282-8EE0-F81C5F8A662F}"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415465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C0BF44-46AE-4282-8EE0-F81C5F8A662F}"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385216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5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0BF44-46AE-4282-8EE0-F81C5F8A662F}" type="datetimeFigureOut">
              <a:rPr lang="en-US" smtClean="0"/>
              <a:pPr/>
              <a:t>5/4/2017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42730-E753-4811-8F2F-225D9CA249EF}" type="slidenum">
              <a:rPr lang="en-US" smtClean="0"/>
              <a:pPr/>
              <a:t>‹#›</a:t>
            </a:fld>
            <a:endParaRPr lang="en-US"/>
          </a:p>
        </p:txBody>
      </p:sp>
    </p:spTree>
    <p:extLst>
      <p:ext uri="{BB962C8B-B14F-4D97-AF65-F5344CB8AC3E}">
        <p14:creationId xmlns="" xmlns:p14="http://schemas.microsoft.com/office/powerpoint/2010/main" val="2528482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neuralnetworksanddeeplearning.com/chap1.html" TargetMode="External"/><Relationship Id="rId2" Type="http://schemas.openxmlformats.org/officeDocument/2006/relationships/hyperlink" Target="https://www.mathworks.com/discovery/object-detection.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mage_processing" TargetMode="External"/><Relationship Id="rId2" Type="http://schemas.openxmlformats.org/officeDocument/2006/relationships/hyperlink" Target="https://en.wikipedia.org/wiki/Computer_vi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4450" y="228600"/>
            <a:ext cx="9144000" cy="1371600"/>
          </a:xfrm>
          <a:noFill/>
        </p:spPr>
        <p:txBody>
          <a:bodyPr>
            <a:normAutofit/>
          </a:bodyPr>
          <a:lstStyle/>
          <a:p>
            <a:r>
              <a:rPr lang="en-US" sz="3600" dirty="0">
                <a:latin typeface="Times New Roman" panose="02020603050405020304" pitchFamily="18" charset="0"/>
                <a:cs typeface="Times New Roman" panose="02020603050405020304" pitchFamily="18" charset="0"/>
              </a:rPr>
              <a:t>Object Detection using Gabor filter and Artificial Neural Network (ANN)</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JAYESH RATHOD</a:t>
            </a:r>
          </a:p>
          <a:p>
            <a:r>
              <a:rPr lang="en-US" dirty="0">
                <a:latin typeface="Times New Roman" panose="02020603050405020304" pitchFamily="18" charset="0"/>
                <a:cs typeface="Times New Roman" panose="02020603050405020304" pitchFamily="18" charset="0"/>
              </a:rPr>
              <a:t>Advisor: Hassan S. </a:t>
            </a:r>
            <a:r>
              <a:rPr lang="en-US" dirty="0" err="1">
                <a:latin typeface="Times New Roman" panose="02020603050405020304" pitchFamily="18" charset="0"/>
                <a:cs typeface="Times New Roman" panose="02020603050405020304" pitchFamily="18" charset="0"/>
              </a:rPr>
              <a:t>Salehi</a:t>
            </a:r>
            <a:r>
              <a:rPr lang="en-US" dirty="0">
                <a:latin typeface="Times New Roman" panose="02020603050405020304" pitchFamily="18" charset="0"/>
                <a:cs typeface="Times New Roman" panose="02020603050405020304" pitchFamily="18" charset="0"/>
              </a:rPr>
              <a:t>, Ph.D.</a:t>
            </a:r>
          </a:p>
          <a:p>
            <a:endParaRPr lang="en-US" dirty="0"/>
          </a:p>
        </p:txBody>
      </p:sp>
      <p:pic>
        <p:nvPicPr>
          <p:cNvPr id="4" name="Picture 4" descr="Image result for university of hartfor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83736" y="5720191"/>
            <a:ext cx="5224527" cy="5603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5706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latin typeface="Times New Roman" pitchFamily="18" charset="0"/>
                <a:cs typeface="Times New Roman" pitchFamily="18" charset="0"/>
              </a:rPr>
              <a:t>Taking Two Image</a:t>
            </a:r>
            <a:endParaRPr lang="en-US" sz="3400" dirty="0">
              <a:latin typeface="Times New Roman" pitchFamily="18" charset="0"/>
              <a:cs typeface="Times New Roman" pitchFamily="18" charset="0"/>
            </a:endParaRPr>
          </a:p>
        </p:txBody>
      </p:sp>
      <p:pic>
        <p:nvPicPr>
          <p:cNvPr id="4098" name="Picture 2" descr="Z:\Rathod USA\UHART\Sem_2\DIP_Digital_image _Processing\Pooject\Reference Materials\Gabor\Project\Photos\Orange.jpg"/>
          <p:cNvPicPr>
            <a:picLocks noGrp="1" noChangeAspect="1" noChangeArrowheads="1"/>
          </p:cNvPicPr>
          <p:nvPr>
            <p:ph idx="1"/>
          </p:nvPr>
        </p:nvPicPr>
        <p:blipFill>
          <a:blip r:embed="rId2" cstate="print"/>
          <a:srcRect/>
          <a:stretch>
            <a:fillRect/>
          </a:stretch>
        </p:blipFill>
        <p:spPr bwMode="auto">
          <a:xfrm>
            <a:off x="7323825" y="2119986"/>
            <a:ext cx="2458530" cy="2791457"/>
          </a:xfrm>
          <a:prstGeom prst="rect">
            <a:avLst/>
          </a:prstGeom>
          <a:noFill/>
        </p:spPr>
      </p:pic>
      <p:pic>
        <p:nvPicPr>
          <p:cNvPr id="4100" name="Picture 4" descr="Z:\Rathod USA\UHART\Sem_2\DIP_Digital_image _Processing\Pooject\Reference Materials\Gabor\Project\Photos\Apple.jpg"/>
          <p:cNvPicPr>
            <a:picLocks noChangeAspect="1" noChangeArrowheads="1"/>
          </p:cNvPicPr>
          <p:nvPr/>
        </p:nvPicPr>
        <p:blipFill>
          <a:blip r:embed="rId3" cstate="print"/>
          <a:srcRect/>
          <a:stretch>
            <a:fillRect/>
          </a:stretch>
        </p:blipFill>
        <p:spPr bwMode="auto">
          <a:xfrm>
            <a:off x="1394963" y="2191109"/>
            <a:ext cx="2950234" cy="295023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latin typeface="Times New Roman" pitchFamily="18" charset="0"/>
                <a:cs typeface="Times New Roman" pitchFamily="18" charset="0"/>
              </a:rPr>
              <a:t>Wavelength</a:t>
            </a:r>
            <a:endParaRPr lang="en-US" sz="3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596914" y="2544165"/>
            <a:ext cx="4490909" cy="1803549"/>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7063214" y="2246283"/>
            <a:ext cx="3892064" cy="2041046"/>
          </a:xfrm>
          <a:prstGeom prst="rect">
            <a:avLst/>
          </a:prstGeom>
          <a:noFill/>
          <a:ln w="9525">
            <a:noFill/>
            <a:miter lim="800000"/>
            <a:headEnd/>
            <a:tailEnd/>
          </a:ln>
        </p:spPr>
      </p:pic>
      <p:sp>
        <p:nvSpPr>
          <p:cNvPr id="6" name="TextBox 5"/>
          <p:cNvSpPr txBox="1"/>
          <p:nvPr/>
        </p:nvSpPr>
        <p:spPr>
          <a:xfrm>
            <a:off x="1733910" y="4675517"/>
            <a:ext cx="7954357" cy="369332"/>
          </a:xfrm>
          <a:prstGeom prst="rect">
            <a:avLst/>
          </a:prstGeom>
          <a:noFill/>
        </p:spPr>
        <p:txBody>
          <a:bodyPr wrap="none" rtlCol="0">
            <a:spAutoFit/>
          </a:bodyPr>
          <a:lstStyle/>
          <a:p>
            <a:r>
              <a:rPr lang="en-US" dirty="0" smtClean="0"/>
              <a:t>http://matlabserver.cs.rug.nl/edgedetectionweb/web/edgedetection_params.html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latin typeface="Times New Roman" pitchFamily="18" charset="0"/>
                <a:cs typeface="Times New Roman" pitchFamily="18" charset="0"/>
              </a:rPr>
              <a:t>Orientation(s) (</a:t>
            </a:r>
            <a:r>
              <a:rPr lang="el-GR" sz="3400" dirty="0" smtClean="0">
                <a:latin typeface="Times New Roman" pitchFamily="18" charset="0"/>
                <a:cs typeface="Times New Roman" pitchFamily="18" charset="0"/>
              </a:rPr>
              <a:t>θ)</a:t>
            </a:r>
            <a:endParaRPr lang="en-US" sz="3400"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600560" y="2147549"/>
            <a:ext cx="8801100" cy="2430780"/>
          </a:xfrm>
          <a:prstGeom prst="rect">
            <a:avLst/>
          </a:prstGeom>
          <a:noFill/>
          <a:ln w="9525">
            <a:noFill/>
            <a:miter lim="800000"/>
            <a:headEnd/>
            <a:tailEnd/>
          </a:ln>
        </p:spPr>
      </p:pic>
      <p:sp>
        <p:nvSpPr>
          <p:cNvPr id="6" name="TextBox 5"/>
          <p:cNvSpPr txBox="1"/>
          <p:nvPr/>
        </p:nvSpPr>
        <p:spPr>
          <a:xfrm>
            <a:off x="1733910" y="4675517"/>
            <a:ext cx="7954357" cy="369332"/>
          </a:xfrm>
          <a:prstGeom prst="rect">
            <a:avLst/>
          </a:prstGeom>
          <a:noFill/>
        </p:spPr>
        <p:txBody>
          <a:bodyPr wrap="none" rtlCol="0">
            <a:spAutoFit/>
          </a:bodyPr>
          <a:lstStyle/>
          <a:p>
            <a:r>
              <a:rPr lang="en-US" dirty="0" smtClean="0"/>
              <a:t>http://matlabserver.cs.rug.nl/edgedetectionweb/web/edgedetection_params.html</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latin typeface="Times New Roman" pitchFamily="18" charset="0"/>
                <a:cs typeface="Times New Roman" pitchFamily="18" charset="0"/>
              </a:rPr>
              <a:t>Phase offset(s) (</a:t>
            </a:r>
            <a:r>
              <a:rPr lang="el-GR" sz="3400" dirty="0" smtClean="0">
                <a:latin typeface="Times New Roman" pitchFamily="18" charset="0"/>
                <a:cs typeface="Times New Roman" pitchFamily="18" charset="0"/>
              </a:rPr>
              <a:t>φ)</a:t>
            </a:r>
            <a:endParaRPr lang="en-US" sz="3400"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1652893" y="2071781"/>
            <a:ext cx="8679180" cy="2720340"/>
          </a:xfrm>
          <a:prstGeom prst="rect">
            <a:avLst/>
          </a:prstGeom>
          <a:noFill/>
          <a:ln w="9525">
            <a:noFill/>
            <a:miter lim="800000"/>
            <a:headEnd/>
            <a:tailEnd/>
          </a:ln>
        </p:spPr>
      </p:pic>
      <p:sp>
        <p:nvSpPr>
          <p:cNvPr id="5" name="TextBox 4"/>
          <p:cNvSpPr txBox="1"/>
          <p:nvPr/>
        </p:nvSpPr>
        <p:spPr>
          <a:xfrm>
            <a:off x="1794295" y="4908430"/>
            <a:ext cx="7954357" cy="369332"/>
          </a:xfrm>
          <a:prstGeom prst="rect">
            <a:avLst/>
          </a:prstGeom>
          <a:noFill/>
        </p:spPr>
        <p:txBody>
          <a:bodyPr wrap="none" rtlCol="0">
            <a:spAutoFit/>
          </a:bodyPr>
          <a:lstStyle/>
          <a:p>
            <a:r>
              <a:rPr lang="en-US" dirty="0" smtClean="0"/>
              <a:t>http://matlabserver.cs.rug.nl/edgedetectionweb/web/edgedetection_params.html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latin typeface="Times New Roman" pitchFamily="18" charset="0"/>
                <a:cs typeface="Times New Roman" pitchFamily="18" charset="0"/>
              </a:rPr>
              <a:t>Aspect ratio (</a:t>
            </a:r>
            <a:r>
              <a:rPr lang="el-GR" sz="3400" dirty="0" smtClean="0">
                <a:latin typeface="Times New Roman" pitchFamily="18" charset="0"/>
                <a:cs typeface="Times New Roman" pitchFamily="18" charset="0"/>
              </a:rPr>
              <a:t>γ)</a:t>
            </a:r>
            <a:endParaRPr lang="en-US" sz="3400"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1575327" y="2078394"/>
            <a:ext cx="9006840" cy="1775460"/>
          </a:xfrm>
          <a:prstGeom prst="rect">
            <a:avLst/>
          </a:prstGeom>
          <a:noFill/>
          <a:ln w="9525">
            <a:noFill/>
            <a:miter lim="800000"/>
            <a:headEnd/>
            <a:tailEnd/>
          </a:ln>
        </p:spPr>
      </p:pic>
      <p:sp>
        <p:nvSpPr>
          <p:cNvPr id="5" name="TextBox 4"/>
          <p:cNvSpPr txBox="1"/>
          <p:nvPr/>
        </p:nvSpPr>
        <p:spPr>
          <a:xfrm>
            <a:off x="2199736" y="4183811"/>
            <a:ext cx="7954357" cy="369332"/>
          </a:xfrm>
          <a:prstGeom prst="rect">
            <a:avLst/>
          </a:prstGeom>
          <a:noFill/>
        </p:spPr>
        <p:txBody>
          <a:bodyPr wrap="none" rtlCol="0">
            <a:spAutoFit/>
          </a:bodyPr>
          <a:lstStyle/>
          <a:p>
            <a:r>
              <a:rPr lang="en-US" dirty="0" smtClean="0"/>
              <a:t>http://matlabserver.cs.rug.nl/edgedetectionweb/web/edgedetection_params.html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latin typeface="Times New Roman" pitchFamily="18" charset="0"/>
                <a:cs typeface="Times New Roman" pitchFamily="18" charset="0"/>
              </a:rPr>
              <a:t>Bandwidth (</a:t>
            </a:r>
            <a:r>
              <a:rPr lang="en-US" sz="3400" i="1" dirty="0" smtClean="0">
                <a:latin typeface="Times New Roman" pitchFamily="18" charset="0"/>
                <a:cs typeface="Times New Roman" pitchFamily="18" charset="0"/>
              </a:rPr>
              <a:t>b)</a:t>
            </a:r>
            <a:endParaRPr lang="en-US" sz="34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cstate="print"/>
          <a:srcRect/>
          <a:stretch>
            <a:fillRect/>
          </a:stretch>
        </p:blipFill>
        <p:spPr bwMode="auto">
          <a:xfrm>
            <a:off x="1083045" y="2000250"/>
            <a:ext cx="10680329" cy="2692520"/>
          </a:xfrm>
          <a:prstGeom prst="rect">
            <a:avLst/>
          </a:prstGeom>
          <a:noFill/>
          <a:ln w="9525">
            <a:noFill/>
            <a:miter lim="800000"/>
            <a:headEnd/>
            <a:tailEnd/>
          </a:ln>
        </p:spPr>
      </p:pic>
      <p:sp>
        <p:nvSpPr>
          <p:cNvPr id="7" name="TextBox 6"/>
          <p:cNvSpPr txBox="1"/>
          <p:nvPr/>
        </p:nvSpPr>
        <p:spPr>
          <a:xfrm>
            <a:off x="2199736" y="4839419"/>
            <a:ext cx="7954357" cy="369332"/>
          </a:xfrm>
          <a:prstGeom prst="rect">
            <a:avLst/>
          </a:prstGeom>
          <a:noFill/>
        </p:spPr>
        <p:txBody>
          <a:bodyPr wrap="none" rtlCol="0">
            <a:spAutoFit/>
          </a:bodyPr>
          <a:lstStyle/>
          <a:p>
            <a:r>
              <a:rPr lang="en-US" dirty="0" smtClean="0"/>
              <a:t>http://matlabserver.cs.rug.nl/edgedetectionweb/web/edgedetection_params.html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latin typeface="Times New Roman" pitchFamily="18" charset="0"/>
                <a:cs typeface="Times New Roman" pitchFamily="18" charset="0"/>
              </a:rPr>
              <a:t>Gabor Filters</a:t>
            </a:r>
            <a:endParaRPr lang="en-US" sz="34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6"/>
            <a:ext cx="4570562" cy="814058"/>
          </a:xfrm>
        </p:spPr>
        <p:txBody>
          <a:bodyPr/>
          <a:lstStyle/>
          <a:p>
            <a:r>
              <a:rPr lang="en-US" dirty="0" smtClean="0"/>
              <a:t>Feature Extraction</a:t>
            </a:r>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6510248" y="3320696"/>
            <a:ext cx="4980137" cy="2498179"/>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82452" y="3363044"/>
            <a:ext cx="5546530" cy="2347643"/>
          </a:xfrm>
          <a:prstGeom prst="rect">
            <a:avLst/>
          </a:prstGeom>
          <a:noFill/>
          <a:ln w="9525">
            <a:noFill/>
            <a:miter lim="800000"/>
            <a:headEnd/>
            <a:tailEnd/>
          </a:ln>
        </p:spPr>
      </p:pic>
      <p:sp>
        <p:nvSpPr>
          <p:cNvPr id="8" name="TextBox 7"/>
          <p:cNvSpPr txBox="1"/>
          <p:nvPr/>
        </p:nvSpPr>
        <p:spPr>
          <a:xfrm>
            <a:off x="7806905" y="5969479"/>
            <a:ext cx="2296270" cy="369332"/>
          </a:xfrm>
          <a:prstGeom prst="rect">
            <a:avLst/>
          </a:prstGeom>
          <a:noFill/>
        </p:spPr>
        <p:txBody>
          <a:bodyPr wrap="none" rtlCol="0">
            <a:spAutoFit/>
          </a:bodyPr>
          <a:lstStyle/>
          <a:p>
            <a:r>
              <a:rPr lang="en-US" dirty="0" smtClean="0"/>
              <a:t>Gabor filter on Orange</a:t>
            </a:r>
            <a:endParaRPr lang="en-US" dirty="0"/>
          </a:p>
        </p:txBody>
      </p:sp>
      <p:sp>
        <p:nvSpPr>
          <p:cNvPr id="9" name="TextBox 8"/>
          <p:cNvSpPr txBox="1"/>
          <p:nvPr/>
        </p:nvSpPr>
        <p:spPr>
          <a:xfrm>
            <a:off x="2346385" y="5926347"/>
            <a:ext cx="2158668" cy="369332"/>
          </a:xfrm>
          <a:prstGeom prst="rect">
            <a:avLst/>
          </a:prstGeom>
          <a:noFill/>
        </p:spPr>
        <p:txBody>
          <a:bodyPr wrap="none" rtlCol="0">
            <a:spAutoFit/>
          </a:bodyPr>
          <a:lstStyle/>
          <a:p>
            <a:r>
              <a:rPr lang="en-US" dirty="0" smtClean="0"/>
              <a:t>Gabor filter on Apple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latin typeface="Times New Roman" pitchFamily="18" charset="0"/>
                <a:cs typeface="Times New Roman" pitchFamily="18" charset="0"/>
              </a:rPr>
              <a:t>Code</a:t>
            </a:r>
            <a:endParaRPr lang="en-US" sz="34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699404" y="2191939"/>
            <a:ext cx="6524014" cy="41351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94" y="382378"/>
            <a:ext cx="10515600" cy="1325563"/>
          </a:xfrm>
        </p:spPr>
        <p:txBody>
          <a:bodyPr>
            <a:normAutofit/>
          </a:bodyPr>
          <a:lstStyle/>
          <a:p>
            <a:pPr algn="ctr"/>
            <a:r>
              <a:rPr lang="en-US" sz="3400" b="1" dirty="0" smtClean="0">
                <a:latin typeface="Times New Roman" pitchFamily="18" charset="0"/>
                <a:cs typeface="Times New Roman" pitchFamily="18" charset="0"/>
              </a:rPr>
              <a:t>Flow Chart</a:t>
            </a:r>
            <a:endParaRPr lang="en-US" sz="3400" b="1" dirty="0">
              <a:latin typeface="Times New Roman" pitchFamily="18" charset="0"/>
              <a:cs typeface="Times New Roman" pitchFamily="18" charset="0"/>
            </a:endParaRPr>
          </a:p>
        </p:txBody>
      </p:sp>
      <p:sp>
        <p:nvSpPr>
          <p:cNvPr id="5" name="Rounded Rectangle 4"/>
          <p:cNvSpPr/>
          <p:nvPr/>
        </p:nvSpPr>
        <p:spPr>
          <a:xfrm>
            <a:off x="1371600" y="2173857"/>
            <a:ext cx="1854679" cy="1345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Gabor Filter</a:t>
            </a:r>
            <a:endParaRPr lang="en-US" dirty="0">
              <a:solidFill>
                <a:schemeClr val="tx1"/>
              </a:solidFill>
            </a:endParaRPr>
          </a:p>
        </p:txBody>
      </p:sp>
      <p:sp>
        <p:nvSpPr>
          <p:cNvPr id="6" name="Rounded Rectangle 5"/>
          <p:cNvSpPr/>
          <p:nvPr/>
        </p:nvSpPr>
        <p:spPr>
          <a:xfrm>
            <a:off x="4370717" y="2170982"/>
            <a:ext cx="1854679" cy="1345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Normalization</a:t>
            </a:r>
            <a:endParaRPr lang="en-US" dirty="0">
              <a:solidFill>
                <a:schemeClr val="tx1"/>
              </a:solidFill>
            </a:endParaRPr>
          </a:p>
        </p:txBody>
      </p:sp>
      <p:sp>
        <p:nvSpPr>
          <p:cNvPr id="7" name="Rounded Rectangle 6"/>
          <p:cNvSpPr/>
          <p:nvPr/>
        </p:nvSpPr>
        <p:spPr>
          <a:xfrm>
            <a:off x="7527985" y="2188234"/>
            <a:ext cx="1854679" cy="1345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a:t>
            </a:r>
            <a:endParaRPr lang="en-US" dirty="0">
              <a:solidFill>
                <a:schemeClr val="tx1"/>
              </a:solidFill>
            </a:endParaRPr>
          </a:p>
        </p:txBody>
      </p:sp>
      <p:sp>
        <p:nvSpPr>
          <p:cNvPr id="8" name="Rounded Rectangle 7"/>
          <p:cNvSpPr/>
          <p:nvPr/>
        </p:nvSpPr>
        <p:spPr>
          <a:xfrm>
            <a:off x="7752271" y="4776159"/>
            <a:ext cx="1854679" cy="1345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Testing</a:t>
            </a:r>
            <a:endParaRPr lang="en-US" dirty="0">
              <a:solidFill>
                <a:schemeClr val="tx1"/>
              </a:solidFill>
            </a:endParaRPr>
          </a:p>
        </p:txBody>
      </p:sp>
      <p:sp>
        <p:nvSpPr>
          <p:cNvPr id="9" name="Right Arrow 8"/>
          <p:cNvSpPr/>
          <p:nvPr/>
        </p:nvSpPr>
        <p:spPr>
          <a:xfrm>
            <a:off x="3450566" y="2682815"/>
            <a:ext cx="750498" cy="2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400800" y="2648309"/>
            <a:ext cx="810883" cy="26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9506309" y="2881223"/>
            <a:ext cx="14578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70007" y="1639018"/>
            <a:ext cx="1991251" cy="369332"/>
          </a:xfrm>
          <a:prstGeom prst="rect">
            <a:avLst/>
          </a:prstGeom>
          <a:noFill/>
        </p:spPr>
        <p:txBody>
          <a:bodyPr wrap="none" rtlCol="0">
            <a:spAutoFit/>
          </a:bodyPr>
          <a:lstStyle/>
          <a:p>
            <a:r>
              <a:rPr lang="en-US" dirty="0" smtClean="0"/>
              <a:t>Features extraction</a:t>
            </a:r>
            <a:endParaRPr lang="en-US" dirty="0"/>
          </a:p>
        </p:txBody>
      </p:sp>
      <p:sp>
        <p:nvSpPr>
          <p:cNvPr id="32" name="TextBox 31"/>
          <p:cNvSpPr txBox="1"/>
          <p:nvPr/>
        </p:nvSpPr>
        <p:spPr>
          <a:xfrm>
            <a:off x="9696091" y="2389518"/>
            <a:ext cx="927049" cy="369332"/>
          </a:xfrm>
          <a:prstGeom prst="rect">
            <a:avLst/>
          </a:prstGeom>
          <a:noFill/>
        </p:spPr>
        <p:txBody>
          <a:bodyPr wrap="none" rtlCol="0">
            <a:spAutoFit/>
          </a:bodyPr>
          <a:lstStyle/>
          <a:p>
            <a:r>
              <a:rPr lang="en-US" dirty="0" smtClean="0"/>
              <a:t>Training</a:t>
            </a:r>
            <a:endParaRPr lang="en-US" dirty="0"/>
          </a:p>
        </p:txBody>
      </p:sp>
      <p:sp>
        <p:nvSpPr>
          <p:cNvPr id="33" name="Down Arrow 32"/>
          <p:cNvSpPr/>
          <p:nvPr/>
        </p:nvSpPr>
        <p:spPr>
          <a:xfrm>
            <a:off x="8410755" y="3692106"/>
            <a:ext cx="319177" cy="845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885208" y="3856007"/>
            <a:ext cx="1977593" cy="369332"/>
          </a:xfrm>
          <a:prstGeom prst="rect">
            <a:avLst/>
          </a:prstGeom>
          <a:noFill/>
        </p:spPr>
        <p:txBody>
          <a:bodyPr wrap="none" rtlCol="0">
            <a:spAutoFit/>
          </a:bodyPr>
          <a:lstStyle/>
          <a:p>
            <a:r>
              <a:rPr lang="en-US" dirty="0" smtClean="0"/>
              <a:t>Weight adjustment</a:t>
            </a:r>
            <a:endParaRPr lang="en-US" dirty="0"/>
          </a:p>
        </p:txBody>
      </p:sp>
      <p:cxnSp>
        <p:nvCxnSpPr>
          <p:cNvPr id="36" name="Straight Arrow Connector 35"/>
          <p:cNvCxnSpPr/>
          <p:nvPr/>
        </p:nvCxnSpPr>
        <p:spPr>
          <a:xfrm flipH="1">
            <a:off x="8453888" y="1345721"/>
            <a:ext cx="246715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10929668" y="1328468"/>
            <a:ext cx="8626" cy="1561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8446698" y="1337095"/>
            <a:ext cx="33068" cy="842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8023" y="2346386"/>
            <a:ext cx="1281120" cy="646331"/>
          </a:xfrm>
          <a:prstGeom prst="rect">
            <a:avLst/>
          </a:prstGeom>
          <a:noFill/>
        </p:spPr>
        <p:txBody>
          <a:bodyPr wrap="none" rtlCol="0">
            <a:spAutoFit/>
          </a:bodyPr>
          <a:lstStyle/>
          <a:p>
            <a:r>
              <a:rPr lang="en-US" dirty="0" smtClean="0"/>
              <a:t>Image</a:t>
            </a:r>
          </a:p>
          <a:p>
            <a:r>
              <a:rPr lang="en-US" dirty="0" smtClean="0"/>
              <a:t> Acquisition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3600" b="1" dirty="0" smtClean="0">
                <a:latin typeface="Times New Roman" pitchFamily="18" charset="0"/>
                <a:cs typeface="Times New Roman" pitchFamily="18" charset="0"/>
              </a:rPr>
              <a:t>Image Acquisition</a:t>
            </a:r>
            <a:endParaRPr lang="en-US" sz="3600" b="1" dirty="0">
              <a:latin typeface="Times New Roman" pitchFamily="18" charset="0"/>
              <a:cs typeface="Times New Roman" pitchFamily="18" charset="0"/>
            </a:endParaRPr>
          </a:p>
        </p:txBody>
      </p:sp>
      <p:pic>
        <p:nvPicPr>
          <p:cNvPr id="4" name="Content Placeholder 3" descr="Apple_1.jpg"/>
          <p:cNvPicPr>
            <a:picLocks noGrp="1" noChangeAspect="1"/>
          </p:cNvPicPr>
          <p:nvPr>
            <p:ph idx="1"/>
          </p:nvPr>
        </p:nvPicPr>
        <p:blipFill>
          <a:blip r:embed="rId2" cstate="print"/>
          <a:stretch>
            <a:fillRect/>
          </a:stretch>
        </p:blipFill>
        <p:spPr>
          <a:xfrm>
            <a:off x="1504935" y="2774529"/>
            <a:ext cx="2480469" cy="1814723"/>
          </a:xfrm>
        </p:spPr>
      </p:pic>
      <p:pic>
        <p:nvPicPr>
          <p:cNvPr id="5" name="Picture 4" descr="Banana_1.jpg"/>
          <p:cNvPicPr>
            <a:picLocks noChangeAspect="1"/>
          </p:cNvPicPr>
          <p:nvPr/>
        </p:nvPicPr>
        <p:blipFill>
          <a:blip r:embed="rId3" cstate="print"/>
          <a:stretch>
            <a:fillRect/>
          </a:stretch>
        </p:blipFill>
        <p:spPr>
          <a:xfrm>
            <a:off x="8229598" y="2642783"/>
            <a:ext cx="2216989" cy="1730809"/>
          </a:xfrm>
          <a:prstGeom prst="rect">
            <a:avLst/>
          </a:prstGeom>
        </p:spPr>
      </p:pic>
      <p:sp>
        <p:nvSpPr>
          <p:cNvPr id="6" name="TextBox 5"/>
          <p:cNvSpPr txBox="1"/>
          <p:nvPr/>
        </p:nvSpPr>
        <p:spPr>
          <a:xfrm>
            <a:off x="5495026" y="1837427"/>
            <a:ext cx="1298497"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Two Fruits</a:t>
            </a:r>
            <a:endParaRPr lang="en-US" sz="2000" dirty="0">
              <a:latin typeface="Times New Roman" pitchFamily="18" charset="0"/>
              <a:cs typeface="Times New Roman" pitchFamily="18" charset="0"/>
            </a:endParaRPr>
          </a:p>
        </p:txBody>
      </p:sp>
      <p:sp>
        <p:nvSpPr>
          <p:cNvPr id="7" name="TextBox 6"/>
          <p:cNvSpPr txBox="1"/>
          <p:nvPr/>
        </p:nvSpPr>
        <p:spPr>
          <a:xfrm>
            <a:off x="5029200" y="2648308"/>
            <a:ext cx="2062107" cy="1754326"/>
          </a:xfrm>
          <a:prstGeom prst="rect">
            <a:avLst/>
          </a:prstGeom>
          <a:noFill/>
        </p:spPr>
        <p:txBody>
          <a:bodyPr wrap="square" rtlCol="0">
            <a:spAutoFit/>
          </a:bodyPr>
          <a:lstStyle/>
          <a:p>
            <a:r>
              <a:rPr lang="en-US" dirty="0" smtClean="0"/>
              <a:t>Size -      650*650</a:t>
            </a:r>
          </a:p>
          <a:p>
            <a:endParaRPr lang="en-US" dirty="0" smtClean="0"/>
          </a:p>
          <a:p>
            <a:r>
              <a:rPr lang="en-US" dirty="0" smtClean="0"/>
              <a:t>Image format.jpg</a:t>
            </a:r>
          </a:p>
          <a:p>
            <a:endParaRPr lang="en-US" dirty="0" smtClean="0"/>
          </a:p>
          <a:p>
            <a:r>
              <a:rPr lang="en-US" dirty="0" smtClean="0"/>
              <a:t>White background </a:t>
            </a:r>
          </a:p>
          <a:p>
            <a:endParaRPr lang="en-US" dirty="0"/>
          </a:p>
        </p:txBody>
      </p:sp>
      <p:sp>
        <p:nvSpPr>
          <p:cNvPr id="8" name="TextBox 7"/>
          <p:cNvSpPr txBox="1"/>
          <p:nvPr/>
        </p:nvSpPr>
        <p:spPr>
          <a:xfrm>
            <a:off x="2337758" y="4701396"/>
            <a:ext cx="782587" cy="369332"/>
          </a:xfrm>
          <a:prstGeom prst="rect">
            <a:avLst/>
          </a:prstGeom>
          <a:noFill/>
        </p:spPr>
        <p:txBody>
          <a:bodyPr wrap="none" rtlCol="0">
            <a:spAutoFit/>
          </a:bodyPr>
          <a:lstStyle/>
          <a:p>
            <a:r>
              <a:rPr lang="en-US" dirty="0" smtClean="0"/>
              <a:t>Apple </a:t>
            </a:r>
            <a:endParaRPr lang="en-US" dirty="0"/>
          </a:p>
        </p:txBody>
      </p:sp>
      <p:sp>
        <p:nvSpPr>
          <p:cNvPr id="9" name="TextBox 8"/>
          <p:cNvSpPr txBox="1"/>
          <p:nvPr/>
        </p:nvSpPr>
        <p:spPr>
          <a:xfrm>
            <a:off x="8919713" y="4494362"/>
            <a:ext cx="885179" cy="369332"/>
          </a:xfrm>
          <a:prstGeom prst="rect">
            <a:avLst/>
          </a:prstGeom>
          <a:noFill/>
        </p:spPr>
        <p:txBody>
          <a:bodyPr wrap="none" rtlCol="0">
            <a:spAutoFit/>
          </a:bodyPr>
          <a:lstStyle/>
          <a:p>
            <a:r>
              <a:rPr lang="en-US" dirty="0" smtClean="0"/>
              <a:t>Banana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rPr>
              <a:t>Contents </a:t>
            </a:r>
          </a:p>
        </p:txBody>
      </p:sp>
      <p:sp>
        <p:nvSpPr>
          <p:cNvPr id="3" name="Content Placeholder 2"/>
          <p:cNvSpPr>
            <a:spLocks noGrp="1"/>
          </p:cNvSpPr>
          <p:nvPr>
            <p:ph idx="1"/>
          </p:nvPr>
        </p:nvSpPr>
        <p:spPr/>
        <p:txBody>
          <a:bodyPr>
            <a:normAutofit lnSpcReduction="10000"/>
          </a:bodyPr>
          <a:lstStyle/>
          <a:p>
            <a:r>
              <a:rPr lang="en-US" dirty="0"/>
              <a:t>Project Introduction </a:t>
            </a:r>
          </a:p>
          <a:p>
            <a:endParaRPr lang="en-US" dirty="0"/>
          </a:p>
          <a:p>
            <a:r>
              <a:rPr lang="en-US" dirty="0"/>
              <a:t>Object Detection </a:t>
            </a:r>
          </a:p>
          <a:p>
            <a:endParaRPr lang="en-US" dirty="0"/>
          </a:p>
          <a:p>
            <a:r>
              <a:rPr lang="en-US" dirty="0"/>
              <a:t>Gabor Filter </a:t>
            </a:r>
          </a:p>
          <a:p>
            <a:endParaRPr lang="en-US" dirty="0"/>
          </a:p>
          <a:p>
            <a:r>
              <a:rPr lang="en-US" dirty="0"/>
              <a:t>Artificial Neural Network</a:t>
            </a:r>
          </a:p>
          <a:p>
            <a:endParaRPr lang="en-US" dirty="0"/>
          </a:p>
          <a:p>
            <a:r>
              <a:rPr lang="en-US" dirty="0"/>
              <a:t>Conclusion </a:t>
            </a:r>
          </a:p>
        </p:txBody>
      </p:sp>
    </p:spTree>
    <p:extLst>
      <p:ext uri="{BB962C8B-B14F-4D97-AF65-F5344CB8AC3E}">
        <p14:creationId xmlns="" xmlns:p14="http://schemas.microsoft.com/office/powerpoint/2010/main" val="2918789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Gabor Filter</a:t>
            </a:r>
            <a:endParaRPr lang="en-US" sz="36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413215" y="1782493"/>
            <a:ext cx="7584801" cy="3630466"/>
          </a:xfrm>
          <a:prstGeom prst="rect">
            <a:avLst/>
          </a:prstGeom>
          <a:noFill/>
          <a:ln w="9525">
            <a:noFill/>
            <a:miter lim="800000"/>
            <a:headEnd/>
            <a:tailEnd/>
          </a:ln>
        </p:spPr>
      </p:pic>
      <p:sp>
        <p:nvSpPr>
          <p:cNvPr id="5" name="TextBox 4"/>
          <p:cNvSpPr txBox="1"/>
          <p:nvPr/>
        </p:nvSpPr>
        <p:spPr>
          <a:xfrm>
            <a:off x="5011948" y="5771072"/>
            <a:ext cx="1991507" cy="369332"/>
          </a:xfrm>
          <a:prstGeom prst="rect">
            <a:avLst/>
          </a:prstGeom>
          <a:noFill/>
        </p:spPr>
        <p:txBody>
          <a:bodyPr wrap="none" rtlCol="0">
            <a:spAutoFit/>
          </a:bodyPr>
          <a:lstStyle/>
          <a:p>
            <a:r>
              <a:rPr lang="en-US" dirty="0" smtClean="0"/>
              <a:t>Features Extraction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Normalization</a:t>
            </a:r>
            <a:endParaRPr lang="en-US" sz="3600" b="1" dirty="0">
              <a:latin typeface="Times New Roman" pitchFamily="18" charset="0"/>
              <a:cs typeface="Times New Roman" pitchFamily="18" charset="0"/>
            </a:endParaRPr>
          </a:p>
        </p:txBody>
      </p:sp>
      <p:pic>
        <p:nvPicPr>
          <p:cNvPr id="4" name="Content Placeholder 3" descr="18191637_1367869809958344_1646754120_n.png"/>
          <p:cNvPicPr>
            <a:picLocks noGrp="1" noChangeAspect="1"/>
          </p:cNvPicPr>
          <p:nvPr>
            <p:ph idx="1"/>
          </p:nvPr>
        </p:nvPicPr>
        <p:blipFill>
          <a:blip r:embed="rId2" cstate="print"/>
          <a:stretch>
            <a:fillRect/>
          </a:stretch>
        </p:blipFill>
        <p:spPr>
          <a:xfrm>
            <a:off x="1842018" y="2225614"/>
            <a:ext cx="3517358" cy="2774690"/>
          </a:xfrm>
        </p:spPr>
      </p:pic>
      <p:pic>
        <p:nvPicPr>
          <p:cNvPr id="2050" name="Picture 2"/>
          <p:cNvPicPr>
            <a:picLocks noChangeAspect="1" noChangeArrowheads="1"/>
          </p:cNvPicPr>
          <p:nvPr/>
        </p:nvPicPr>
        <p:blipFill>
          <a:blip r:embed="rId3" cstate="print"/>
          <a:srcRect/>
          <a:stretch>
            <a:fillRect/>
          </a:stretch>
        </p:blipFill>
        <p:spPr bwMode="auto">
          <a:xfrm>
            <a:off x="6249215" y="2229480"/>
            <a:ext cx="5245214" cy="2566807"/>
          </a:xfrm>
          <a:prstGeom prst="rect">
            <a:avLst/>
          </a:prstGeom>
          <a:noFill/>
          <a:ln w="9525">
            <a:noFill/>
            <a:miter lim="800000"/>
            <a:headEnd/>
            <a:tailEnd/>
          </a:ln>
        </p:spPr>
      </p:pic>
      <p:sp>
        <p:nvSpPr>
          <p:cNvPr id="6" name="TextBox 5"/>
          <p:cNvSpPr txBox="1"/>
          <p:nvPr/>
        </p:nvSpPr>
        <p:spPr>
          <a:xfrm>
            <a:off x="2139350" y="5132717"/>
            <a:ext cx="1814343" cy="369332"/>
          </a:xfrm>
          <a:prstGeom prst="rect">
            <a:avLst/>
          </a:prstGeom>
          <a:noFill/>
        </p:spPr>
        <p:txBody>
          <a:bodyPr wrap="none" rtlCol="0">
            <a:spAutoFit/>
          </a:bodyPr>
          <a:lstStyle/>
          <a:p>
            <a:r>
              <a:rPr lang="en-US" dirty="0" smtClean="0"/>
              <a:t>Normalized value</a:t>
            </a:r>
            <a:endParaRPr lang="en-US" dirty="0"/>
          </a:p>
        </p:txBody>
      </p:sp>
      <p:sp>
        <p:nvSpPr>
          <p:cNvPr id="7" name="TextBox 6"/>
          <p:cNvSpPr txBox="1"/>
          <p:nvPr/>
        </p:nvSpPr>
        <p:spPr>
          <a:xfrm>
            <a:off x="7349706" y="5063706"/>
            <a:ext cx="2334678" cy="369332"/>
          </a:xfrm>
          <a:prstGeom prst="rect">
            <a:avLst/>
          </a:prstGeom>
          <a:noFill/>
        </p:spPr>
        <p:txBody>
          <a:bodyPr wrap="none" rtlCol="0">
            <a:spAutoFit/>
          </a:bodyPr>
          <a:lstStyle/>
          <a:p>
            <a:r>
              <a:rPr lang="en-US" dirty="0" smtClean="0"/>
              <a:t>Code for normalization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Training</a:t>
            </a:r>
            <a:endParaRPr lang="en-US" sz="36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6241355" y="1694303"/>
            <a:ext cx="5074920" cy="399288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88499" y="1880559"/>
            <a:ext cx="5408452" cy="2613804"/>
          </a:xfrm>
          <a:prstGeom prst="rect">
            <a:avLst/>
          </a:prstGeom>
          <a:noFill/>
          <a:ln w="9525">
            <a:noFill/>
            <a:miter lim="800000"/>
            <a:headEnd/>
            <a:tailEnd/>
          </a:ln>
        </p:spPr>
      </p:pic>
      <p:sp>
        <p:nvSpPr>
          <p:cNvPr id="6" name="TextBox 5"/>
          <p:cNvSpPr txBox="1"/>
          <p:nvPr/>
        </p:nvSpPr>
        <p:spPr>
          <a:xfrm>
            <a:off x="1656272" y="4658264"/>
            <a:ext cx="1082091" cy="369332"/>
          </a:xfrm>
          <a:prstGeom prst="rect">
            <a:avLst/>
          </a:prstGeom>
          <a:noFill/>
        </p:spPr>
        <p:txBody>
          <a:bodyPr wrap="none" rtlCol="0">
            <a:spAutoFit/>
          </a:bodyPr>
          <a:lstStyle/>
          <a:p>
            <a:r>
              <a:rPr lang="en-US" dirty="0" smtClean="0"/>
              <a:t>Error rate</a:t>
            </a:r>
            <a:endParaRPr lang="en-US" dirty="0"/>
          </a:p>
        </p:txBody>
      </p:sp>
      <p:sp>
        <p:nvSpPr>
          <p:cNvPr id="7" name="TextBox 6"/>
          <p:cNvSpPr txBox="1"/>
          <p:nvPr/>
        </p:nvSpPr>
        <p:spPr>
          <a:xfrm>
            <a:off x="8091578" y="5822830"/>
            <a:ext cx="2290820" cy="369332"/>
          </a:xfrm>
          <a:prstGeom prst="rect">
            <a:avLst/>
          </a:prstGeom>
          <a:noFill/>
        </p:spPr>
        <p:txBody>
          <a:bodyPr wrap="none" rtlCol="0">
            <a:spAutoFit/>
          </a:bodyPr>
          <a:lstStyle/>
          <a:p>
            <a:r>
              <a:rPr lang="en-US" dirty="0" smtClean="0"/>
              <a:t>Graph Error VS Epochs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364656" y="1558206"/>
            <a:ext cx="5199382" cy="4333636"/>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788323" y="1534602"/>
            <a:ext cx="5874589" cy="4368847"/>
          </a:xfrm>
          <a:prstGeom prst="rect">
            <a:avLst/>
          </a:prstGeom>
          <a:noFill/>
          <a:ln w="9525">
            <a:noFill/>
            <a:miter lim="800000"/>
            <a:headEnd/>
            <a:tailEnd/>
          </a:ln>
        </p:spPr>
      </p:pic>
      <p:sp>
        <p:nvSpPr>
          <p:cNvPr id="7" name="TextBox 6"/>
          <p:cNvSpPr txBox="1"/>
          <p:nvPr/>
        </p:nvSpPr>
        <p:spPr>
          <a:xfrm>
            <a:off x="5477774" y="6003985"/>
            <a:ext cx="667170" cy="369332"/>
          </a:xfrm>
          <a:prstGeom prst="rect">
            <a:avLst/>
          </a:prstGeom>
          <a:noFill/>
        </p:spPr>
        <p:txBody>
          <a:bodyPr wrap="none" rtlCol="0">
            <a:spAutoFit/>
          </a:bodyPr>
          <a:lstStyle/>
          <a:p>
            <a:r>
              <a:rPr lang="en-US" dirty="0" smtClean="0"/>
              <a:t>Code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smtClean="0">
                <a:latin typeface="Times New Roman" pitchFamily="18" charset="0"/>
                <a:cs typeface="Times New Roman" pitchFamily="18" charset="0"/>
              </a:rPr>
              <a:t>Testing</a:t>
            </a:r>
            <a:endParaRPr lang="en-US" sz="3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Results </a:t>
            </a: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1208688" y="3081699"/>
            <a:ext cx="10031532" cy="2325190"/>
          </a:xfrm>
          <a:prstGeom prst="rect">
            <a:avLst/>
          </a:prstGeom>
          <a:noFill/>
          <a:ln w="9525">
            <a:noFill/>
            <a:miter lim="800000"/>
            <a:headEnd/>
            <a:tailEnd/>
          </a:ln>
        </p:spPr>
      </p:pic>
      <p:sp>
        <p:nvSpPr>
          <p:cNvPr id="5" name="TextBox 4"/>
          <p:cNvSpPr txBox="1"/>
          <p:nvPr/>
        </p:nvSpPr>
        <p:spPr>
          <a:xfrm>
            <a:off x="3778370" y="5589916"/>
            <a:ext cx="1713290" cy="369332"/>
          </a:xfrm>
          <a:prstGeom prst="rect">
            <a:avLst/>
          </a:prstGeom>
          <a:noFill/>
        </p:spPr>
        <p:txBody>
          <a:bodyPr wrap="none" rtlCol="0">
            <a:spAutoFit/>
          </a:bodyPr>
          <a:lstStyle/>
          <a:p>
            <a:r>
              <a:rPr lang="en-US" dirty="0" smtClean="0"/>
              <a:t>Testing Function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dirty="0"/>
          </a:p>
          <a:p>
            <a:endParaRPr lang="en-US" dirty="0"/>
          </a:p>
        </p:txBody>
      </p:sp>
      <p:pic>
        <p:nvPicPr>
          <p:cNvPr id="5" name="Picture 4"/>
          <p:cNvPicPr>
            <a:picLocks noChangeAspect="1"/>
          </p:cNvPicPr>
          <p:nvPr/>
        </p:nvPicPr>
        <p:blipFill>
          <a:blip r:embed="rId2" cstate="print"/>
          <a:stretch>
            <a:fillRect/>
          </a:stretch>
        </p:blipFill>
        <p:spPr>
          <a:xfrm>
            <a:off x="1766021" y="1470458"/>
            <a:ext cx="8105775" cy="4600575"/>
          </a:xfrm>
          <a:prstGeom prst="rect">
            <a:avLst/>
          </a:prstGeom>
        </p:spPr>
      </p:pic>
    </p:spTree>
    <p:extLst>
      <p:ext uri="{BB962C8B-B14F-4D97-AF65-F5344CB8AC3E}">
        <p14:creationId xmlns="" xmlns:p14="http://schemas.microsoft.com/office/powerpoint/2010/main" val="38482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Results</a:t>
            </a:r>
            <a:r>
              <a:rPr lang="en-US" dirty="0"/>
              <a:t>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stretch>
            <a:fillRect/>
          </a:stretch>
        </p:blipFill>
        <p:spPr>
          <a:xfrm>
            <a:off x="2738437" y="1825625"/>
            <a:ext cx="6715125" cy="4105275"/>
          </a:xfrm>
          <a:prstGeom prst="rect">
            <a:avLst/>
          </a:prstGeom>
        </p:spPr>
      </p:pic>
    </p:spTree>
    <p:extLst>
      <p:ext uri="{BB962C8B-B14F-4D97-AF65-F5344CB8AC3E}">
        <p14:creationId xmlns="" xmlns:p14="http://schemas.microsoft.com/office/powerpoint/2010/main" val="1904221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p:txBody>
          <a:bodyPr>
            <a:normAutofit/>
          </a:bodyPr>
          <a:lstStyle/>
          <a:p>
            <a:r>
              <a:rPr lang="en-US" sz="2400" b="1" i="1" dirty="0">
                <a:solidFill>
                  <a:schemeClr val="accent1"/>
                </a:solidFill>
                <a:latin typeface="Times New Roman" panose="02020603050405020304" pitchFamily="18" charset="0"/>
                <a:cs typeface="Times New Roman" panose="02020603050405020304" pitchFamily="18" charset="0"/>
                <a:hlinkClick r:id="rId2"/>
              </a:rPr>
              <a:t>https://www.mathworks.com/discovery/object-detection.html</a:t>
            </a:r>
            <a:endParaRPr lang="en-US" sz="2400" b="1" i="1" dirty="0">
              <a:solidFill>
                <a:schemeClr val="accent1"/>
              </a:solidFill>
              <a:latin typeface="Times New Roman" panose="02020603050405020304" pitchFamily="18" charset="0"/>
              <a:cs typeface="Times New Roman" panose="02020603050405020304" pitchFamily="18" charset="0"/>
            </a:endParaRPr>
          </a:p>
          <a:p>
            <a:endParaRPr lang="en-US" sz="2400" b="1" i="1" dirty="0">
              <a:solidFill>
                <a:schemeClr val="accent1"/>
              </a:solidFill>
              <a:latin typeface="Times New Roman" panose="02020603050405020304" pitchFamily="18" charset="0"/>
              <a:cs typeface="Times New Roman" panose="02020603050405020304" pitchFamily="18" charset="0"/>
            </a:endParaRPr>
          </a:p>
          <a:p>
            <a:r>
              <a:rPr lang="en-US" sz="2400" b="1" i="1" dirty="0">
                <a:solidFill>
                  <a:schemeClr val="accent1"/>
                </a:solidFill>
                <a:latin typeface="Times New Roman" panose="02020603050405020304" pitchFamily="18" charset="0"/>
                <a:cs typeface="Times New Roman" panose="02020603050405020304" pitchFamily="18" charset="0"/>
                <a:hlinkClick r:id="rId3"/>
              </a:rPr>
              <a:t>http://neuralnetworksanddeeplearning.com/chap1.html</a:t>
            </a:r>
            <a:endParaRPr lang="en-US" sz="2400" b="1" i="1" dirty="0">
              <a:solidFill>
                <a:schemeClr val="accent1"/>
              </a:solidFill>
              <a:latin typeface="Times New Roman" panose="02020603050405020304" pitchFamily="18" charset="0"/>
              <a:cs typeface="Times New Roman" panose="02020603050405020304" pitchFamily="18" charset="0"/>
            </a:endParaRPr>
          </a:p>
          <a:p>
            <a:endParaRPr lang="en-US" sz="2400" b="1" i="1" dirty="0">
              <a:solidFill>
                <a:schemeClr val="accent1"/>
              </a:solidFill>
              <a:latin typeface="Times New Roman" panose="02020603050405020304" pitchFamily="18" charset="0"/>
              <a:cs typeface="Times New Roman" panose="02020603050405020304" pitchFamily="18" charset="0"/>
            </a:endParaRPr>
          </a:p>
          <a:p>
            <a:r>
              <a:rPr lang="en-US" sz="2400" b="1" i="1" dirty="0">
                <a:solidFill>
                  <a:schemeClr val="accent1"/>
                </a:solidFill>
                <a:latin typeface="Times New Roman" panose="02020603050405020304" pitchFamily="18" charset="0"/>
                <a:cs typeface="Times New Roman" panose="02020603050405020304" pitchFamily="18" charset="0"/>
              </a:rPr>
              <a:t>https://cvtuts.wordpress.com/2014/04/27/gabor-filters-a-practical-overview/</a:t>
            </a:r>
          </a:p>
          <a:p>
            <a:endParaRPr lang="en-US" sz="2400" b="1" i="1" dirty="0">
              <a:solidFill>
                <a:schemeClr val="accent1"/>
              </a:solidFill>
              <a:latin typeface="Times New Roman" panose="02020603050405020304" pitchFamily="18" charset="0"/>
              <a:cs typeface="Times New Roman" panose="02020603050405020304" pitchFamily="18" charset="0"/>
            </a:endParaRPr>
          </a:p>
          <a:p>
            <a:endParaRPr lang="en-US" sz="2400" b="1"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65452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Question</a:t>
            </a:r>
            <a:r>
              <a:rPr lang="en-US" dirty="0"/>
              <a: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p14="http://schemas.microsoft.com/office/powerpoint/2010/main" val="1372363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Introduction</a:t>
            </a:r>
            <a:r>
              <a:rPr lang="en-US" dirty="0"/>
              <a:t> </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An automatic method for the selection of images out of a set of Two Object’s  large images collected from the Different source.</a:t>
            </a:r>
          </a:p>
          <a:p>
            <a:r>
              <a:rPr lang="en-US" sz="2400" dirty="0">
                <a:latin typeface="Times New Roman" panose="02020603050405020304" pitchFamily="18" charset="0"/>
                <a:cs typeface="Times New Roman" panose="02020603050405020304" pitchFamily="18" charset="0"/>
              </a:rPr>
              <a:t> This selection depends on the extraction of dominant features using Gabor filtering.</a:t>
            </a:r>
          </a:p>
          <a:p>
            <a:r>
              <a:rPr lang="en-US" sz="2400" dirty="0">
                <a:latin typeface="Times New Roman" panose="02020603050405020304" pitchFamily="18" charset="0"/>
                <a:cs typeface="Times New Roman" panose="02020603050405020304" pitchFamily="18" charset="0"/>
              </a:rPr>
              <a:t> Features are selected carefully from a preliminary image set and fed into a neural network as a training data</a:t>
            </a:r>
          </a:p>
          <a:p>
            <a:r>
              <a:rPr lang="en-US" sz="2400" dirty="0">
                <a:latin typeface="Times New Roman" panose="02020603050405020304" pitchFamily="18" charset="0"/>
                <a:cs typeface="Times New Roman" panose="02020603050405020304" pitchFamily="18" charset="0"/>
              </a:rPr>
              <a:t>The method collects a large set of raw  images containing two distinct Object images. </a:t>
            </a:r>
          </a:p>
          <a:p>
            <a:r>
              <a:rPr lang="en-US" sz="2400" dirty="0">
                <a:latin typeface="Times New Roman" panose="02020603050405020304" pitchFamily="18" charset="0"/>
                <a:cs typeface="Times New Roman" panose="02020603050405020304" pitchFamily="18" charset="0"/>
              </a:rPr>
              <a:t>The classification performance highly depends on the number of candidate features of the particular image.</a:t>
            </a:r>
          </a:p>
        </p:txBody>
      </p:sp>
    </p:spTree>
    <p:extLst>
      <p:ext uri="{BB962C8B-B14F-4D97-AF65-F5344CB8AC3E}">
        <p14:creationId xmlns="" xmlns:p14="http://schemas.microsoft.com/office/powerpoint/2010/main" val="228354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Object Detection </a:t>
            </a:r>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Object detection</a:t>
            </a:r>
            <a:r>
              <a:rPr lang="en-US" sz="2400" dirty="0">
                <a:latin typeface="Times New Roman" panose="02020603050405020304" pitchFamily="18" charset="0"/>
                <a:cs typeface="Times New Roman" panose="02020603050405020304" pitchFamily="18" charset="0"/>
              </a:rPr>
              <a:t> is a computer technology related to </a:t>
            </a:r>
            <a:r>
              <a:rPr lang="en-US" sz="2400" dirty="0">
                <a:latin typeface="Times New Roman" panose="02020603050405020304" pitchFamily="18" charset="0"/>
                <a:cs typeface="Times New Roman" panose="02020603050405020304" pitchFamily="18" charset="0"/>
                <a:hlinkClick r:id="rId2" tooltip="Computer vision"/>
              </a:rPr>
              <a:t>computer vision</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3" tooltip="Image processing"/>
              </a:rPr>
              <a:t>image processing</a:t>
            </a:r>
            <a:r>
              <a:rPr lang="en-US" sz="2400" dirty="0">
                <a:latin typeface="Times New Roman" panose="02020603050405020304" pitchFamily="18" charset="0"/>
                <a:cs typeface="Times New Roman" panose="02020603050405020304" pitchFamily="18" charset="0"/>
              </a:rPr>
              <a:t> that deals with detecting instances of semantic objects of a certain class</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Object detection</a:t>
            </a:r>
            <a:r>
              <a:rPr lang="en-US" sz="2400" dirty="0">
                <a:latin typeface="Times New Roman" panose="02020603050405020304" pitchFamily="18" charset="0"/>
                <a:cs typeface="Times New Roman" panose="02020603050405020304" pitchFamily="18" charset="0"/>
              </a:rPr>
              <a:t> is the process of finding instances of real-world </a:t>
            </a:r>
            <a:r>
              <a:rPr lang="en-US" sz="2400" b="1" dirty="0">
                <a:latin typeface="Times New Roman" panose="02020603050405020304" pitchFamily="18" charset="0"/>
                <a:cs typeface="Times New Roman" panose="02020603050405020304" pitchFamily="18" charset="0"/>
              </a:rPr>
              <a:t>objects</a:t>
            </a:r>
            <a:r>
              <a:rPr lang="en-US" sz="2400" dirty="0">
                <a:latin typeface="Times New Roman" panose="02020603050405020304" pitchFamily="18" charset="0"/>
                <a:cs typeface="Times New Roman" panose="02020603050405020304" pitchFamily="18" charset="0"/>
              </a:rPr>
              <a:t> such as faces, bicycles, and buildings in images or videos.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Object is define by his Shape ,Size and  Color.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 , Face detection and pedestrian detection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6213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Gabor Filter </a:t>
            </a:r>
          </a:p>
        </p:txBody>
      </p:sp>
      <p:sp>
        <p:nvSpPr>
          <p:cNvPr id="3" name="Content Placeholder 2"/>
          <p:cNvSpPr>
            <a:spLocks noGrp="1"/>
          </p:cNvSpPr>
          <p:nvPr>
            <p:ph idx="1"/>
          </p:nvPr>
        </p:nvSpPr>
        <p:spPr/>
        <p:txBody>
          <a:bodyPr/>
          <a:lstStyle/>
          <a:p>
            <a:r>
              <a:rPr lang="en-US" dirty="0"/>
              <a:t>A Gabor filter can be viewed as a sinusoidal plane of particular frequency and orientation, modulated by a Gaussian envelope </a:t>
            </a:r>
          </a:p>
          <a:p>
            <a:endParaRPr lang="en-US" dirty="0"/>
          </a:p>
          <a:p>
            <a:r>
              <a:rPr lang="en-US" dirty="0"/>
              <a:t>Gabor filters are special classes of bandpass filters, i.e., they allow a certain ‘band’ of frequencies and reject the others.</a:t>
            </a:r>
          </a:p>
          <a:p>
            <a:endParaRPr lang="en-US" dirty="0"/>
          </a:p>
          <a:p>
            <a:r>
              <a:rPr lang="en-US" dirty="0"/>
              <a:t>A Gabor filter responds to edges and texture changes.</a:t>
            </a:r>
          </a:p>
        </p:txBody>
      </p:sp>
    </p:spTree>
    <p:extLst>
      <p:ext uri="{BB962C8B-B14F-4D97-AF65-F5344CB8AC3E}">
        <p14:creationId xmlns="" xmlns:p14="http://schemas.microsoft.com/office/powerpoint/2010/main" val="348646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Gabor Filter </a:t>
            </a:r>
            <a:endParaRPr lang="en-US" sz="3600" dirty="0"/>
          </a:p>
        </p:txBody>
      </p:sp>
      <p:sp>
        <p:nvSpPr>
          <p:cNvPr id="3" name="Content Placeholder 2"/>
          <p:cNvSpPr>
            <a:spLocks noGrp="1"/>
          </p:cNvSpPr>
          <p:nvPr>
            <p:ph idx="1"/>
          </p:nvPr>
        </p:nvSpPr>
        <p:spPr/>
        <p:txBody>
          <a:bodyPr/>
          <a:lstStyle/>
          <a:p>
            <a:r>
              <a:rPr lang="en-US" dirty="0"/>
              <a:t>Equation </a:t>
            </a:r>
          </a:p>
          <a:p>
            <a:endParaRPr lang="en-US" dirty="0"/>
          </a:p>
          <a:p>
            <a:endParaRPr lang="en-US" dirty="0"/>
          </a:p>
        </p:txBody>
      </p:sp>
      <p:sp>
        <p:nvSpPr>
          <p:cNvPr id="5" name="TextBox 4"/>
          <p:cNvSpPr txBox="1"/>
          <p:nvPr/>
        </p:nvSpPr>
        <p:spPr>
          <a:xfrm>
            <a:off x="1690342" y="4729702"/>
            <a:ext cx="2772362"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https://en.wikipedia.org/wiki/Gabor_filter</a:t>
            </a:r>
            <a:endParaRPr lang="en-US" sz="12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601064" y="2212136"/>
            <a:ext cx="6124575" cy="2532392"/>
          </a:xfrm>
          <a:prstGeom prst="rect">
            <a:avLst/>
          </a:prstGeom>
          <a:noFill/>
          <a:ln w="9525">
            <a:noFill/>
            <a:miter lim="800000"/>
            <a:headEnd/>
            <a:tailEnd/>
          </a:ln>
        </p:spPr>
      </p:pic>
    </p:spTree>
    <p:extLst>
      <p:ext uri="{BB962C8B-B14F-4D97-AF65-F5344CB8AC3E}">
        <p14:creationId xmlns="" xmlns:p14="http://schemas.microsoft.com/office/powerpoint/2010/main" val="388430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902" y="5620905"/>
            <a:ext cx="8058150" cy="415925"/>
          </a:xfrm>
        </p:spPr>
        <p:txBody>
          <a:bodyPr>
            <a:normAutofit/>
          </a:bodyPr>
          <a:lstStyle/>
          <a:p>
            <a:r>
              <a:rPr lang="en-US" sz="1200" i="1" dirty="0">
                <a:latin typeface="Times New Roman" panose="02020603050405020304" pitchFamily="18" charset="0"/>
                <a:cs typeface="Times New Roman" panose="02020603050405020304" pitchFamily="18" charset="0"/>
              </a:rPr>
              <a:t>https://cvtuts.wordpress.com/2014/04/27/gabor-filters-a-practical-overview/</a:t>
            </a:r>
            <a:endParaRPr lang="en-US" sz="1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stretch>
            <a:fillRect/>
          </a:stretch>
        </p:blipFill>
        <p:spPr>
          <a:xfrm>
            <a:off x="1173594" y="136525"/>
            <a:ext cx="8734425" cy="5486400"/>
          </a:xfrm>
          <a:prstGeom prst="rect">
            <a:avLst/>
          </a:prstGeom>
        </p:spPr>
      </p:pic>
    </p:spTree>
    <p:extLst>
      <p:ext uri="{BB962C8B-B14F-4D97-AF65-F5344CB8AC3E}">
        <p14:creationId xmlns="" xmlns:p14="http://schemas.microsoft.com/office/powerpoint/2010/main" val="116292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(ANN ) Artificial Neural Network</a:t>
            </a:r>
          </a:p>
        </p:txBody>
      </p:sp>
      <p:sp>
        <p:nvSpPr>
          <p:cNvPr id="3" name="Content Placeholder 2"/>
          <p:cNvSpPr>
            <a:spLocks noGrp="1"/>
          </p:cNvSpPr>
          <p:nvPr>
            <p:ph idx="1"/>
          </p:nvPr>
        </p:nvSpPr>
        <p:spPr/>
        <p:txBody>
          <a:bodyPr>
            <a:normAutofit lnSpcReduction="10000"/>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first artificial neuron was produced in 1943 by the neurophysiologist Warren McCulloch and the logician Walter Pits. But the technology available at that time did not allow them to do too much.</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artificial neural network (ANN) is a computer simulation of a "</a:t>
            </a:r>
            <a:r>
              <a:rPr lang="en-US" sz="2400" dirty="0" err="1">
                <a:latin typeface="Times New Roman" panose="02020603050405020304" pitchFamily="18" charset="0"/>
                <a:cs typeface="Times New Roman" panose="02020603050405020304" pitchFamily="18" charset="0"/>
              </a:rPr>
              <a:t>brainlike</a:t>
            </a:r>
            <a:r>
              <a:rPr lang="en-US" sz="2400" dirty="0">
                <a:latin typeface="Times New Roman" panose="02020603050405020304" pitchFamily="18" charset="0"/>
                <a:cs typeface="Times New Roman" panose="02020603050405020304" pitchFamily="18" charset="0"/>
              </a:rPr>
              <a:t>" system of interconnected processing units.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Reference taken from Human Brain </a:t>
            </a:r>
          </a:p>
          <a:p>
            <a:pPr marL="0" indent="0">
              <a:buNone/>
            </a:pP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I'll explain a type of artificial neuron called a </a:t>
            </a:r>
            <a:r>
              <a:rPr lang="en-US" sz="2400" i="1" dirty="0">
                <a:latin typeface="Times New Roman" panose="02020603050405020304" pitchFamily="18" charset="0"/>
                <a:cs typeface="Times New Roman" panose="02020603050405020304" pitchFamily="18" charset="0"/>
              </a:rPr>
              <a:t>perceptron</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959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915602"/>
          </a:xfrm>
        </p:spPr>
        <p:txBody>
          <a:bodyPr>
            <a:normAutofit/>
          </a:bodyPr>
          <a:lstStyle/>
          <a:p>
            <a:r>
              <a:rPr lang="en-US" sz="2400" dirty="0">
                <a:latin typeface="Times New Roman" panose="02020603050405020304" pitchFamily="18" charset="0"/>
                <a:cs typeface="Times New Roman" panose="02020603050405020304" pitchFamily="18" charset="0"/>
              </a:rPr>
              <a:t>Example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Question is Whether you want to go to attend Festival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Answer is  depend on ‘Weight’ and ‘Threshold’ value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 Is the weather good?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2)Does your friend want to accompany you?</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3)Is the festival near public transit? (You don't own a car).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dirty="0"/>
              <a:t/>
            </a:r>
            <a:br>
              <a:rPr lang="en-US" dirty="0"/>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dirty="0"/>
              <a:t/>
            </a:r>
            <a:br>
              <a:rPr lang="en-US" dirty="0"/>
            </a:br>
            <a:endParaRPr lang="en-US" dirty="0"/>
          </a:p>
        </p:txBody>
      </p:sp>
      <p:pic>
        <p:nvPicPr>
          <p:cNvPr id="4" name="Content Placeholder 3" descr="http://neuralnetworksanddeeplearning.com/images/tikz0.png"/>
          <p:cNvPicPr>
            <a:picLocks noGrp="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15760" y="3598584"/>
            <a:ext cx="2667000" cy="1314450"/>
          </a:xfrm>
          <a:prstGeom prst="rect">
            <a:avLst/>
          </a:prstGeom>
          <a:noFill/>
          <a:ln>
            <a:noFill/>
          </a:ln>
        </p:spPr>
      </p:pic>
      <p:sp>
        <p:nvSpPr>
          <p:cNvPr id="5" name="TextBox 4"/>
          <p:cNvSpPr txBox="1"/>
          <p:nvPr/>
        </p:nvSpPr>
        <p:spPr>
          <a:xfrm>
            <a:off x="2749260" y="5070840"/>
            <a:ext cx="3767244" cy="276999"/>
          </a:xfrm>
          <a:prstGeom prst="rect">
            <a:avLst/>
          </a:prstGeom>
          <a:noFill/>
        </p:spPr>
        <p:txBody>
          <a:bodyPr wrap="square" rtlCol="0">
            <a:spAutoFit/>
          </a:bodyPr>
          <a:lstStyle/>
          <a:p>
            <a:r>
              <a:rPr lang="en-US" sz="1200" i="1" dirty="0">
                <a:latin typeface="Times New Roman" panose="02020603050405020304" pitchFamily="18" charset="0"/>
                <a:cs typeface="Times New Roman" panose="02020603050405020304" pitchFamily="18" charset="0"/>
              </a:rPr>
              <a:t>http://neuralnetworksanddeeplearning.com/chap1.html</a:t>
            </a:r>
          </a:p>
        </p:txBody>
      </p:sp>
      <p:pic>
        <p:nvPicPr>
          <p:cNvPr id="3" name="Picture 2"/>
          <p:cNvPicPr>
            <a:picLocks noChangeAspect="1"/>
          </p:cNvPicPr>
          <p:nvPr/>
        </p:nvPicPr>
        <p:blipFill>
          <a:blip r:embed="rId3" cstate="print"/>
          <a:stretch>
            <a:fillRect/>
          </a:stretch>
        </p:blipFill>
        <p:spPr>
          <a:xfrm>
            <a:off x="5183290" y="3436072"/>
            <a:ext cx="6585857" cy="1621003"/>
          </a:xfrm>
          <a:prstGeom prst="rect">
            <a:avLst/>
          </a:prstGeom>
        </p:spPr>
      </p:pic>
    </p:spTree>
    <p:extLst>
      <p:ext uri="{BB962C8B-B14F-4D97-AF65-F5344CB8AC3E}">
        <p14:creationId xmlns="" xmlns:p14="http://schemas.microsoft.com/office/powerpoint/2010/main" val="375161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398</Words>
  <Application>Microsoft Office PowerPoint</Application>
  <PresentationFormat>Custom</PresentationFormat>
  <Paragraphs>115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Object Detection using Gabor filter and Artificial Neural Network (ANN)</vt:lpstr>
      <vt:lpstr>Contents </vt:lpstr>
      <vt:lpstr>Introduction </vt:lpstr>
      <vt:lpstr>Object Detection </vt:lpstr>
      <vt:lpstr>Gabor Filter </vt:lpstr>
      <vt:lpstr>Gabor Filter </vt:lpstr>
      <vt:lpstr>https://cvtuts.wordpress.com/2014/04/27/gabor-filters-a-practical-overview/</vt:lpstr>
      <vt:lpstr>(ANN ) Artificial Neural Network</vt:lpstr>
      <vt:lpstr>Example  Question is Whether you want to go to attend Festival ?  Answer is  depend on ‘Weight’ and ‘Threshold’ value             1) Is the weather good?            2)Does your friend want to accompany you?            3)Is the festival near public transit? (You don't own a car).     </vt:lpstr>
      <vt:lpstr>Taking Two Image</vt:lpstr>
      <vt:lpstr>Wavelength</vt:lpstr>
      <vt:lpstr>Orientation(s) (θ)</vt:lpstr>
      <vt:lpstr>Phase offset(s) (φ)</vt:lpstr>
      <vt:lpstr>Aspect ratio (γ)</vt:lpstr>
      <vt:lpstr>Bandwidth (b)</vt:lpstr>
      <vt:lpstr>Gabor Filters</vt:lpstr>
      <vt:lpstr>Code</vt:lpstr>
      <vt:lpstr>Flow Chart</vt:lpstr>
      <vt:lpstr>    Image Acquisition</vt:lpstr>
      <vt:lpstr>Gabor Filter</vt:lpstr>
      <vt:lpstr>Normalization</vt:lpstr>
      <vt:lpstr>Training</vt:lpstr>
      <vt:lpstr>Slide 23</vt:lpstr>
      <vt:lpstr>Testing</vt:lpstr>
      <vt:lpstr>Literature Review</vt:lpstr>
      <vt:lpstr>Results </vt:lpstr>
      <vt:lpstr>Reference</vt:lpstr>
      <vt:lpstr>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Gabor filter and Artificial Neural Network (ANN)</dc:title>
  <dc:creator>rathodjayesh19@gmail.com</dc:creator>
  <cp:lastModifiedBy>RATHOD</cp:lastModifiedBy>
  <cp:revision>51</cp:revision>
  <dcterms:created xsi:type="dcterms:W3CDTF">2017-03-02T21:15:41Z</dcterms:created>
  <dcterms:modified xsi:type="dcterms:W3CDTF">2017-05-04T23:23:01Z</dcterms:modified>
</cp:coreProperties>
</file>