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Fraunces Medium"/>
      <p:regular r:id="rId16"/>
    </p:embeddedFont>
    <p:embeddedFont>
      <p:font typeface="Fraunces Medium"/>
      <p:regular r:id="rId17"/>
    </p:embeddedFont>
    <p:embeddedFont>
      <p:font typeface="Fraunces Medium"/>
      <p:regular r:id="rId18"/>
    </p:embeddedFont>
    <p:embeddedFont>
      <p:font typeface="Fraunces Medium"/>
      <p:regular r:id="rId19"/>
    </p:embeddedFont>
    <p:embeddedFont>
      <p:font typeface="Epilogue"/>
      <p:regular r:id="rId20"/>
    </p:embeddedFont>
    <p:embeddedFont>
      <p:font typeface="Epilogue"/>
      <p:regular r:id="rId21"/>
    </p:embeddedFont>
    <p:embeddedFont>
      <p:font typeface="Epilogue"/>
      <p:regular r:id="rId22"/>
    </p:embeddedFont>
    <p:embeddedFont>
      <p:font typeface="Epilogue"/>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538532"/>
            <a:ext cx="5997535"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Introduction to HTML</a:t>
            </a:r>
            <a:endParaRPr lang="en-US" sz="4450" dirty="0"/>
          </a:p>
        </p:txBody>
      </p:sp>
      <p:sp>
        <p:nvSpPr>
          <p:cNvPr id="4" name="Text 1"/>
          <p:cNvSpPr/>
          <p:nvPr/>
        </p:nvSpPr>
        <p:spPr>
          <a:xfrm>
            <a:off x="6280190" y="3587472"/>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This presentation introduces HTML, the fundamental language of the web. We'll explore its structure, elements, attributes, and key components. Prepare to gain a foundation for building your own websites and web applications.</a:t>
            </a:r>
            <a:endParaRPr lang="en-US" sz="1750" dirty="0"/>
          </a:p>
        </p:txBody>
      </p:sp>
      <p:sp>
        <p:nvSpPr>
          <p:cNvPr id="5" name="Shape 2"/>
          <p:cNvSpPr/>
          <p:nvPr/>
        </p:nvSpPr>
        <p:spPr>
          <a:xfrm>
            <a:off x="6280190" y="5311140"/>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5318760"/>
            <a:ext cx="347663" cy="347663"/>
          </a:xfrm>
          <a:prstGeom prst="rect">
            <a:avLst/>
          </a:prstGeom>
        </p:spPr>
      </p:pic>
      <p:sp>
        <p:nvSpPr>
          <p:cNvPr id="7" name="Text 3"/>
          <p:cNvSpPr/>
          <p:nvPr/>
        </p:nvSpPr>
        <p:spPr>
          <a:xfrm>
            <a:off x="6756440" y="5294233"/>
            <a:ext cx="2706648" cy="396835"/>
          </a:xfrm>
          <a:prstGeom prst="rect">
            <a:avLst/>
          </a:prstGeom>
          <a:noFill/>
          <a:ln/>
        </p:spPr>
        <p:txBody>
          <a:bodyPr wrap="none" lIns="0" tIns="0" rIns="0" bIns="0" rtlCol="0" anchor="t"/>
          <a:lstStyle/>
          <a:p>
            <a:pPr algn="l" indent="0" marL="0">
              <a:lnSpc>
                <a:spcPts val="3100"/>
              </a:lnSpc>
              <a:buNone/>
            </a:pPr>
            <a:r>
              <a:rPr lang="en-US" sz="2200" b="1" dirty="0">
                <a:solidFill>
                  <a:srgbClr val="EBECEF"/>
                </a:solidFill>
                <a:latin typeface="Epilogue Bold" pitchFamily="34" charset="0"/>
                <a:ea typeface="Epilogue Bold" pitchFamily="34" charset="-122"/>
                <a:cs typeface="Epilogue Bold" pitchFamily="34" charset="-120"/>
              </a:rPr>
              <a:t>by Dharmik Rathod</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What is HTML?</a:t>
            </a:r>
            <a:endParaRPr lang="en-US" sz="4450" dirty="0"/>
          </a:p>
        </p:txBody>
      </p:sp>
      <p:sp>
        <p:nvSpPr>
          <p:cNvPr id="3" name="Text 1"/>
          <p:cNvSpPr/>
          <p:nvPr/>
        </p:nvSpPr>
        <p:spPr>
          <a:xfrm>
            <a:off x="793790" y="3634264"/>
            <a:ext cx="3948470"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HyperText Markup Language</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HTML stands for HyperText Markup Language. It's the core language used to create the structure and content of web pages. Web browsers interpret HTML code to display the content you see on a website.</a:t>
            </a:r>
            <a:endParaRPr lang="en-US" sz="1750" dirty="0"/>
          </a:p>
        </p:txBody>
      </p:sp>
      <p:sp>
        <p:nvSpPr>
          <p:cNvPr id="5" name="Text 3"/>
          <p:cNvSpPr/>
          <p:nvPr/>
        </p:nvSpPr>
        <p:spPr>
          <a:xfrm>
            <a:off x="7599521" y="3634264"/>
            <a:ext cx="3613428"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Building Blocks of the Web</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HTML acts as the blueprint for web pages, defining how elements are arranged, styled, and interact with users. It provides the framework for creating websites, applications, and other online experiences.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516499"/>
            <a:ext cx="5670590"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HTML Structure</a:t>
            </a:r>
            <a:endParaRPr lang="en-US" sz="4450" dirty="0"/>
          </a:p>
        </p:txBody>
      </p:sp>
      <p:pic>
        <p:nvPicPr>
          <p:cNvPr id="3" name="Image 0" descr="preencoded.png">    </p:cNvPr>
          <p:cNvPicPr>
            <a:picLocks noChangeAspect="1"/>
          </p:cNvPicPr>
          <p:nvPr/>
        </p:nvPicPr>
        <p:blipFill>
          <a:blip r:embed="rId1"/>
          <a:stretch>
            <a:fillRect/>
          </a:stretch>
        </p:blipFill>
        <p:spPr>
          <a:xfrm>
            <a:off x="2978348" y="2678906"/>
            <a:ext cx="2152055" cy="1306949"/>
          </a:xfrm>
          <a:prstGeom prst="rect">
            <a:avLst/>
          </a:prstGeom>
        </p:spPr>
      </p:pic>
      <p:sp>
        <p:nvSpPr>
          <p:cNvPr id="4" name="Text 1"/>
          <p:cNvSpPr/>
          <p:nvPr/>
        </p:nvSpPr>
        <p:spPr>
          <a:xfrm>
            <a:off x="3989308" y="3267551"/>
            <a:ext cx="130016" cy="453509"/>
          </a:xfrm>
          <a:prstGeom prst="rect">
            <a:avLst/>
          </a:prstGeom>
          <a:noFill/>
          <a:ln/>
        </p:spPr>
        <p:txBody>
          <a:bodyPr wrap="none" lIns="0" tIns="0" rIns="0" bIns="0" rtlCol="0" anchor="t"/>
          <a:lstStyle/>
          <a:p>
            <a:pPr algn="ctr" indent="0" marL="0">
              <a:lnSpc>
                <a:spcPts val="3550"/>
              </a:lnSpc>
              <a:buNone/>
            </a:pPr>
            <a:r>
              <a:rPr lang="en-US" sz="2200" dirty="0">
                <a:solidFill>
                  <a:srgbClr val="EBECEF"/>
                </a:solidFill>
                <a:latin typeface="Fraunces Medium" pitchFamily="34" charset="0"/>
                <a:ea typeface="Fraunces Medium" pitchFamily="34" charset="-122"/>
                <a:cs typeface="Fraunces Medium" pitchFamily="34" charset="-120"/>
              </a:rPr>
              <a:t>1</a:t>
            </a:r>
            <a:endParaRPr lang="en-US" sz="2200" dirty="0"/>
          </a:p>
        </p:txBody>
      </p:sp>
      <p:sp>
        <p:nvSpPr>
          <p:cNvPr id="5" name="Text 2"/>
          <p:cNvSpPr/>
          <p:nvPr/>
        </p:nvSpPr>
        <p:spPr>
          <a:xfrm>
            <a:off x="5357217" y="3155156"/>
            <a:ext cx="2345769"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HTML Document</a:t>
            </a:r>
            <a:endParaRPr lang="en-US" sz="2200" dirty="0"/>
          </a:p>
        </p:txBody>
      </p:sp>
      <p:sp>
        <p:nvSpPr>
          <p:cNvPr id="6" name="Shape 3"/>
          <p:cNvSpPr/>
          <p:nvPr/>
        </p:nvSpPr>
        <p:spPr>
          <a:xfrm>
            <a:off x="5187077" y="3998952"/>
            <a:ext cx="8592860" cy="15240"/>
          </a:xfrm>
          <a:prstGeom prst="roundRect">
            <a:avLst>
              <a:gd name="adj" fmla="val 625116"/>
            </a:avLst>
          </a:prstGeom>
          <a:solidFill>
            <a:srgbClr val="414A70"/>
          </a:solidFill>
          <a:ln/>
        </p:spPr>
      </p:sp>
      <p:pic>
        <p:nvPicPr>
          <p:cNvPr id="7" name="Image 1" descr="preencoded.png">    </p:cNvPr>
          <p:cNvPicPr>
            <a:picLocks noChangeAspect="1"/>
          </p:cNvPicPr>
          <p:nvPr/>
        </p:nvPicPr>
        <p:blipFill>
          <a:blip r:embed="rId2"/>
          <a:stretch>
            <a:fillRect/>
          </a:stretch>
        </p:blipFill>
        <p:spPr>
          <a:xfrm>
            <a:off x="1902381" y="4042529"/>
            <a:ext cx="4304109" cy="1306949"/>
          </a:xfrm>
          <a:prstGeom prst="rect">
            <a:avLst/>
          </a:prstGeom>
        </p:spPr>
      </p:pic>
      <p:sp>
        <p:nvSpPr>
          <p:cNvPr id="8" name="Text 4"/>
          <p:cNvSpPr/>
          <p:nvPr/>
        </p:nvSpPr>
        <p:spPr>
          <a:xfrm>
            <a:off x="3968472" y="4469249"/>
            <a:ext cx="171807" cy="453509"/>
          </a:xfrm>
          <a:prstGeom prst="rect">
            <a:avLst/>
          </a:prstGeom>
          <a:noFill/>
          <a:ln/>
        </p:spPr>
        <p:txBody>
          <a:bodyPr wrap="none" lIns="0" tIns="0" rIns="0" bIns="0" rtlCol="0" anchor="t"/>
          <a:lstStyle/>
          <a:p>
            <a:pPr algn="ctr" indent="0" marL="0">
              <a:lnSpc>
                <a:spcPts val="3550"/>
              </a:lnSpc>
              <a:buNone/>
            </a:pPr>
            <a:r>
              <a:rPr lang="en-US" sz="2200" dirty="0">
                <a:solidFill>
                  <a:srgbClr val="EBECEF"/>
                </a:solidFill>
                <a:latin typeface="Fraunces Medium" pitchFamily="34" charset="0"/>
                <a:ea typeface="Fraunces Medium" pitchFamily="34" charset="-122"/>
                <a:cs typeface="Fraunces Medium" pitchFamily="34" charset="-120"/>
              </a:rPr>
              <a:t>2</a:t>
            </a:r>
            <a:endParaRPr lang="en-US" sz="2200" dirty="0"/>
          </a:p>
        </p:txBody>
      </p:sp>
      <p:sp>
        <p:nvSpPr>
          <p:cNvPr id="9" name="Text 5"/>
          <p:cNvSpPr/>
          <p:nvPr/>
        </p:nvSpPr>
        <p:spPr>
          <a:xfrm>
            <a:off x="6433304" y="4269343"/>
            <a:ext cx="1647706"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HTML Head</a:t>
            </a:r>
            <a:endParaRPr lang="en-US" sz="2200" dirty="0"/>
          </a:p>
        </p:txBody>
      </p:sp>
      <p:sp>
        <p:nvSpPr>
          <p:cNvPr id="10" name="Text 6"/>
          <p:cNvSpPr/>
          <p:nvPr/>
        </p:nvSpPr>
        <p:spPr>
          <a:xfrm>
            <a:off x="6433304" y="4759762"/>
            <a:ext cx="1647706" cy="362903"/>
          </a:xfrm>
          <a:prstGeom prst="rect">
            <a:avLst/>
          </a:prstGeom>
          <a:noFill/>
          <a:ln/>
        </p:spPr>
        <p:txBody>
          <a:bodyPr wrap="non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Metadata</a:t>
            </a:r>
            <a:endParaRPr lang="en-US" sz="1750" dirty="0"/>
          </a:p>
        </p:txBody>
      </p:sp>
      <p:sp>
        <p:nvSpPr>
          <p:cNvPr id="11" name="Shape 7"/>
          <p:cNvSpPr/>
          <p:nvPr/>
        </p:nvSpPr>
        <p:spPr>
          <a:xfrm>
            <a:off x="6263164" y="5362575"/>
            <a:ext cx="7516773" cy="15240"/>
          </a:xfrm>
          <a:prstGeom prst="roundRect">
            <a:avLst>
              <a:gd name="adj" fmla="val 625116"/>
            </a:avLst>
          </a:prstGeom>
          <a:solidFill>
            <a:srgbClr val="414A70"/>
          </a:solidFill>
          <a:ln/>
        </p:spPr>
      </p:sp>
      <p:pic>
        <p:nvPicPr>
          <p:cNvPr id="12" name="Image 2" descr="preencoded.png">    </p:cNvPr>
          <p:cNvPicPr>
            <a:picLocks noChangeAspect="1"/>
          </p:cNvPicPr>
          <p:nvPr/>
        </p:nvPicPr>
        <p:blipFill>
          <a:blip r:embed="rId3"/>
          <a:stretch>
            <a:fillRect/>
          </a:stretch>
        </p:blipFill>
        <p:spPr>
          <a:xfrm>
            <a:off x="826294" y="5406152"/>
            <a:ext cx="6456164" cy="1306949"/>
          </a:xfrm>
          <a:prstGeom prst="rect">
            <a:avLst/>
          </a:prstGeom>
        </p:spPr>
      </p:pic>
      <p:sp>
        <p:nvSpPr>
          <p:cNvPr id="13" name="Text 8"/>
          <p:cNvSpPr/>
          <p:nvPr/>
        </p:nvSpPr>
        <p:spPr>
          <a:xfrm>
            <a:off x="3976092" y="5832872"/>
            <a:ext cx="156448" cy="453509"/>
          </a:xfrm>
          <a:prstGeom prst="rect">
            <a:avLst/>
          </a:prstGeom>
          <a:noFill/>
          <a:ln/>
        </p:spPr>
        <p:txBody>
          <a:bodyPr wrap="none" lIns="0" tIns="0" rIns="0" bIns="0" rtlCol="0" anchor="t"/>
          <a:lstStyle/>
          <a:p>
            <a:pPr algn="ctr" indent="0" marL="0">
              <a:lnSpc>
                <a:spcPts val="3550"/>
              </a:lnSpc>
              <a:buNone/>
            </a:pPr>
            <a:r>
              <a:rPr lang="en-US" sz="2200" dirty="0">
                <a:solidFill>
                  <a:srgbClr val="EBECEF"/>
                </a:solidFill>
                <a:latin typeface="Fraunces Medium" pitchFamily="34" charset="0"/>
                <a:ea typeface="Fraunces Medium" pitchFamily="34" charset="-122"/>
                <a:cs typeface="Fraunces Medium" pitchFamily="34" charset="-120"/>
              </a:rPr>
              <a:t>3</a:t>
            </a:r>
            <a:endParaRPr lang="en-US" sz="2200" dirty="0"/>
          </a:p>
        </p:txBody>
      </p:sp>
      <p:sp>
        <p:nvSpPr>
          <p:cNvPr id="14" name="Text 9"/>
          <p:cNvSpPr/>
          <p:nvPr/>
        </p:nvSpPr>
        <p:spPr>
          <a:xfrm>
            <a:off x="7509272" y="5632966"/>
            <a:ext cx="1626989"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HTML Body</a:t>
            </a:r>
            <a:endParaRPr lang="en-US" sz="2200" dirty="0"/>
          </a:p>
        </p:txBody>
      </p:sp>
      <p:sp>
        <p:nvSpPr>
          <p:cNvPr id="15" name="Text 10"/>
          <p:cNvSpPr/>
          <p:nvPr/>
        </p:nvSpPr>
        <p:spPr>
          <a:xfrm>
            <a:off x="7509272" y="6123384"/>
            <a:ext cx="1626989" cy="362903"/>
          </a:xfrm>
          <a:prstGeom prst="rect">
            <a:avLst/>
          </a:prstGeom>
          <a:noFill/>
          <a:ln/>
        </p:spPr>
        <p:txBody>
          <a:bodyPr wrap="non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Content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884515"/>
            <a:ext cx="6920270"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HTML Elements and Tags</a:t>
            </a:r>
            <a:endParaRPr lang="en-US" sz="4450" dirty="0"/>
          </a:p>
        </p:txBody>
      </p:sp>
      <p:sp>
        <p:nvSpPr>
          <p:cNvPr id="4" name="Shape 1"/>
          <p:cNvSpPr/>
          <p:nvPr/>
        </p:nvSpPr>
        <p:spPr>
          <a:xfrm>
            <a:off x="793790" y="1933456"/>
            <a:ext cx="3664863" cy="3862507"/>
          </a:xfrm>
          <a:prstGeom prst="roundRect">
            <a:avLst>
              <a:gd name="adj" fmla="val 2599"/>
            </a:avLst>
          </a:prstGeom>
          <a:solidFill>
            <a:srgbClr val="283157"/>
          </a:solidFill>
          <a:ln w="7620">
            <a:solidFill>
              <a:srgbClr val="414A70"/>
            </a:solidFill>
            <a:prstDash val="solid"/>
          </a:ln>
        </p:spPr>
      </p:sp>
      <p:sp>
        <p:nvSpPr>
          <p:cNvPr id="5" name="Text 2"/>
          <p:cNvSpPr/>
          <p:nvPr/>
        </p:nvSpPr>
        <p:spPr>
          <a:xfrm>
            <a:off x="1028224" y="216789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Elements</a:t>
            </a:r>
            <a:endParaRPr lang="en-US" sz="2200" dirty="0"/>
          </a:p>
        </p:txBody>
      </p:sp>
      <p:sp>
        <p:nvSpPr>
          <p:cNvPr id="6" name="Text 3"/>
          <p:cNvSpPr/>
          <p:nvPr/>
        </p:nvSpPr>
        <p:spPr>
          <a:xfrm>
            <a:off x="1028224" y="2658308"/>
            <a:ext cx="3195995" cy="290322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HTML elements are the building blocks of web pages. They represent different components like headings, paragraphs, images, and more. Each element has an opening and closing tag.</a:t>
            </a:r>
            <a:endParaRPr lang="en-US" sz="1750" dirty="0"/>
          </a:p>
        </p:txBody>
      </p:sp>
      <p:sp>
        <p:nvSpPr>
          <p:cNvPr id="7" name="Shape 4"/>
          <p:cNvSpPr/>
          <p:nvPr/>
        </p:nvSpPr>
        <p:spPr>
          <a:xfrm>
            <a:off x="4685467" y="1933456"/>
            <a:ext cx="3664863" cy="3862507"/>
          </a:xfrm>
          <a:prstGeom prst="roundRect">
            <a:avLst>
              <a:gd name="adj" fmla="val 2599"/>
            </a:avLst>
          </a:prstGeom>
          <a:solidFill>
            <a:srgbClr val="283157"/>
          </a:solidFill>
          <a:ln w="7620">
            <a:solidFill>
              <a:srgbClr val="414A70"/>
            </a:solidFill>
            <a:prstDash val="solid"/>
          </a:ln>
        </p:spPr>
      </p:sp>
      <p:sp>
        <p:nvSpPr>
          <p:cNvPr id="8" name="Text 5"/>
          <p:cNvSpPr/>
          <p:nvPr/>
        </p:nvSpPr>
        <p:spPr>
          <a:xfrm>
            <a:off x="4919901" y="216789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Tags</a:t>
            </a:r>
            <a:endParaRPr lang="en-US" sz="2200" dirty="0"/>
          </a:p>
        </p:txBody>
      </p:sp>
      <p:sp>
        <p:nvSpPr>
          <p:cNvPr id="9" name="Text 6"/>
          <p:cNvSpPr/>
          <p:nvPr/>
        </p:nvSpPr>
        <p:spPr>
          <a:xfrm>
            <a:off x="4919901" y="2658308"/>
            <a:ext cx="3195995" cy="1814513"/>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Tags define the start and end of an HTML element. They use angle brackets (&lt;&gt;) and are case-insensitive.</a:t>
            </a:r>
            <a:endParaRPr lang="en-US" sz="1750" dirty="0"/>
          </a:p>
        </p:txBody>
      </p:sp>
      <p:sp>
        <p:nvSpPr>
          <p:cNvPr id="10" name="Shape 7"/>
          <p:cNvSpPr/>
          <p:nvPr/>
        </p:nvSpPr>
        <p:spPr>
          <a:xfrm>
            <a:off x="793790" y="6022777"/>
            <a:ext cx="7556421" cy="1322189"/>
          </a:xfrm>
          <a:prstGeom prst="roundRect">
            <a:avLst>
              <a:gd name="adj" fmla="val 7205"/>
            </a:avLst>
          </a:prstGeom>
          <a:solidFill>
            <a:srgbClr val="283157"/>
          </a:solidFill>
          <a:ln w="7620">
            <a:solidFill>
              <a:srgbClr val="414A70"/>
            </a:solidFill>
            <a:prstDash val="solid"/>
          </a:ln>
        </p:spPr>
      </p:sp>
      <p:sp>
        <p:nvSpPr>
          <p:cNvPr id="11" name="Text 8"/>
          <p:cNvSpPr/>
          <p:nvPr/>
        </p:nvSpPr>
        <p:spPr>
          <a:xfrm>
            <a:off x="1028224" y="6257211"/>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Example</a:t>
            </a:r>
            <a:endParaRPr lang="en-US" sz="2200" dirty="0"/>
          </a:p>
        </p:txBody>
      </p:sp>
      <p:sp>
        <p:nvSpPr>
          <p:cNvPr id="12" name="Text 9"/>
          <p:cNvSpPr/>
          <p:nvPr/>
        </p:nvSpPr>
        <p:spPr>
          <a:xfrm>
            <a:off x="1028224" y="6747629"/>
            <a:ext cx="7087553"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The &lt;p&gt; tag defines a paragraph element.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821430"/>
            <a:ext cx="5670590"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HTML Attributes</a:t>
            </a:r>
            <a:endParaRPr lang="en-US" sz="4450" dirty="0"/>
          </a:p>
        </p:txBody>
      </p:sp>
      <p:pic>
        <p:nvPicPr>
          <p:cNvPr id="4" name="Image 1" descr="preencoded.png">    </p:cNvPr>
          <p:cNvPicPr>
            <a:picLocks noChangeAspect="1"/>
          </p:cNvPicPr>
          <p:nvPr/>
        </p:nvPicPr>
        <p:blipFill>
          <a:blip r:embed="rId2"/>
          <a:stretch>
            <a:fillRect/>
          </a:stretch>
        </p:blipFill>
        <p:spPr>
          <a:xfrm>
            <a:off x="793790" y="4870371"/>
            <a:ext cx="566976" cy="566976"/>
          </a:xfrm>
          <a:prstGeom prst="rect">
            <a:avLst/>
          </a:prstGeom>
        </p:spPr>
      </p:pic>
      <p:sp>
        <p:nvSpPr>
          <p:cNvPr id="5" name="Text 1"/>
          <p:cNvSpPr/>
          <p:nvPr/>
        </p:nvSpPr>
        <p:spPr>
          <a:xfrm>
            <a:off x="793790" y="566416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Attributes</a:t>
            </a:r>
            <a:endParaRPr lang="en-US" sz="2200" dirty="0"/>
          </a:p>
        </p:txBody>
      </p:sp>
      <p:sp>
        <p:nvSpPr>
          <p:cNvPr id="6" name="Text 2"/>
          <p:cNvSpPr/>
          <p:nvPr/>
        </p:nvSpPr>
        <p:spPr>
          <a:xfrm>
            <a:off x="793790" y="6154579"/>
            <a:ext cx="6351270" cy="1088708"/>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Attributes provide additional information about HTML elements. They are defined within the opening tag and have key-value pairs.</a:t>
            </a:r>
            <a:endParaRPr lang="en-US" sz="1750" dirty="0"/>
          </a:p>
        </p:txBody>
      </p:sp>
      <p:pic>
        <p:nvPicPr>
          <p:cNvPr id="7" name="Image 2" descr="preencoded.png">    </p:cNvPr>
          <p:cNvPicPr>
            <a:picLocks noChangeAspect="1"/>
          </p:cNvPicPr>
          <p:nvPr/>
        </p:nvPicPr>
        <p:blipFill>
          <a:blip r:embed="rId3"/>
          <a:stretch>
            <a:fillRect/>
          </a:stretch>
        </p:blipFill>
        <p:spPr>
          <a:xfrm>
            <a:off x="7485221" y="4870371"/>
            <a:ext cx="566976" cy="566976"/>
          </a:xfrm>
          <a:prstGeom prst="rect">
            <a:avLst/>
          </a:prstGeom>
        </p:spPr>
      </p:pic>
      <p:sp>
        <p:nvSpPr>
          <p:cNvPr id="8" name="Text 3"/>
          <p:cNvSpPr/>
          <p:nvPr/>
        </p:nvSpPr>
        <p:spPr>
          <a:xfrm>
            <a:off x="7485221" y="566416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Example</a:t>
            </a:r>
            <a:endParaRPr lang="en-US" sz="2200" dirty="0"/>
          </a:p>
        </p:txBody>
      </p:sp>
      <p:sp>
        <p:nvSpPr>
          <p:cNvPr id="9" name="Text 4"/>
          <p:cNvSpPr/>
          <p:nvPr/>
        </p:nvSpPr>
        <p:spPr>
          <a:xfrm>
            <a:off x="7485221" y="6154579"/>
            <a:ext cx="6351389" cy="725805"/>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The &lt;a&gt; tag uses the href attribute to specify the URL of a link.</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774388"/>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HTML Headings and Paragraphs</a:t>
            </a:r>
            <a:endParaRPr lang="en-US" sz="4450" dirty="0"/>
          </a:p>
        </p:txBody>
      </p:sp>
      <p:sp>
        <p:nvSpPr>
          <p:cNvPr id="4" name="Shape 1"/>
          <p:cNvSpPr/>
          <p:nvPr/>
        </p:nvSpPr>
        <p:spPr>
          <a:xfrm>
            <a:off x="6280190" y="3787259"/>
            <a:ext cx="396835" cy="396835"/>
          </a:xfrm>
          <a:prstGeom prst="roundRect">
            <a:avLst>
              <a:gd name="adj" fmla="val 24007"/>
            </a:avLst>
          </a:prstGeom>
          <a:solidFill>
            <a:srgbClr val="283157"/>
          </a:solidFill>
          <a:ln w="7620">
            <a:solidFill>
              <a:srgbClr val="414A70"/>
            </a:solidFill>
            <a:prstDash val="solid"/>
          </a:ln>
        </p:spPr>
      </p:sp>
      <p:sp>
        <p:nvSpPr>
          <p:cNvPr id="5" name="Text 2"/>
          <p:cNvSpPr/>
          <p:nvPr/>
        </p:nvSpPr>
        <p:spPr>
          <a:xfrm>
            <a:off x="6903839" y="378725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Headings</a:t>
            </a:r>
            <a:endParaRPr lang="en-US" sz="2200" dirty="0"/>
          </a:p>
        </p:txBody>
      </p:sp>
      <p:sp>
        <p:nvSpPr>
          <p:cNvPr id="6" name="Text 3"/>
          <p:cNvSpPr/>
          <p:nvPr/>
        </p:nvSpPr>
        <p:spPr>
          <a:xfrm>
            <a:off x="6903839" y="4277678"/>
            <a:ext cx="3041213" cy="1814513"/>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Headings (h1-h6) provide structure and hierarchy to text on a webpage, making it easier to read and understand.</a:t>
            </a:r>
            <a:endParaRPr lang="en-US" sz="1750" dirty="0"/>
          </a:p>
        </p:txBody>
      </p:sp>
      <p:sp>
        <p:nvSpPr>
          <p:cNvPr id="7" name="Shape 4"/>
          <p:cNvSpPr/>
          <p:nvPr/>
        </p:nvSpPr>
        <p:spPr>
          <a:xfrm>
            <a:off x="10171867" y="3787259"/>
            <a:ext cx="396835" cy="396835"/>
          </a:xfrm>
          <a:prstGeom prst="roundRect">
            <a:avLst>
              <a:gd name="adj" fmla="val 24007"/>
            </a:avLst>
          </a:prstGeom>
          <a:solidFill>
            <a:srgbClr val="283157"/>
          </a:solidFill>
          <a:ln w="7620">
            <a:solidFill>
              <a:srgbClr val="414A70"/>
            </a:solidFill>
            <a:prstDash val="solid"/>
          </a:ln>
        </p:spPr>
      </p:sp>
      <p:sp>
        <p:nvSpPr>
          <p:cNvPr id="8" name="Text 5"/>
          <p:cNvSpPr/>
          <p:nvPr/>
        </p:nvSpPr>
        <p:spPr>
          <a:xfrm>
            <a:off x="10795516" y="378725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Paragraphs</a:t>
            </a:r>
            <a:endParaRPr lang="en-US" sz="2200" dirty="0"/>
          </a:p>
        </p:txBody>
      </p:sp>
      <p:sp>
        <p:nvSpPr>
          <p:cNvPr id="9" name="Text 6"/>
          <p:cNvSpPr/>
          <p:nvPr/>
        </p:nvSpPr>
        <p:spPr>
          <a:xfrm>
            <a:off x="10795516" y="4277678"/>
            <a:ext cx="3041213" cy="2177415"/>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Paragraphs (&lt;p&gt;) are used to display blocks of text, providing a clear visual separation between different sections of content.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481268"/>
            <a:ext cx="6595705"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HTML Links and Images</a:t>
            </a:r>
            <a:endParaRPr lang="en-US" sz="4450" dirty="0"/>
          </a:p>
        </p:txBody>
      </p:sp>
      <p:pic>
        <p:nvPicPr>
          <p:cNvPr id="4" name="Image 1" descr="preencoded.png">    </p:cNvPr>
          <p:cNvPicPr>
            <a:picLocks noChangeAspect="1"/>
          </p:cNvPicPr>
          <p:nvPr/>
        </p:nvPicPr>
        <p:blipFill>
          <a:blip r:embed="rId2"/>
          <a:stretch>
            <a:fillRect/>
          </a:stretch>
        </p:blipFill>
        <p:spPr>
          <a:xfrm>
            <a:off x="793790" y="4530209"/>
            <a:ext cx="6521410" cy="907256"/>
          </a:xfrm>
          <a:prstGeom prst="rect">
            <a:avLst/>
          </a:prstGeom>
        </p:spPr>
      </p:pic>
      <p:sp>
        <p:nvSpPr>
          <p:cNvPr id="5" name="Text 1"/>
          <p:cNvSpPr/>
          <p:nvPr/>
        </p:nvSpPr>
        <p:spPr>
          <a:xfrm>
            <a:off x="1020604" y="5777627"/>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Links</a:t>
            </a:r>
            <a:endParaRPr lang="en-US" sz="2200" dirty="0"/>
          </a:p>
        </p:txBody>
      </p:sp>
      <p:sp>
        <p:nvSpPr>
          <p:cNvPr id="6" name="Text 2"/>
          <p:cNvSpPr/>
          <p:nvPr/>
        </p:nvSpPr>
        <p:spPr>
          <a:xfrm>
            <a:off x="1020604" y="6268045"/>
            <a:ext cx="6067782" cy="725805"/>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The &lt;a&gt; tag creates hyperlinks that allow users to navigate to other web pages or resources.</a:t>
            </a:r>
            <a:endParaRPr lang="en-US" sz="1750" dirty="0"/>
          </a:p>
        </p:txBody>
      </p:sp>
      <p:pic>
        <p:nvPicPr>
          <p:cNvPr id="7" name="Image 2" descr="preencoded.png">    </p:cNvPr>
          <p:cNvPicPr>
            <a:picLocks noChangeAspect="1"/>
          </p:cNvPicPr>
          <p:nvPr/>
        </p:nvPicPr>
        <p:blipFill>
          <a:blip r:embed="rId3"/>
          <a:stretch>
            <a:fillRect/>
          </a:stretch>
        </p:blipFill>
        <p:spPr>
          <a:xfrm>
            <a:off x="7315200" y="4530209"/>
            <a:ext cx="6521410" cy="907256"/>
          </a:xfrm>
          <a:prstGeom prst="rect">
            <a:avLst/>
          </a:prstGeom>
        </p:spPr>
      </p:pic>
      <p:sp>
        <p:nvSpPr>
          <p:cNvPr id="8" name="Text 3"/>
          <p:cNvSpPr/>
          <p:nvPr/>
        </p:nvSpPr>
        <p:spPr>
          <a:xfrm>
            <a:off x="7542014" y="5777627"/>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Images</a:t>
            </a:r>
            <a:endParaRPr lang="en-US" sz="2200" dirty="0"/>
          </a:p>
        </p:txBody>
      </p:sp>
      <p:sp>
        <p:nvSpPr>
          <p:cNvPr id="9" name="Text 4"/>
          <p:cNvSpPr/>
          <p:nvPr/>
        </p:nvSpPr>
        <p:spPr>
          <a:xfrm>
            <a:off x="7542014" y="6268045"/>
            <a:ext cx="6067782" cy="1088708"/>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The &lt;img&gt; tag embeds images into a web page, enhancing visual content and making the page more engaging.</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807012"/>
            <a:ext cx="5670590"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HTML Lists</a:t>
            </a:r>
            <a:endParaRPr lang="en-US" sz="4450" dirty="0"/>
          </a:p>
        </p:txBody>
      </p:sp>
      <p:sp>
        <p:nvSpPr>
          <p:cNvPr id="4" name="Shape 1"/>
          <p:cNvSpPr/>
          <p:nvPr/>
        </p:nvSpPr>
        <p:spPr>
          <a:xfrm>
            <a:off x="1118711" y="2855952"/>
            <a:ext cx="30480" cy="3566517"/>
          </a:xfrm>
          <a:prstGeom prst="roundRect">
            <a:avLst>
              <a:gd name="adj" fmla="val 312558"/>
            </a:avLst>
          </a:prstGeom>
          <a:solidFill>
            <a:srgbClr val="414A70"/>
          </a:solidFill>
          <a:ln/>
        </p:spPr>
      </p:sp>
      <p:sp>
        <p:nvSpPr>
          <p:cNvPr id="5" name="Shape 2"/>
          <p:cNvSpPr/>
          <p:nvPr/>
        </p:nvSpPr>
        <p:spPr>
          <a:xfrm>
            <a:off x="1358622" y="3351014"/>
            <a:ext cx="793790" cy="30480"/>
          </a:xfrm>
          <a:prstGeom prst="roundRect">
            <a:avLst>
              <a:gd name="adj" fmla="val 312558"/>
            </a:avLst>
          </a:prstGeom>
          <a:solidFill>
            <a:srgbClr val="414A70"/>
          </a:solidFill>
          <a:ln/>
        </p:spPr>
      </p:sp>
      <p:sp>
        <p:nvSpPr>
          <p:cNvPr id="6" name="Shape 3"/>
          <p:cNvSpPr/>
          <p:nvPr/>
        </p:nvSpPr>
        <p:spPr>
          <a:xfrm>
            <a:off x="878800" y="3111103"/>
            <a:ext cx="510302" cy="510302"/>
          </a:xfrm>
          <a:prstGeom prst="roundRect">
            <a:avLst>
              <a:gd name="adj" fmla="val 18669"/>
            </a:avLst>
          </a:prstGeom>
          <a:solidFill>
            <a:srgbClr val="283157"/>
          </a:solidFill>
          <a:ln w="7620">
            <a:solidFill>
              <a:srgbClr val="414A70"/>
            </a:solidFill>
            <a:prstDash val="solid"/>
          </a:ln>
        </p:spPr>
      </p:sp>
      <p:sp>
        <p:nvSpPr>
          <p:cNvPr id="7" name="Text 4"/>
          <p:cNvSpPr/>
          <p:nvPr/>
        </p:nvSpPr>
        <p:spPr>
          <a:xfrm>
            <a:off x="1055965" y="3196114"/>
            <a:ext cx="155972" cy="340281"/>
          </a:xfrm>
          <a:prstGeom prst="rect">
            <a:avLst/>
          </a:prstGeom>
          <a:noFill/>
          <a:ln/>
        </p:spPr>
        <p:txBody>
          <a:bodyPr wrap="none" lIns="0" tIns="0" rIns="0" bIns="0" rtlCol="0" anchor="t"/>
          <a:lstStyle/>
          <a:p>
            <a:pPr algn="ctr" indent="0" marL="0">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1</a:t>
            </a:r>
            <a:endParaRPr lang="en-US" sz="2650" dirty="0"/>
          </a:p>
        </p:txBody>
      </p:sp>
      <p:sp>
        <p:nvSpPr>
          <p:cNvPr id="8" name="Text 5"/>
          <p:cNvSpPr/>
          <p:nvPr/>
        </p:nvSpPr>
        <p:spPr>
          <a:xfrm>
            <a:off x="2381488" y="308276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Unordered Lists</a:t>
            </a:r>
            <a:endParaRPr lang="en-US" sz="2200" dirty="0"/>
          </a:p>
        </p:txBody>
      </p:sp>
      <p:sp>
        <p:nvSpPr>
          <p:cNvPr id="9" name="Text 6"/>
          <p:cNvSpPr/>
          <p:nvPr/>
        </p:nvSpPr>
        <p:spPr>
          <a:xfrm>
            <a:off x="2381488" y="3573185"/>
            <a:ext cx="5968722" cy="725805"/>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The &lt;ul&gt; tag creates unordered lists, often used for displaying a set of related items with bullet points.</a:t>
            </a:r>
            <a:endParaRPr lang="en-US" sz="1750" dirty="0"/>
          </a:p>
        </p:txBody>
      </p:sp>
      <p:sp>
        <p:nvSpPr>
          <p:cNvPr id="10" name="Shape 7"/>
          <p:cNvSpPr/>
          <p:nvPr/>
        </p:nvSpPr>
        <p:spPr>
          <a:xfrm>
            <a:off x="1358622" y="5247680"/>
            <a:ext cx="793790" cy="30480"/>
          </a:xfrm>
          <a:prstGeom prst="roundRect">
            <a:avLst>
              <a:gd name="adj" fmla="val 312558"/>
            </a:avLst>
          </a:prstGeom>
          <a:solidFill>
            <a:srgbClr val="414A70"/>
          </a:solidFill>
          <a:ln/>
        </p:spPr>
      </p:sp>
      <p:sp>
        <p:nvSpPr>
          <p:cNvPr id="11" name="Shape 8"/>
          <p:cNvSpPr/>
          <p:nvPr/>
        </p:nvSpPr>
        <p:spPr>
          <a:xfrm>
            <a:off x="878800" y="5007769"/>
            <a:ext cx="510302" cy="510302"/>
          </a:xfrm>
          <a:prstGeom prst="roundRect">
            <a:avLst>
              <a:gd name="adj" fmla="val 18669"/>
            </a:avLst>
          </a:prstGeom>
          <a:solidFill>
            <a:srgbClr val="283157"/>
          </a:solidFill>
          <a:ln w="7620">
            <a:solidFill>
              <a:srgbClr val="414A70"/>
            </a:solidFill>
            <a:prstDash val="solid"/>
          </a:ln>
        </p:spPr>
      </p:sp>
      <p:sp>
        <p:nvSpPr>
          <p:cNvPr id="12" name="Text 9"/>
          <p:cNvSpPr/>
          <p:nvPr/>
        </p:nvSpPr>
        <p:spPr>
          <a:xfrm>
            <a:off x="1030843" y="5092779"/>
            <a:ext cx="206216" cy="340281"/>
          </a:xfrm>
          <a:prstGeom prst="rect">
            <a:avLst/>
          </a:prstGeom>
          <a:noFill/>
          <a:ln/>
        </p:spPr>
        <p:txBody>
          <a:bodyPr wrap="none" lIns="0" tIns="0" rIns="0" bIns="0" rtlCol="0" anchor="t"/>
          <a:lstStyle/>
          <a:p>
            <a:pPr algn="ctr" indent="0" marL="0">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2</a:t>
            </a:r>
            <a:endParaRPr lang="en-US" sz="2650" dirty="0"/>
          </a:p>
        </p:txBody>
      </p:sp>
      <p:sp>
        <p:nvSpPr>
          <p:cNvPr id="13" name="Text 10"/>
          <p:cNvSpPr/>
          <p:nvPr/>
        </p:nvSpPr>
        <p:spPr>
          <a:xfrm>
            <a:off x="2381488" y="4979432"/>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Ordered Lists</a:t>
            </a:r>
            <a:endParaRPr lang="en-US" sz="2200" dirty="0"/>
          </a:p>
        </p:txBody>
      </p:sp>
      <p:sp>
        <p:nvSpPr>
          <p:cNvPr id="14" name="Text 11"/>
          <p:cNvSpPr/>
          <p:nvPr/>
        </p:nvSpPr>
        <p:spPr>
          <a:xfrm>
            <a:off x="2381488" y="5469850"/>
            <a:ext cx="5968722" cy="725805"/>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The &lt;ol&gt; tag creates ordered lists, used to display items in a specific sequence with numbered points.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4463534"/>
            <a:ext cx="7170539"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Conclusion and Next Steps</a:t>
            </a:r>
            <a:endParaRPr lang="en-US" sz="4450" dirty="0"/>
          </a:p>
        </p:txBody>
      </p:sp>
      <p:sp>
        <p:nvSpPr>
          <p:cNvPr id="4" name="Text 1"/>
          <p:cNvSpPr/>
          <p:nvPr/>
        </p:nvSpPr>
        <p:spPr>
          <a:xfrm>
            <a:off x="793790" y="5512475"/>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This introduction to HTML provides a foundation for understanding the web's fundamental language. Explore further by delving into more advanced HTML concepts and learning about CSS and JavaScript to create interactive and visually appealing websites.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2024-12-21T03:38:05Z</dcterms:created>
  <dcterms:modified xsi:type="dcterms:W3CDTF">2024-12-21T03:38:05Z</dcterms:modified>
</cp:coreProperties>
</file>