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Horizon" panose="020B0604020202020204" charset="0"/>
      <p:regular r:id="rId21"/>
    </p:embeddedFont>
    <p:embeddedFont>
      <p:font typeface="Poppins" panose="00000500000000000000" pitchFamily="2" charset="0"/>
      <p:regular r:id="rId22"/>
    </p:embeddedFont>
    <p:embeddedFont>
      <p:font typeface="Poppins Bold" panose="00000800000000000000" charset="0"/>
      <p:regular r:id="rId23"/>
    </p:embeddedFont>
    <p:embeddedFont>
      <p:font typeface="Poppins Medium" panose="00000600000000000000" pitchFamily="2" charset="0"/>
      <p:regular r:id="rId24"/>
    </p:embeddedFont>
    <p:embeddedFont>
      <p:font typeface="Poppins Semi-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an Rathod" userId="ffe7f209a7e97d1e" providerId="LiveId" clId="{04E1DD9B-0AD3-47FA-BFFA-1E2441118C73}"/>
    <pc:docChg chg="undo custSel modSld modMainMaster">
      <pc:chgData name="Chetan Rathod" userId="ffe7f209a7e97d1e" providerId="LiveId" clId="{04E1DD9B-0AD3-47FA-BFFA-1E2441118C73}" dt="2025-04-29T08:55:16.729" v="66" actId="1076"/>
      <pc:docMkLst>
        <pc:docMk/>
      </pc:docMkLst>
      <pc:sldChg chg="modTransition">
        <pc:chgData name="Chetan Rathod" userId="ffe7f209a7e97d1e" providerId="LiveId" clId="{04E1DD9B-0AD3-47FA-BFFA-1E2441118C73}" dt="2025-04-29T08:47:46.247" v="18"/>
        <pc:sldMkLst>
          <pc:docMk/>
          <pc:sldMk cId="0" sldId="256"/>
        </pc:sldMkLst>
      </pc:sldChg>
      <pc:sldChg chg="modTransition">
        <pc:chgData name="Chetan Rathod" userId="ffe7f209a7e97d1e" providerId="LiveId" clId="{04E1DD9B-0AD3-47FA-BFFA-1E2441118C73}" dt="2025-04-29T08:47:46.247" v="18"/>
        <pc:sldMkLst>
          <pc:docMk/>
          <pc:sldMk cId="0" sldId="257"/>
        </pc:sldMkLst>
      </pc:sldChg>
      <pc:sldChg chg="modTransition">
        <pc:chgData name="Chetan Rathod" userId="ffe7f209a7e97d1e" providerId="LiveId" clId="{04E1DD9B-0AD3-47FA-BFFA-1E2441118C73}" dt="2025-04-29T08:47:46.247" v="18"/>
        <pc:sldMkLst>
          <pc:docMk/>
          <pc:sldMk cId="0" sldId="258"/>
        </pc:sldMkLst>
      </pc:sldChg>
      <pc:sldChg chg="addSp delSp modSp mod modTransition">
        <pc:chgData name="Chetan Rathod" userId="ffe7f209a7e97d1e" providerId="LiveId" clId="{04E1DD9B-0AD3-47FA-BFFA-1E2441118C73}" dt="2025-04-29T08:55:16.729" v="66" actId="1076"/>
        <pc:sldMkLst>
          <pc:docMk/>
          <pc:sldMk cId="0" sldId="259"/>
        </pc:sldMkLst>
        <pc:spChg chg="mod">
          <ac:chgData name="Chetan Rathod" userId="ffe7f209a7e97d1e" providerId="LiveId" clId="{04E1DD9B-0AD3-47FA-BFFA-1E2441118C73}" dt="2025-04-29T08:54:18.615" v="51" actId="20577"/>
          <ac:spMkLst>
            <pc:docMk/>
            <pc:sldMk cId="0" sldId="259"/>
            <ac:spMk id="18" creationId="{00000000-0000-0000-0000-000000000000}"/>
          </ac:spMkLst>
        </pc:spChg>
        <pc:spChg chg="del mod">
          <ac:chgData name="Chetan Rathod" userId="ffe7f209a7e97d1e" providerId="LiveId" clId="{04E1DD9B-0AD3-47FA-BFFA-1E2441118C73}" dt="2025-04-29T08:52:39.086" v="29"/>
          <ac:spMkLst>
            <pc:docMk/>
            <pc:sldMk cId="0" sldId="259"/>
            <ac:spMk id="19" creationId="{00000000-0000-0000-0000-000000000000}"/>
          </ac:spMkLst>
        </pc:spChg>
        <pc:spChg chg="add mod">
          <ac:chgData name="Chetan Rathod" userId="ffe7f209a7e97d1e" providerId="LiveId" clId="{04E1DD9B-0AD3-47FA-BFFA-1E2441118C73}" dt="2025-04-29T08:55:16.729" v="66" actId="1076"/>
          <ac:spMkLst>
            <pc:docMk/>
            <pc:sldMk cId="0" sldId="259"/>
            <ac:spMk id="20" creationId="{D586927D-E262-95CA-BB12-8E5F31413C5A}"/>
          </ac:spMkLst>
        </pc:spChg>
      </pc:sldChg>
      <pc:sldChg chg="modTransition">
        <pc:chgData name="Chetan Rathod" userId="ffe7f209a7e97d1e" providerId="LiveId" clId="{04E1DD9B-0AD3-47FA-BFFA-1E2441118C73}" dt="2025-04-29T08:47:46.247" v="18"/>
        <pc:sldMkLst>
          <pc:docMk/>
          <pc:sldMk cId="0" sldId="260"/>
        </pc:sldMkLst>
      </pc:sldChg>
      <pc:sldChg chg="modSp mod modTransition">
        <pc:chgData name="Chetan Rathod" userId="ffe7f209a7e97d1e" providerId="LiveId" clId="{04E1DD9B-0AD3-47FA-BFFA-1E2441118C73}" dt="2025-04-29T08:49:24.533" v="19" actId="20577"/>
        <pc:sldMkLst>
          <pc:docMk/>
          <pc:sldMk cId="0" sldId="261"/>
        </pc:sldMkLst>
        <pc:spChg chg="mod">
          <ac:chgData name="Chetan Rathod" userId="ffe7f209a7e97d1e" providerId="LiveId" clId="{04E1DD9B-0AD3-47FA-BFFA-1E2441118C73}" dt="2025-04-29T08:49:24.533" v="19" actId="20577"/>
          <ac:spMkLst>
            <pc:docMk/>
            <pc:sldMk cId="0" sldId="261"/>
            <ac:spMk id="14" creationId="{00000000-0000-0000-0000-000000000000}"/>
          </ac:spMkLst>
        </pc:spChg>
      </pc:sldChg>
      <pc:sldChg chg="modTransition">
        <pc:chgData name="Chetan Rathod" userId="ffe7f209a7e97d1e" providerId="LiveId" clId="{04E1DD9B-0AD3-47FA-BFFA-1E2441118C73}" dt="2025-04-29T08:47:46.247" v="18"/>
        <pc:sldMkLst>
          <pc:docMk/>
          <pc:sldMk cId="0" sldId="262"/>
        </pc:sldMkLst>
      </pc:sldChg>
      <pc:sldChg chg="modTransition">
        <pc:chgData name="Chetan Rathod" userId="ffe7f209a7e97d1e" providerId="LiveId" clId="{04E1DD9B-0AD3-47FA-BFFA-1E2441118C73}" dt="2025-04-29T08:47:46.247" v="18"/>
        <pc:sldMkLst>
          <pc:docMk/>
          <pc:sldMk cId="0" sldId="263"/>
        </pc:sldMkLst>
      </pc:sldChg>
      <pc:sldChg chg="modTransition">
        <pc:chgData name="Chetan Rathod" userId="ffe7f209a7e97d1e" providerId="LiveId" clId="{04E1DD9B-0AD3-47FA-BFFA-1E2441118C73}" dt="2025-04-29T08:47:46.247" v="18"/>
        <pc:sldMkLst>
          <pc:docMk/>
          <pc:sldMk cId="0" sldId="264"/>
        </pc:sldMkLst>
      </pc:sldChg>
      <pc:sldChg chg="modTransition">
        <pc:chgData name="Chetan Rathod" userId="ffe7f209a7e97d1e" providerId="LiveId" clId="{04E1DD9B-0AD3-47FA-BFFA-1E2441118C73}" dt="2025-04-29T08:47:46.247" v="18"/>
        <pc:sldMkLst>
          <pc:docMk/>
          <pc:sldMk cId="0" sldId="265"/>
        </pc:sldMkLst>
      </pc:sldChg>
      <pc:sldChg chg="modTransition">
        <pc:chgData name="Chetan Rathod" userId="ffe7f209a7e97d1e" providerId="LiveId" clId="{04E1DD9B-0AD3-47FA-BFFA-1E2441118C73}" dt="2025-04-29T08:47:46.247" v="18"/>
        <pc:sldMkLst>
          <pc:docMk/>
          <pc:sldMk cId="0" sldId="266"/>
        </pc:sldMkLst>
      </pc:sldChg>
      <pc:sldChg chg="modSp mod modTransition">
        <pc:chgData name="Chetan Rathod" userId="ffe7f209a7e97d1e" providerId="LiveId" clId="{04E1DD9B-0AD3-47FA-BFFA-1E2441118C73}" dt="2025-04-29T08:47:46.247" v="18"/>
        <pc:sldMkLst>
          <pc:docMk/>
          <pc:sldMk cId="0" sldId="267"/>
        </pc:sldMkLst>
        <pc:spChg chg="mod">
          <ac:chgData name="Chetan Rathod" userId="ffe7f209a7e97d1e" providerId="LiveId" clId="{04E1DD9B-0AD3-47FA-BFFA-1E2441118C73}" dt="2025-04-28T19:36:10.528" v="6" actId="14100"/>
          <ac:spMkLst>
            <pc:docMk/>
            <pc:sldMk cId="0" sldId="267"/>
            <ac:spMk id="15" creationId="{00000000-0000-0000-0000-000000000000}"/>
          </ac:spMkLst>
        </pc:spChg>
      </pc:sldChg>
      <pc:sldChg chg="delSp modSp mod modTransition">
        <pc:chgData name="Chetan Rathod" userId="ffe7f209a7e97d1e" providerId="LiveId" clId="{04E1DD9B-0AD3-47FA-BFFA-1E2441118C73}" dt="2025-04-29T08:47:46.247" v="18"/>
        <pc:sldMkLst>
          <pc:docMk/>
          <pc:sldMk cId="0" sldId="268"/>
        </pc:sldMkLst>
        <pc:spChg chg="mod">
          <ac:chgData name="Chetan Rathod" userId="ffe7f209a7e97d1e" providerId="LiveId" clId="{04E1DD9B-0AD3-47FA-BFFA-1E2441118C73}" dt="2025-04-28T19:36:39.035" v="15" actId="1076"/>
          <ac:spMkLst>
            <pc:docMk/>
            <pc:sldMk cId="0" sldId="268"/>
            <ac:spMk id="9" creationId="{00000000-0000-0000-0000-000000000000}"/>
          </ac:spMkLst>
        </pc:spChg>
        <pc:spChg chg="del mod">
          <ac:chgData name="Chetan Rathod" userId="ffe7f209a7e97d1e" providerId="LiveId" clId="{04E1DD9B-0AD3-47FA-BFFA-1E2441118C73}" dt="2025-04-28T19:36:23.793" v="11"/>
          <ac:spMkLst>
            <pc:docMk/>
            <pc:sldMk cId="0" sldId="268"/>
            <ac:spMk id="15" creationId="{00000000-0000-0000-0000-000000000000}"/>
          </ac:spMkLst>
        </pc:spChg>
        <pc:grpChg chg="del">
          <ac:chgData name="Chetan Rathod" userId="ffe7f209a7e97d1e" providerId="LiveId" clId="{04E1DD9B-0AD3-47FA-BFFA-1E2441118C73}" dt="2025-04-28T19:36:44.290" v="16" actId="478"/>
          <ac:grpSpMkLst>
            <pc:docMk/>
            <pc:sldMk cId="0" sldId="268"/>
            <ac:grpSpMk id="2" creationId="{00000000-0000-0000-0000-000000000000}"/>
          </ac:grpSpMkLst>
        </pc:grpChg>
      </pc:sldChg>
      <pc:sldChg chg="modTransition">
        <pc:chgData name="Chetan Rathod" userId="ffe7f209a7e97d1e" providerId="LiveId" clId="{04E1DD9B-0AD3-47FA-BFFA-1E2441118C73}" dt="2025-04-29T08:47:46.247" v="18"/>
        <pc:sldMkLst>
          <pc:docMk/>
          <pc:sldMk cId="0" sldId="269"/>
        </pc:sldMkLst>
      </pc:sldChg>
      <pc:sldChg chg="modTransition">
        <pc:chgData name="Chetan Rathod" userId="ffe7f209a7e97d1e" providerId="LiveId" clId="{04E1DD9B-0AD3-47FA-BFFA-1E2441118C73}" dt="2025-04-29T08:47:46.247" v="18"/>
        <pc:sldMkLst>
          <pc:docMk/>
          <pc:sldMk cId="0" sldId="270"/>
        </pc:sldMkLst>
      </pc:sldChg>
      <pc:sldChg chg="modTransition">
        <pc:chgData name="Chetan Rathod" userId="ffe7f209a7e97d1e" providerId="LiveId" clId="{04E1DD9B-0AD3-47FA-BFFA-1E2441118C73}" dt="2025-04-29T08:47:46.247" v="18"/>
        <pc:sldMkLst>
          <pc:docMk/>
          <pc:sldMk cId="0" sldId="271"/>
        </pc:sldMkLst>
      </pc:sldChg>
      <pc:sldChg chg="modTransition">
        <pc:chgData name="Chetan Rathod" userId="ffe7f209a7e97d1e" providerId="LiveId" clId="{04E1DD9B-0AD3-47FA-BFFA-1E2441118C73}" dt="2025-04-29T08:47:46.247" v="18"/>
        <pc:sldMkLst>
          <pc:docMk/>
          <pc:sldMk cId="0" sldId="272"/>
        </pc:sldMkLst>
      </pc:sldChg>
      <pc:sldChg chg="modTransition">
        <pc:chgData name="Chetan Rathod" userId="ffe7f209a7e97d1e" providerId="LiveId" clId="{04E1DD9B-0AD3-47FA-BFFA-1E2441118C73}" dt="2025-04-29T08:47:46.247" v="18"/>
        <pc:sldMkLst>
          <pc:docMk/>
          <pc:sldMk cId="0" sldId="273"/>
        </pc:sldMkLst>
      </pc:sldChg>
      <pc:sldMasterChg chg="modTransition modSldLayout">
        <pc:chgData name="Chetan Rathod" userId="ffe7f209a7e97d1e" providerId="LiveId" clId="{04E1DD9B-0AD3-47FA-BFFA-1E2441118C73}" dt="2025-04-29T08:47:46.247" v="18"/>
        <pc:sldMasterMkLst>
          <pc:docMk/>
          <pc:sldMasterMk cId="0" sldId="2147483648"/>
        </pc:sldMasterMkLst>
        <pc:sldLayoutChg chg="modTransition">
          <pc:chgData name="Chetan Rathod" userId="ffe7f209a7e97d1e" providerId="LiveId" clId="{04E1DD9B-0AD3-47FA-BFFA-1E2441118C73}" dt="2025-04-29T08:47:46.247" v="18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Chetan Rathod" userId="ffe7f209a7e97d1e" providerId="LiveId" clId="{04E1DD9B-0AD3-47FA-BFFA-1E2441118C73}" dt="2025-04-29T08:47:46.247" v="18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Chetan Rathod" userId="ffe7f209a7e97d1e" providerId="LiveId" clId="{04E1DD9B-0AD3-47FA-BFFA-1E2441118C73}" dt="2025-04-29T08:47:46.247" v="18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Chetan Rathod" userId="ffe7f209a7e97d1e" providerId="LiveId" clId="{04E1DD9B-0AD3-47FA-BFFA-1E2441118C73}" dt="2025-04-29T08:47:46.247" v="18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Chetan Rathod" userId="ffe7f209a7e97d1e" providerId="LiveId" clId="{04E1DD9B-0AD3-47FA-BFFA-1E2441118C73}" dt="2025-04-29T08:47:46.247" v="18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Chetan Rathod" userId="ffe7f209a7e97d1e" providerId="LiveId" clId="{04E1DD9B-0AD3-47FA-BFFA-1E2441118C73}" dt="2025-04-29T08:47:46.247" v="18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Chetan Rathod" userId="ffe7f209a7e97d1e" providerId="LiveId" clId="{04E1DD9B-0AD3-47FA-BFFA-1E2441118C73}" dt="2025-04-29T08:47:46.247" v="18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Chetan Rathod" userId="ffe7f209a7e97d1e" providerId="LiveId" clId="{04E1DD9B-0AD3-47FA-BFFA-1E2441118C73}" dt="2025-04-29T08:47:46.247" v="18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Chetan Rathod" userId="ffe7f209a7e97d1e" providerId="LiveId" clId="{04E1DD9B-0AD3-47FA-BFFA-1E2441118C73}" dt="2025-04-29T08:47:46.247" v="18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Chetan Rathod" userId="ffe7f209a7e97d1e" providerId="LiveId" clId="{04E1DD9B-0AD3-47FA-BFFA-1E2441118C73}" dt="2025-04-29T08:47:46.247" v="18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Chetan Rathod" userId="ffe7f209a7e97d1e" providerId="LiveId" clId="{04E1DD9B-0AD3-47FA-BFFA-1E2441118C73}" dt="2025-04-29T08:47:46.247" v="18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FA8DA-3240-42E2-B98E-7548B8A5511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332C9-B3E7-4668-9666-18B07480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7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332C9-B3E7-4668-9666-18B074802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332C9-B3E7-4668-9666-18B0748021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24141">
            <a:off x="11729743" y="4532546"/>
            <a:ext cx="7307079" cy="9451509"/>
            <a:chOff x="0" y="0"/>
            <a:chExt cx="665246" cy="8604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907507" y="2541498"/>
            <a:ext cx="14168570" cy="4890634"/>
            <a:chOff x="0" y="0"/>
            <a:chExt cx="3731640" cy="128806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31640" cy="1288068"/>
            </a:xfrm>
            <a:custGeom>
              <a:avLst/>
              <a:gdLst/>
              <a:ahLst/>
              <a:cxnLst/>
              <a:rect l="l" t="t" r="r" b="b"/>
              <a:pathLst>
                <a:path w="3731640" h="1288068">
                  <a:moveTo>
                    <a:pt x="26774" y="0"/>
                  </a:moveTo>
                  <a:lnTo>
                    <a:pt x="3704866" y="0"/>
                  </a:lnTo>
                  <a:cubicBezTo>
                    <a:pt x="3719653" y="0"/>
                    <a:pt x="3731640" y="11987"/>
                    <a:pt x="3731640" y="26774"/>
                  </a:cubicBezTo>
                  <a:lnTo>
                    <a:pt x="3731640" y="1261294"/>
                  </a:lnTo>
                  <a:cubicBezTo>
                    <a:pt x="3731640" y="1276081"/>
                    <a:pt x="3719653" y="1288068"/>
                    <a:pt x="3704866" y="1288068"/>
                  </a:cubicBezTo>
                  <a:lnTo>
                    <a:pt x="26774" y="1288068"/>
                  </a:lnTo>
                  <a:cubicBezTo>
                    <a:pt x="11987" y="1288068"/>
                    <a:pt x="0" y="1276081"/>
                    <a:pt x="0" y="1261294"/>
                  </a:cubicBezTo>
                  <a:lnTo>
                    <a:pt x="0" y="26774"/>
                  </a:lnTo>
                  <a:cubicBezTo>
                    <a:pt x="0" y="11987"/>
                    <a:pt x="11987" y="0"/>
                    <a:pt x="267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731640" cy="13261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916711" y="7009903"/>
            <a:ext cx="9065982" cy="1167429"/>
            <a:chOff x="0" y="0"/>
            <a:chExt cx="2387748" cy="30747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87748" cy="307471"/>
            </a:xfrm>
            <a:custGeom>
              <a:avLst/>
              <a:gdLst/>
              <a:ahLst/>
              <a:cxnLst/>
              <a:rect l="l" t="t" r="r" b="b"/>
              <a:pathLst>
                <a:path w="2387748" h="307471">
                  <a:moveTo>
                    <a:pt x="85395" y="0"/>
                  </a:moveTo>
                  <a:lnTo>
                    <a:pt x="2302353" y="0"/>
                  </a:lnTo>
                  <a:cubicBezTo>
                    <a:pt x="2349516" y="0"/>
                    <a:pt x="2387748" y="38233"/>
                    <a:pt x="2387748" y="85395"/>
                  </a:cubicBezTo>
                  <a:lnTo>
                    <a:pt x="2387748" y="222076"/>
                  </a:lnTo>
                  <a:cubicBezTo>
                    <a:pt x="2387748" y="269238"/>
                    <a:pt x="2349516" y="307471"/>
                    <a:pt x="2302353" y="307471"/>
                  </a:cubicBezTo>
                  <a:lnTo>
                    <a:pt x="85395" y="307471"/>
                  </a:lnTo>
                  <a:cubicBezTo>
                    <a:pt x="38233" y="307471"/>
                    <a:pt x="0" y="269238"/>
                    <a:pt x="0" y="222076"/>
                  </a:cubicBezTo>
                  <a:lnTo>
                    <a:pt x="0" y="85395"/>
                  </a:lnTo>
                  <a:cubicBezTo>
                    <a:pt x="0" y="38233"/>
                    <a:pt x="38233" y="0"/>
                    <a:pt x="85395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387748" cy="345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-519040" y="1028700"/>
            <a:ext cx="5069887" cy="10031643"/>
            <a:chOff x="0" y="0"/>
            <a:chExt cx="2620010" cy="5184140"/>
          </a:xfrm>
        </p:grpSpPr>
        <p:sp>
          <p:nvSpPr>
            <p:cNvPr id="15" name="Freeform 15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17" name="Freeform 17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1111575" y="3906135"/>
            <a:ext cx="1808659" cy="2006834"/>
          </a:xfrm>
          <a:custGeom>
            <a:avLst/>
            <a:gdLst/>
            <a:ahLst/>
            <a:cxnLst/>
            <a:rect l="l" t="t" r="r" b="b"/>
            <a:pathLst>
              <a:path w="1808659" h="2006834">
                <a:moveTo>
                  <a:pt x="0" y="0"/>
                </a:moveTo>
                <a:lnTo>
                  <a:pt x="1808659" y="0"/>
                </a:lnTo>
                <a:lnTo>
                  <a:pt x="1808659" y="2006834"/>
                </a:lnTo>
                <a:lnTo>
                  <a:pt x="0" y="20068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4778830" y="2858973"/>
            <a:ext cx="12297247" cy="3367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99"/>
              </a:lnSpc>
            </a:pPr>
            <a:r>
              <a:rPr lang="en-US" sz="8037" b="1" dirty="0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A Secure Chat Application for Instant Communication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86149" y="6236437"/>
            <a:ext cx="2859511" cy="474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8"/>
              </a:lnSpc>
            </a:pPr>
            <a:r>
              <a:rPr lang="en-US" sz="3185" b="1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916711" y="7355932"/>
            <a:ext cx="9065982" cy="451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3"/>
              </a:lnSpc>
              <a:spcBef>
                <a:spcPct val="0"/>
              </a:spcBef>
            </a:pPr>
            <a:r>
              <a:rPr lang="en-US" sz="246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MALLAREDDY DEMEED TO BE UNIVERSITY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65110" y="2385693"/>
            <a:ext cx="10657302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DATABASE SCHEMA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51549" y="3374190"/>
            <a:ext cx="581336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</a:t>
            </a:r>
          </a:p>
        </p:txBody>
      </p:sp>
      <p:sp>
        <p:nvSpPr>
          <p:cNvPr id="14" name="Freeform 14"/>
          <p:cNvSpPr/>
          <p:nvPr/>
        </p:nvSpPr>
        <p:spPr>
          <a:xfrm>
            <a:off x="1280777" y="996407"/>
            <a:ext cx="464139" cy="514995"/>
          </a:xfrm>
          <a:custGeom>
            <a:avLst/>
            <a:gdLst/>
            <a:ahLst/>
            <a:cxnLst/>
            <a:rect l="l" t="t" r="r" b="b"/>
            <a:pathLst>
              <a:path w="464139" h="514995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900893" y="996407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676919" y="5026708"/>
            <a:ext cx="9814405" cy="1773391"/>
            <a:chOff x="0" y="0"/>
            <a:chExt cx="2584864" cy="4670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84864" cy="467066"/>
            </a:xfrm>
            <a:custGeom>
              <a:avLst/>
              <a:gdLst/>
              <a:ahLst/>
              <a:cxnLst/>
              <a:rect l="l" t="t" r="r" b="b"/>
              <a:pathLst>
                <a:path w="2584864" h="467066">
                  <a:moveTo>
                    <a:pt x="13410" y="0"/>
                  </a:moveTo>
                  <a:lnTo>
                    <a:pt x="2571454" y="0"/>
                  </a:lnTo>
                  <a:cubicBezTo>
                    <a:pt x="2578860" y="0"/>
                    <a:pt x="2584864" y="6004"/>
                    <a:pt x="2584864" y="13410"/>
                  </a:cubicBezTo>
                  <a:lnTo>
                    <a:pt x="2584864" y="453656"/>
                  </a:lnTo>
                  <a:cubicBezTo>
                    <a:pt x="2584864" y="457212"/>
                    <a:pt x="2583451" y="460623"/>
                    <a:pt x="2580936" y="463138"/>
                  </a:cubicBezTo>
                  <a:cubicBezTo>
                    <a:pt x="2578421" y="465653"/>
                    <a:pt x="2575010" y="467066"/>
                    <a:pt x="2571454" y="467066"/>
                  </a:cubicBezTo>
                  <a:lnTo>
                    <a:pt x="13410" y="467066"/>
                  </a:lnTo>
                  <a:cubicBezTo>
                    <a:pt x="9854" y="467066"/>
                    <a:pt x="6443" y="465653"/>
                    <a:pt x="3928" y="463138"/>
                  </a:cubicBezTo>
                  <a:cubicBezTo>
                    <a:pt x="1413" y="460623"/>
                    <a:pt x="0" y="457212"/>
                    <a:pt x="0" y="453656"/>
                  </a:cubicBezTo>
                  <a:lnTo>
                    <a:pt x="0" y="13410"/>
                  </a:lnTo>
                  <a:cubicBezTo>
                    <a:pt x="0" y="9854"/>
                    <a:pt x="1413" y="6443"/>
                    <a:pt x="3928" y="3928"/>
                  </a:cubicBezTo>
                  <a:cubicBezTo>
                    <a:pt x="6443" y="1413"/>
                    <a:pt x="9854" y="0"/>
                    <a:pt x="1341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2584864" cy="524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3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676919" y="7349500"/>
            <a:ext cx="9814405" cy="1862733"/>
            <a:chOff x="0" y="0"/>
            <a:chExt cx="2584864" cy="49059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584864" cy="490596"/>
            </a:xfrm>
            <a:custGeom>
              <a:avLst/>
              <a:gdLst/>
              <a:ahLst/>
              <a:cxnLst/>
              <a:rect l="l" t="t" r="r" b="b"/>
              <a:pathLst>
                <a:path w="2584864" h="490596">
                  <a:moveTo>
                    <a:pt x="13410" y="0"/>
                  </a:moveTo>
                  <a:lnTo>
                    <a:pt x="2571454" y="0"/>
                  </a:lnTo>
                  <a:cubicBezTo>
                    <a:pt x="2578860" y="0"/>
                    <a:pt x="2584864" y="6004"/>
                    <a:pt x="2584864" y="13410"/>
                  </a:cubicBezTo>
                  <a:lnTo>
                    <a:pt x="2584864" y="477186"/>
                  </a:lnTo>
                  <a:cubicBezTo>
                    <a:pt x="2584864" y="480743"/>
                    <a:pt x="2583451" y="484154"/>
                    <a:pt x="2580936" y="486669"/>
                  </a:cubicBezTo>
                  <a:cubicBezTo>
                    <a:pt x="2578421" y="489183"/>
                    <a:pt x="2575010" y="490596"/>
                    <a:pt x="2571454" y="490596"/>
                  </a:cubicBezTo>
                  <a:lnTo>
                    <a:pt x="13410" y="490596"/>
                  </a:lnTo>
                  <a:cubicBezTo>
                    <a:pt x="6004" y="490596"/>
                    <a:pt x="0" y="484592"/>
                    <a:pt x="0" y="477186"/>
                  </a:cubicBezTo>
                  <a:lnTo>
                    <a:pt x="0" y="13410"/>
                  </a:lnTo>
                  <a:cubicBezTo>
                    <a:pt x="0" y="9854"/>
                    <a:pt x="1413" y="6443"/>
                    <a:pt x="3928" y="3928"/>
                  </a:cubicBezTo>
                  <a:cubicBezTo>
                    <a:pt x="6443" y="1413"/>
                    <a:pt x="9854" y="0"/>
                    <a:pt x="1341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2584864" cy="5477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3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003385" y="5331207"/>
            <a:ext cx="9161472" cy="116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284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Users Collection:</a:t>
            </a:r>
          </a:p>
          <a:p>
            <a:pPr algn="l">
              <a:lnSpc>
                <a:spcPts val="2963"/>
              </a:lnSpc>
            </a:pPr>
            <a:r>
              <a:rPr lang="en-US" sz="2849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Fields: username, email, hashed_password.</a:t>
            </a:r>
          </a:p>
          <a:p>
            <a:pPr algn="l">
              <a:lnSpc>
                <a:spcPts val="2963"/>
              </a:lnSpc>
            </a:pPr>
            <a:endParaRPr lang="en-US" sz="2849" b="1">
              <a:solidFill>
                <a:srgbClr val="2B2A2A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097506" y="7606675"/>
            <a:ext cx="12453527" cy="176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2"/>
              </a:lnSpc>
            </a:pPr>
            <a:r>
              <a:rPr lang="en-US" sz="3300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Messages Collection:</a:t>
            </a:r>
          </a:p>
          <a:p>
            <a:pPr algn="l">
              <a:lnSpc>
                <a:spcPts val="3432"/>
              </a:lnSpc>
            </a:pPr>
            <a:r>
              <a:rPr lang="en-US" sz="33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Fields: sender_id, receiver_id, message_content,timestamp.</a:t>
            </a:r>
          </a:p>
          <a:p>
            <a:pPr algn="l">
              <a:lnSpc>
                <a:spcPts val="3432"/>
              </a:lnSpc>
            </a:pPr>
            <a:endParaRPr lang="en-US" sz="3300" b="1">
              <a:solidFill>
                <a:srgbClr val="2B2A2A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759273" y="-1427523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24141">
            <a:off x="15560523" y="7020510"/>
            <a:ext cx="7307079" cy="9451509"/>
            <a:chOff x="0" y="0"/>
            <a:chExt cx="665246" cy="8604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38351" y="2686044"/>
            <a:ext cx="554906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EXECUTION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238351" y="3924297"/>
            <a:ext cx="581336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744917" y="5732918"/>
            <a:ext cx="13390306" cy="3525382"/>
            <a:chOff x="0" y="0"/>
            <a:chExt cx="3526665" cy="92849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526665" cy="928496"/>
            </a:xfrm>
            <a:custGeom>
              <a:avLst/>
              <a:gdLst/>
              <a:ahLst/>
              <a:cxnLst/>
              <a:rect l="l" t="t" r="r" b="b"/>
              <a:pathLst>
                <a:path w="3526665" h="928496">
                  <a:moveTo>
                    <a:pt x="9829" y="0"/>
                  </a:moveTo>
                  <a:lnTo>
                    <a:pt x="3516836" y="0"/>
                  </a:lnTo>
                  <a:cubicBezTo>
                    <a:pt x="3522264" y="0"/>
                    <a:pt x="3526665" y="4401"/>
                    <a:pt x="3526665" y="9829"/>
                  </a:cubicBezTo>
                  <a:lnTo>
                    <a:pt x="3526665" y="918667"/>
                  </a:lnTo>
                  <a:cubicBezTo>
                    <a:pt x="3526665" y="924095"/>
                    <a:pt x="3522264" y="928496"/>
                    <a:pt x="3516836" y="928496"/>
                  </a:cubicBezTo>
                  <a:lnTo>
                    <a:pt x="9829" y="928496"/>
                  </a:lnTo>
                  <a:cubicBezTo>
                    <a:pt x="4401" y="928496"/>
                    <a:pt x="0" y="924095"/>
                    <a:pt x="0" y="918667"/>
                  </a:cubicBezTo>
                  <a:lnTo>
                    <a:pt x="0" y="9829"/>
                  </a:lnTo>
                  <a:cubicBezTo>
                    <a:pt x="0" y="4401"/>
                    <a:pt x="4401" y="0"/>
                    <a:pt x="9829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3526665" cy="985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3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280777" y="996407"/>
            <a:ext cx="464139" cy="514995"/>
          </a:xfrm>
          <a:custGeom>
            <a:avLst/>
            <a:gdLst/>
            <a:ahLst/>
            <a:cxnLst/>
            <a:rect l="l" t="t" r="r" b="b"/>
            <a:pathLst>
              <a:path w="464139" h="514995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900893" y="996407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900893" y="5760720"/>
            <a:ext cx="11414760" cy="349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1. Start backend server (Node.js + Socket.io initialized).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2. Launch frontend (React.js) in browser (localhost).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3. User login and authentication verified.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4. Real-time messaging starts via Socket.io events.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5. Messages instantly reflected for both users.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endParaRPr lang="en-US" sz="3300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13999376" y="7543678"/>
            <a:ext cx="7307079" cy="9451509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0777" y="996407"/>
            <a:ext cx="464139" cy="514995"/>
          </a:xfrm>
          <a:custGeom>
            <a:avLst/>
            <a:gdLst/>
            <a:ahLst/>
            <a:cxnLst/>
            <a:rect l="l" t="t" r="r" b="b"/>
            <a:pathLst>
              <a:path w="464139" h="514995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038480" y="3195017"/>
            <a:ext cx="14215964" cy="6689257"/>
          </a:xfrm>
          <a:custGeom>
            <a:avLst/>
            <a:gdLst/>
            <a:ahLst/>
            <a:cxnLst/>
            <a:rect l="l" t="t" r="r" b="b"/>
            <a:pathLst>
              <a:path w="14215964" h="6689257">
                <a:moveTo>
                  <a:pt x="0" y="0"/>
                </a:moveTo>
                <a:lnTo>
                  <a:pt x="14215964" y="0"/>
                </a:lnTo>
                <a:lnTo>
                  <a:pt x="14215964" y="6689257"/>
                </a:lnTo>
                <a:lnTo>
                  <a:pt x="0" y="66892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00893" y="996407"/>
            <a:ext cx="1930226" cy="614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  <a:p>
            <a:pPr algn="l">
              <a:lnSpc>
                <a:spcPts val="2301"/>
              </a:lnSpc>
            </a:pPr>
            <a:endParaRPr lang="en-US" sz="2150" b="1">
              <a:solidFill>
                <a:srgbClr val="2B2A2A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803662" y="2138716"/>
            <a:ext cx="2111738" cy="596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0777" y="996407"/>
            <a:ext cx="464139" cy="514995"/>
          </a:xfrm>
          <a:custGeom>
            <a:avLst/>
            <a:gdLst/>
            <a:ahLst/>
            <a:cxnLst/>
            <a:rect l="l" t="t" r="r" b="b"/>
            <a:pathLst>
              <a:path w="464139" h="514995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80777" y="3195017"/>
            <a:ext cx="14973667" cy="6689257"/>
          </a:xfrm>
          <a:custGeom>
            <a:avLst/>
            <a:gdLst/>
            <a:ahLst/>
            <a:cxnLst/>
            <a:rect l="l" t="t" r="r" b="b"/>
            <a:pathLst>
              <a:path w="14973667" h="6689257">
                <a:moveTo>
                  <a:pt x="0" y="0"/>
                </a:moveTo>
                <a:lnTo>
                  <a:pt x="14973667" y="0"/>
                </a:lnTo>
                <a:lnTo>
                  <a:pt x="14973667" y="6689257"/>
                </a:lnTo>
                <a:lnTo>
                  <a:pt x="0" y="66892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489" r="-2231" b="-1489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00893" y="996407"/>
            <a:ext cx="1930226" cy="614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  <a:p>
            <a:pPr algn="l">
              <a:lnSpc>
                <a:spcPts val="2301"/>
              </a:lnSpc>
            </a:pPr>
            <a:endParaRPr lang="en-US" sz="2150" b="1">
              <a:solidFill>
                <a:srgbClr val="2B2A2A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13999376" y="7543678"/>
            <a:ext cx="7307079" cy="9451509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0777" y="996407"/>
            <a:ext cx="464139" cy="514995"/>
          </a:xfrm>
          <a:custGeom>
            <a:avLst/>
            <a:gdLst/>
            <a:ahLst/>
            <a:cxnLst/>
            <a:rect l="l" t="t" r="r" b="b"/>
            <a:pathLst>
              <a:path w="464139" h="514995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57167" y="2417577"/>
            <a:ext cx="14973667" cy="7869423"/>
          </a:xfrm>
          <a:custGeom>
            <a:avLst/>
            <a:gdLst/>
            <a:ahLst/>
            <a:cxnLst/>
            <a:rect l="l" t="t" r="r" b="b"/>
            <a:pathLst>
              <a:path w="14973667" h="7869423">
                <a:moveTo>
                  <a:pt x="0" y="0"/>
                </a:moveTo>
                <a:lnTo>
                  <a:pt x="14973666" y="0"/>
                </a:lnTo>
                <a:lnTo>
                  <a:pt x="14973666" y="7869423"/>
                </a:lnTo>
                <a:lnTo>
                  <a:pt x="0" y="78694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069" b="-5831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00893" y="996407"/>
            <a:ext cx="1930226" cy="614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  <a:p>
            <a:pPr algn="l">
              <a:lnSpc>
                <a:spcPts val="2301"/>
              </a:lnSpc>
            </a:pPr>
            <a:endParaRPr lang="en-US" sz="2150" b="1">
              <a:solidFill>
                <a:srgbClr val="2B2A2A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0777" y="996407"/>
            <a:ext cx="464139" cy="514995"/>
          </a:xfrm>
          <a:custGeom>
            <a:avLst/>
            <a:gdLst/>
            <a:ahLst/>
            <a:cxnLst/>
            <a:rect l="l" t="t" r="r" b="b"/>
            <a:pathLst>
              <a:path w="464139" h="514995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524141">
            <a:off x="13605760" y="6855137"/>
            <a:ext cx="7307079" cy="9451509"/>
            <a:chOff x="0" y="0"/>
            <a:chExt cx="665246" cy="86047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00893" y="996407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362822" y="2792837"/>
            <a:ext cx="4946449" cy="809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9"/>
              </a:lnSpc>
              <a:spcBef>
                <a:spcPct val="0"/>
              </a:spcBef>
            </a:pPr>
            <a:r>
              <a:rPr lang="en-US" sz="4463" b="1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CHALEGES FACED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78317" y="4651459"/>
            <a:ext cx="14542770" cy="233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Handling real-time message synchronization with multiple users.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Ensuring database consistency under concurrent message loads.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Maintaining security (authentication, data protection).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Mobile responsiveness across devices.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0777" y="996407"/>
            <a:ext cx="464139" cy="514995"/>
          </a:xfrm>
          <a:custGeom>
            <a:avLst/>
            <a:gdLst/>
            <a:ahLst/>
            <a:cxnLst/>
            <a:rect l="l" t="t" r="r" b="b"/>
            <a:pathLst>
              <a:path w="464139" h="514995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524141">
            <a:off x="13605760" y="6855137"/>
            <a:ext cx="7307079" cy="9451509"/>
            <a:chOff x="0" y="0"/>
            <a:chExt cx="665246" cy="86047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00893" y="996407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362822" y="2792837"/>
            <a:ext cx="4946449" cy="809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9"/>
              </a:lnSpc>
              <a:spcBef>
                <a:spcPct val="0"/>
              </a:spcBef>
            </a:pPr>
            <a:r>
              <a:rPr lang="en-US" sz="4463" b="1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SCOPE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702317" y="4390645"/>
            <a:ext cx="11494770" cy="233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Group chat functionality (multiple users per room).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Media sharing (images, documents, voice notes).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Mobile app development (React Native).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Message read receipts and typing indicators.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0777" y="996407"/>
            <a:ext cx="464139" cy="514995"/>
          </a:xfrm>
          <a:custGeom>
            <a:avLst/>
            <a:gdLst/>
            <a:ahLst/>
            <a:cxnLst/>
            <a:rect l="l" t="t" r="r" b="b"/>
            <a:pathLst>
              <a:path w="464139" h="514995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524141">
            <a:off x="13605760" y="6855137"/>
            <a:ext cx="7307079" cy="9451509"/>
            <a:chOff x="0" y="0"/>
            <a:chExt cx="665246" cy="86047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00893" y="996407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362822" y="2792837"/>
            <a:ext cx="4946449" cy="809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9"/>
              </a:lnSpc>
              <a:spcBef>
                <a:spcPct val="0"/>
              </a:spcBef>
            </a:pPr>
            <a:r>
              <a:rPr lang="en-US" sz="4463" b="1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56861" y="4572697"/>
            <a:ext cx="14585683" cy="233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Built a fully functional real-time chat application.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Achieved secure user management and instant communication.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Learned real-world full-stack development and deployment practices.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0777" y="996407"/>
            <a:ext cx="464139" cy="514995"/>
          </a:xfrm>
          <a:custGeom>
            <a:avLst/>
            <a:gdLst/>
            <a:ahLst/>
            <a:cxnLst/>
            <a:rect l="l" t="t" r="r" b="b"/>
            <a:pathLst>
              <a:path w="464139" h="514995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524141">
            <a:off x="13605760" y="6855137"/>
            <a:ext cx="7307079" cy="9451509"/>
            <a:chOff x="0" y="0"/>
            <a:chExt cx="665246" cy="86047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00893" y="996407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684281" y="2797766"/>
            <a:ext cx="8522352" cy="881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30"/>
              </a:lnSpc>
              <a:spcBef>
                <a:spcPct val="0"/>
              </a:spcBef>
            </a:pPr>
            <a:r>
              <a:rPr lang="en-US" sz="4807">
                <a:solidFill>
                  <a:srgbClr val="F7B8D2"/>
                </a:solidFill>
                <a:latin typeface="Horizon"/>
                <a:ea typeface="Horizon"/>
                <a:cs typeface="Horizon"/>
                <a:sym typeface="Horizon"/>
              </a:rPr>
              <a:t>THANK YOU(Q/A)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432512" y="4187395"/>
            <a:ext cx="9025890" cy="233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endParaRPr/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Thank you for your attention!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are ready to answer your questions.</a:t>
            </a:r>
          </a:p>
          <a:p>
            <a:pPr algn="l">
              <a:lnSpc>
                <a:spcPts val="4620"/>
              </a:lnSpc>
            </a:pPr>
            <a:endParaRPr lang="en-US" sz="3300" b="1">
              <a:solidFill>
                <a:srgbClr val="2B2A2A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24141">
            <a:off x="11729743" y="4532546"/>
            <a:ext cx="7307079" cy="9451509"/>
            <a:chOff x="0" y="0"/>
            <a:chExt cx="665246" cy="8604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16789" y="2585963"/>
            <a:ext cx="6406223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16789" y="4201087"/>
            <a:ext cx="6580386" cy="590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5" lvl="1" indent="-334642" algn="l">
              <a:lnSpc>
                <a:spcPts val="4680"/>
              </a:lnSpc>
              <a:buFont typeface="Arial"/>
              <a:buChar char="•"/>
            </a:pPr>
            <a:r>
              <a:rPr lang="en-US" sz="3099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Developed a real-time chat platform for instant, secure communication.</a:t>
            </a:r>
          </a:p>
          <a:p>
            <a:pPr marL="669285" lvl="1" indent="-334642" algn="l">
              <a:lnSpc>
                <a:spcPts val="4680"/>
              </a:lnSpc>
              <a:buFont typeface="Arial"/>
              <a:buChar char="•"/>
            </a:pPr>
            <a:r>
              <a:rPr lang="en-US" sz="3099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Built using MERN stack (MongoDB, Express.js, React.js, Node.js) and Socket.io.</a:t>
            </a:r>
          </a:p>
          <a:p>
            <a:pPr marL="669285" lvl="1" indent="-334642" algn="l">
              <a:lnSpc>
                <a:spcPts val="4680"/>
              </a:lnSpc>
              <a:buFont typeface="Arial"/>
              <a:buChar char="•"/>
            </a:pPr>
            <a:r>
              <a:rPr lang="en-US" sz="3099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Lightweight, responsive, and scalable communication solution.</a:t>
            </a:r>
          </a:p>
          <a:p>
            <a:pPr marL="0" lvl="0" indent="0" algn="l">
              <a:lnSpc>
                <a:spcPts val="4680"/>
              </a:lnSpc>
            </a:pPr>
            <a:endParaRPr lang="en-US" sz="3099">
              <a:solidFill>
                <a:srgbClr val="2B2A2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1131362" y="2429273"/>
            <a:ext cx="5069887" cy="10031643"/>
            <a:chOff x="0" y="0"/>
            <a:chExt cx="2620010" cy="5184140"/>
          </a:xfrm>
        </p:grpSpPr>
        <p:sp>
          <p:nvSpPr>
            <p:cNvPr id="1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2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27" name="Freeform 27"/>
          <p:cNvSpPr/>
          <p:nvPr/>
        </p:nvSpPr>
        <p:spPr>
          <a:xfrm>
            <a:off x="12761976" y="5306708"/>
            <a:ext cx="1808659" cy="2006834"/>
          </a:xfrm>
          <a:custGeom>
            <a:avLst/>
            <a:gdLst/>
            <a:ahLst/>
            <a:cxnLst/>
            <a:rect l="l" t="t" r="r" b="b"/>
            <a:pathLst>
              <a:path w="1808659" h="2006834">
                <a:moveTo>
                  <a:pt x="0" y="0"/>
                </a:moveTo>
                <a:lnTo>
                  <a:pt x="1808659" y="0"/>
                </a:lnTo>
                <a:lnTo>
                  <a:pt x="1808659" y="2006834"/>
                </a:lnTo>
                <a:lnTo>
                  <a:pt x="0" y="20068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280777" y="996407"/>
            <a:ext cx="464139" cy="514995"/>
          </a:xfrm>
          <a:custGeom>
            <a:avLst/>
            <a:gdLst/>
            <a:ahLst/>
            <a:cxnLst/>
            <a:rect l="l" t="t" r="r" b="b"/>
            <a:pathLst>
              <a:path w="464139" h="514995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12236550" y="7637010"/>
            <a:ext cx="2859511" cy="474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8"/>
              </a:lnSpc>
            </a:pPr>
            <a:r>
              <a:rPr lang="en-US" sz="3185" b="1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00893" y="996407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2272120" y="-4344859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32880" y="3710980"/>
            <a:ext cx="12687804" cy="9451509"/>
            <a:chOff x="0" y="0"/>
            <a:chExt cx="1155115" cy="8604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5115" cy="860478"/>
            </a:xfrm>
            <a:custGeom>
              <a:avLst/>
              <a:gdLst/>
              <a:ahLst/>
              <a:cxnLst/>
              <a:rect l="l" t="t" r="r" b="b"/>
              <a:pathLst>
                <a:path w="1155115" h="860478">
                  <a:moveTo>
                    <a:pt x="41493" y="0"/>
                  </a:moveTo>
                  <a:lnTo>
                    <a:pt x="1113622" y="0"/>
                  </a:lnTo>
                  <a:cubicBezTo>
                    <a:pt x="1124626" y="0"/>
                    <a:pt x="1135180" y="4372"/>
                    <a:pt x="1142962" y="12153"/>
                  </a:cubicBezTo>
                  <a:cubicBezTo>
                    <a:pt x="1150743" y="19934"/>
                    <a:pt x="1155115" y="30488"/>
                    <a:pt x="1155115" y="41493"/>
                  </a:cubicBezTo>
                  <a:lnTo>
                    <a:pt x="1155115" y="818985"/>
                  </a:lnTo>
                  <a:cubicBezTo>
                    <a:pt x="1155115" y="841901"/>
                    <a:pt x="1136538" y="860478"/>
                    <a:pt x="1113622" y="860478"/>
                  </a:cubicBezTo>
                  <a:lnTo>
                    <a:pt x="41493" y="860478"/>
                  </a:lnTo>
                  <a:cubicBezTo>
                    <a:pt x="18577" y="860478"/>
                    <a:pt x="0" y="841901"/>
                    <a:pt x="0" y="818985"/>
                  </a:cubicBezTo>
                  <a:lnTo>
                    <a:pt x="0" y="41493"/>
                  </a:lnTo>
                  <a:cubicBezTo>
                    <a:pt x="0" y="30488"/>
                    <a:pt x="4372" y="19934"/>
                    <a:pt x="12153" y="12153"/>
                  </a:cubicBezTo>
                  <a:cubicBezTo>
                    <a:pt x="19934" y="4372"/>
                    <a:pt x="30488" y="0"/>
                    <a:pt x="41493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55115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649490" y="4250465"/>
            <a:ext cx="639485" cy="639485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649490" y="5024913"/>
            <a:ext cx="4565020" cy="1298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74"/>
              </a:lnSpc>
            </a:pPr>
            <a:r>
              <a:rPr lang="en-US" sz="3244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Existing applications are complex and resource-heavy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057039" y="5001437"/>
            <a:ext cx="4024907" cy="133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31"/>
              </a:lnSpc>
            </a:pPr>
            <a:r>
              <a:rPr lang="en-US" sz="3299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Security concerns with user data and message privacy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649490" y="7763144"/>
            <a:ext cx="3771180" cy="176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31"/>
              </a:lnSpc>
            </a:pPr>
            <a:r>
              <a:rPr lang="en-US" sz="3299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Need for a simple, fast, and secure real-time chat platform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851822" y="4322929"/>
            <a:ext cx="363188" cy="476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5"/>
              </a:lnSpc>
            </a:pPr>
            <a:r>
              <a:rPr lang="en-US" sz="3293" b="1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3057039" y="4250465"/>
            <a:ext cx="639485" cy="63948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3259371" y="4322929"/>
            <a:ext cx="363188" cy="476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5"/>
              </a:lnSpc>
            </a:pPr>
            <a:r>
              <a:rPr lang="en-US" sz="3293" b="1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7649490" y="6998221"/>
            <a:ext cx="639485" cy="63948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7851822" y="7070685"/>
            <a:ext cx="363188" cy="476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5"/>
              </a:lnSpc>
            </a:pPr>
            <a:r>
              <a:rPr lang="en-US" sz="3293" b="1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72101" y="2203678"/>
            <a:ext cx="554906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558540" y="3192174"/>
            <a:ext cx="581336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STATMENT</a:t>
            </a:r>
          </a:p>
        </p:txBody>
      </p: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1882140" y="4799434"/>
            <a:ext cx="3806341" cy="7531500"/>
            <a:chOff x="0" y="0"/>
            <a:chExt cx="2620010" cy="5184140"/>
          </a:xfrm>
        </p:grpSpPr>
        <p:sp>
          <p:nvSpPr>
            <p:cNvPr id="33" name="Freeform 33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35" name="Freeform 35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42" name="Freeform 42"/>
          <p:cNvSpPr/>
          <p:nvPr/>
        </p:nvSpPr>
        <p:spPr>
          <a:xfrm>
            <a:off x="3106363" y="6959738"/>
            <a:ext cx="1357895" cy="1506680"/>
          </a:xfrm>
          <a:custGeom>
            <a:avLst/>
            <a:gdLst/>
            <a:ahLst/>
            <a:cxnLst/>
            <a:rect l="l" t="t" r="r" b="b"/>
            <a:pathLst>
              <a:path w="1357895" h="1506680">
                <a:moveTo>
                  <a:pt x="0" y="0"/>
                </a:moveTo>
                <a:lnTo>
                  <a:pt x="1357895" y="0"/>
                </a:lnTo>
                <a:lnTo>
                  <a:pt x="1357895" y="1506680"/>
                </a:lnTo>
                <a:lnTo>
                  <a:pt x="0" y="1506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3" name="TextBox 43"/>
          <p:cNvSpPr txBox="1"/>
          <p:nvPr/>
        </p:nvSpPr>
        <p:spPr>
          <a:xfrm>
            <a:off x="2711887" y="8711643"/>
            <a:ext cx="2146847" cy="354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9"/>
              </a:lnSpc>
            </a:pPr>
            <a:r>
              <a:rPr lang="en-US" sz="2391" b="1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</p:txBody>
      </p:sp>
      <p:sp>
        <p:nvSpPr>
          <p:cNvPr id="44" name="Freeform 44"/>
          <p:cNvSpPr/>
          <p:nvPr/>
        </p:nvSpPr>
        <p:spPr>
          <a:xfrm>
            <a:off x="1280777" y="996407"/>
            <a:ext cx="464139" cy="514995"/>
          </a:xfrm>
          <a:custGeom>
            <a:avLst/>
            <a:gdLst/>
            <a:ahLst/>
            <a:cxnLst/>
            <a:rect l="l" t="t" r="r" b="b"/>
            <a:pathLst>
              <a:path w="464139" h="514995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5" name="TextBox 45"/>
          <p:cNvSpPr txBox="1"/>
          <p:nvPr/>
        </p:nvSpPr>
        <p:spPr>
          <a:xfrm>
            <a:off x="1900893" y="996407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84618" y="2644286"/>
            <a:ext cx="554906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SYSTEM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71057" y="3632783"/>
            <a:ext cx="7372943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ARCHITECTURE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71057" y="5422433"/>
            <a:ext cx="13842727" cy="1251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4" lvl="1" indent="-356232" algn="l">
              <a:lnSpc>
                <a:spcPts val="4982"/>
              </a:lnSpc>
              <a:buFont typeface="Arial"/>
              <a:buChar char="•"/>
            </a:pPr>
            <a:r>
              <a:rPr lang="en-US" sz="3299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Frontend: React.js - handles UI and socket client connections.</a:t>
            </a:r>
          </a:p>
          <a:p>
            <a:pPr marL="0" lvl="0" indent="0" algn="l">
              <a:lnSpc>
                <a:spcPts val="4982"/>
              </a:lnSpc>
            </a:pPr>
            <a:endParaRPr lang="en-US" sz="3299">
              <a:solidFill>
                <a:srgbClr val="2B2A2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44917" y="6270017"/>
            <a:ext cx="16803818" cy="1251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4" lvl="1" indent="-356232" algn="l">
              <a:lnSpc>
                <a:spcPts val="4982"/>
              </a:lnSpc>
              <a:buFont typeface="Arial"/>
              <a:buChar char="•"/>
            </a:pPr>
            <a:r>
              <a:rPr lang="en-US" sz="3299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Backend: Node.js with Express - manages APIs and WebSocket server.</a:t>
            </a:r>
          </a:p>
          <a:p>
            <a:pPr marL="0" lvl="0" indent="0" algn="l">
              <a:lnSpc>
                <a:spcPts val="4982"/>
              </a:lnSpc>
            </a:pPr>
            <a:endParaRPr lang="en-US" sz="3299">
              <a:solidFill>
                <a:srgbClr val="2B2A2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280777" y="996407"/>
            <a:ext cx="464139" cy="514995"/>
          </a:xfrm>
          <a:custGeom>
            <a:avLst/>
            <a:gdLst/>
            <a:ahLst/>
            <a:cxnLst/>
            <a:rect l="l" t="t" r="r" b="b"/>
            <a:pathLst>
              <a:path w="464139" h="514995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900893" y="996407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44916" y="7160661"/>
            <a:ext cx="12592050" cy="1322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ctr">
              <a:lnSpc>
                <a:spcPct val="150000"/>
              </a:lnSpc>
              <a:buFont typeface="Arial"/>
              <a:buChar char="•"/>
            </a:pPr>
            <a:r>
              <a:rPr lang="en-US" sz="33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Database: MongoDB stores users and message histories.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endParaRPr lang="en-US" sz="33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86927D-E262-95CA-BB12-8E5F31413C5A}"/>
              </a:ext>
            </a:extLst>
          </p:cNvPr>
          <p:cNvSpPr txBox="1"/>
          <p:nvPr/>
        </p:nvSpPr>
        <p:spPr>
          <a:xfrm>
            <a:off x="2057400" y="8268987"/>
            <a:ext cx="129333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 Medium"/>
                <a:cs typeface="Poppins" panose="00000500000000000000" pitchFamily="2" charset="0"/>
                <a:sym typeface="Poppins Medium"/>
              </a:rPr>
              <a:t>Socket.io handles bi-directional real-time communication</a:t>
            </a:r>
            <a:endParaRPr lang="en-US" sz="33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endParaRPr lang="en-US" sz="33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643411" y="-4290528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24141">
            <a:off x="11729743" y="4532546"/>
            <a:ext cx="7307079" cy="9451509"/>
            <a:chOff x="0" y="0"/>
            <a:chExt cx="665246" cy="8604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3237758" y="2366643"/>
            <a:ext cx="3294834" cy="6519395"/>
            <a:chOff x="0" y="0"/>
            <a:chExt cx="2620010" cy="5184140"/>
          </a:xfrm>
        </p:grpSpPr>
        <p:sp>
          <p:nvSpPr>
            <p:cNvPr id="12" name="Freeform 1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14" name="Freeform 1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156784" y="3920517"/>
            <a:ext cx="2509522" cy="4965520"/>
            <a:chOff x="0" y="0"/>
            <a:chExt cx="2620010" cy="5184140"/>
          </a:xfrm>
        </p:grpSpPr>
        <p:sp>
          <p:nvSpPr>
            <p:cNvPr id="22" name="Freeform 2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24" name="Freeform 2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1825833" y="4534548"/>
            <a:ext cx="6597027" cy="1886702"/>
            <a:chOff x="0" y="0"/>
            <a:chExt cx="1737489" cy="49690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737489" cy="496909"/>
            </a:xfrm>
            <a:custGeom>
              <a:avLst/>
              <a:gdLst/>
              <a:ahLst/>
              <a:cxnLst/>
              <a:rect l="l" t="t" r="r" b="b"/>
              <a:pathLst>
                <a:path w="1737489" h="496909">
                  <a:moveTo>
                    <a:pt x="19950" y="0"/>
                  </a:moveTo>
                  <a:lnTo>
                    <a:pt x="1717538" y="0"/>
                  </a:lnTo>
                  <a:cubicBezTo>
                    <a:pt x="1722830" y="0"/>
                    <a:pt x="1727904" y="2102"/>
                    <a:pt x="1731645" y="5843"/>
                  </a:cubicBezTo>
                  <a:cubicBezTo>
                    <a:pt x="1735387" y="9585"/>
                    <a:pt x="1737489" y="14659"/>
                    <a:pt x="1737489" y="19950"/>
                  </a:cubicBezTo>
                  <a:lnTo>
                    <a:pt x="1737489" y="476959"/>
                  </a:lnTo>
                  <a:cubicBezTo>
                    <a:pt x="1737489" y="482250"/>
                    <a:pt x="1735387" y="487324"/>
                    <a:pt x="1731645" y="491066"/>
                  </a:cubicBezTo>
                  <a:cubicBezTo>
                    <a:pt x="1727904" y="494807"/>
                    <a:pt x="1722830" y="496909"/>
                    <a:pt x="1717538" y="496909"/>
                  </a:cubicBezTo>
                  <a:lnTo>
                    <a:pt x="19950" y="496909"/>
                  </a:lnTo>
                  <a:cubicBezTo>
                    <a:pt x="14659" y="496909"/>
                    <a:pt x="9585" y="494807"/>
                    <a:pt x="5843" y="491066"/>
                  </a:cubicBezTo>
                  <a:cubicBezTo>
                    <a:pt x="2102" y="487324"/>
                    <a:pt x="0" y="482250"/>
                    <a:pt x="0" y="476959"/>
                  </a:cubicBezTo>
                  <a:lnTo>
                    <a:pt x="0" y="19950"/>
                  </a:lnTo>
                  <a:cubicBezTo>
                    <a:pt x="0" y="14659"/>
                    <a:pt x="2102" y="9585"/>
                    <a:pt x="5843" y="5843"/>
                  </a:cubicBezTo>
                  <a:cubicBezTo>
                    <a:pt x="9585" y="2102"/>
                    <a:pt x="14659" y="0"/>
                    <a:pt x="199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57150"/>
              <a:ext cx="1737489" cy="554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3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825833" y="6805625"/>
            <a:ext cx="7318167" cy="2596648"/>
            <a:chOff x="0" y="0"/>
            <a:chExt cx="1927418" cy="683891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927418" cy="683891"/>
            </a:xfrm>
            <a:custGeom>
              <a:avLst/>
              <a:gdLst/>
              <a:ahLst/>
              <a:cxnLst/>
              <a:rect l="l" t="t" r="r" b="b"/>
              <a:pathLst>
                <a:path w="1927418" h="683891">
                  <a:moveTo>
                    <a:pt x="17984" y="0"/>
                  </a:moveTo>
                  <a:lnTo>
                    <a:pt x="1909434" y="0"/>
                  </a:lnTo>
                  <a:cubicBezTo>
                    <a:pt x="1919367" y="0"/>
                    <a:pt x="1927418" y="8052"/>
                    <a:pt x="1927418" y="17984"/>
                  </a:cubicBezTo>
                  <a:lnTo>
                    <a:pt x="1927418" y="665906"/>
                  </a:lnTo>
                  <a:cubicBezTo>
                    <a:pt x="1927418" y="675839"/>
                    <a:pt x="1919367" y="683891"/>
                    <a:pt x="1909434" y="683891"/>
                  </a:cubicBezTo>
                  <a:lnTo>
                    <a:pt x="17984" y="683891"/>
                  </a:lnTo>
                  <a:cubicBezTo>
                    <a:pt x="8052" y="683891"/>
                    <a:pt x="0" y="675839"/>
                    <a:pt x="0" y="665906"/>
                  </a:cubicBezTo>
                  <a:lnTo>
                    <a:pt x="0" y="17984"/>
                  </a:lnTo>
                  <a:cubicBezTo>
                    <a:pt x="0" y="8052"/>
                    <a:pt x="8052" y="0"/>
                    <a:pt x="17984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57150"/>
              <a:ext cx="1927418" cy="741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3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825833" y="2136437"/>
            <a:ext cx="554906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FRONTEND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812272" y="3020535"/>
            <a:ext cx="6988339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DEVELOPMENT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014142" y="4758841"/>
            <a:ext cx="5808612" cy="1455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2808"/>
              </a:lnSpc>
              <a:buFont typeface="Arial"/>
              <a:buChar char="•"/>
            </a:pPr>
            <a:r>
              <a:rPr lang="en-US" sz="27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Created responsive UI with React.js (login, chat screen)</a:t>
            </a:r>
          </a:p>
          <a:p>
            <a:pPr marL="582930" lvl="1" indent="-291465" algn="l">
              <a:lnSpc>
                <a:spcPts val="2808"/>
              </a:lnSpc>
              <a:buFont typeface="Arial"/>
              <a:buChar char="•"/>
            </a:pPr>
            <a:r>
              <a:rPr lang="en-US" sz="2700" b="1" u="none" strike="noStrik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Integrated Socket.io-client for real-time messaging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014142" y="7061842"/>
            <a:ext cx="5654824" cy="2159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2808"/>
              </a:lnSpc>
              <a:buFont typeface="Arial"/>
              <a:buChar char="•"/>
            </a:pPr>
            <a:r>
              <a:rPr lang="en-US" sz="27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Implemented user authentication frontend using JWT tokens.</a:t>
            </a:r>
          </a:p>
          <a:p>
            <a:pPr marL="582930" lvl="1" indent="-291465" algn="l">
              <a:lnSpc>
                <a:spcPts val="2808"/>
              </a:lnSpc>
              <a:buFont typeface="Arial"/>
              <a:buChar char="•"/>
            </a:pPr>
            <a:r>
              <a:rPr lang="en-US" sz="27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Handled chat message rendering and auto-scroll functionality</a:t>
            </a:r>
          </a:p>
        </p:txBody>
      </p:sp>
      <p:sp>
        <p:nvSpPr>
          <p:cNvPr id="45" name="Freeform 45"/>
          <p:cNvSpPr/>
          <p:nvPr/>
        </p:nvSpPr>
        <p:spPr>
          <a:xfrm>
            <a:off x="1280777" y="996407"/>
            <a:ext cx="464139" cy="514995"/>
          </a:xfrm>
          <a:custGeom>
            <a:avLst/>
            <a:gdLst/>
            <a:ahLst/>
            <a:cxnLst/>
            <a:rect l="l" t="t" r="r" b="b"/>
            <a:pathLst>
              <a:path w="464139" h="514995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6" name="TextBox 46"/>
          <p:cNvSpPr txBox="1"/>
          <p:nvPr/>
        </p:nvSpPr>
        <p:spPr>
          <a:xfrm>
            <a:off x="1900893" y="996407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0777" y="996407"/>
            <a:ext cx="464139" cy="514995"/>
          </a:xfrm>
          <a:custGeom>
            <a:avLst/>
            <a:gdLst/>
            <a:ahLst/>
            <a:cxnLst/>
            <a:rect l="l" t="t" r="r" b="b"/>
            <a:pathLst>
              <a:path w="464139" h="514995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-684704" y="4167609"/>
            <a:ext cx="10668619" cy="6119391"/>
            <a:chOff x="0" y="0"/>
            <a:chExt cx="7981950" cy="4578350"/>
          </a:xfrm>
        </p:grpSpPr>
        <p:sp>
          <p:nvSpPr>
            <p:cNvPr id="10" name="Freeform 10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4"/>
              <a:stretch>
                <a:fillRect l="-16707" r="-16707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72101" y="1888133"/>
            <a:ext cx="666514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FRONTEND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12847" y="2772262"/>
            <a:ext cx="812954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SCREENSHOTS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00893" y="996407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</p:txBody>
      </p: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8331996" y="4167609"/>
            <a:ext cx="10668619" cy="6119391"/>
            <a:chOff x="0" y="0"/>
            <a:chExt cx="7981950" cy="4578350"/>
          </a:xfrm>
        </p:grpSpPr>
        <p:sp>
          <p:nvSpPr>
            <p:cNvPr id="23" name="Freeform 23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5"/>
              <a:stretch>
                <a:fillRect l="-5540" r="-5540"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85662" y="2178690"/>
            <a:ext cx="6837083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BACKEND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72101" y="3167186"/>
            <a:ext cx="7178753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DEVELOPMENT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72101" y="5584431"/>
            <a:ext cx="15860681" cy="3137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4" lvl="1" indent="-356232" algn="l">
              <a:lnSpc>
                <a:spcPts val="4982"/>
              </a:lnSpc>
              <a:buFont typeface="Arial"/>
              <a:buChar char="•"/>
            </a:pPr>
            <a:r>
              <a:rPr lang="en-US" sz="3299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Built REST APIs for user registration, login, and fetching chat history.</a:t>
            </a:r>
          </a:p>
          <a:p>
            <a:pPr marL="712464" lvl="1" indent="-356232" algn="l">
              <a:lnSpc>
                <a:spcPts val="4982"/>
              </a:lnSpc>
              <a:buFont typeface="Arial"/>
              <a:buChar char="•"/>
            </a:pPr>
            <a:r>
              <a:rPr lang="en-US" sz="3299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Established WebSocket server using Socket.io.</a:t>
            </a:r>
          </a:p>
          <a:p>
            <a:pPr marL="712464" lvl="1" indent="-356232" algn="l">
              <a:lnSpc>
                <a:spcPts val="4982"/>
              </a:lnSpc>
              <a:buFont typeface="Arial"/>
              <a:buChar char="•"/>
            </a:pPr>
            <a:r>
              <a:rPr lang="en-US" sz="3299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Managed events like 'send_message' and 'receive_message</a:t>
            </a:r>
          </a:p>
          <a:p>
            <a:pPr marL="712464" lvl="1" indent="-356232" algn="l">
              <a:lnSpc>
                <a:spcPts val="4982"/>
              </a:lnSpc>
              <a:buFont typeface="Arial"/>
              <a:buChar char="•"/>
            </a:pPr>
            <a:r>
              <a:rPr lang="en-US" sz="3299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Ensured API validation and error handling.</a:t>
            </a:r>
          </a:p>
          <a:p>
            <a:pPr marL="0" lvl="0" indent="0" algn="l">
              <a:lnSpc>
                <a:spcPts val="4982"/>
              </a:lnSpc>
            </a:pPr>
            <a:endParaRPr lang="en-US" sz="3299">
              <a:solidFill>
                <a:srgbClr val="2B2A2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280777" y="996407"/>
            <a:ext cx="464139" cy="514995"/>
          </a:xfrm>
          <a:custGeom>
            <a:avLst/>
            <a:gdLst/>
            <a:ahLst/>
            <a:cxnLst/>
            <a:rect l="l" t="t" r="r" b="b"/>
            <a:pathLst>
              <a:path w="464139" h="514995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900893" y="996407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24141">
            <a:off x="13605760" y="7094792"/>
            <a:ext cx="7307079" cy="9451509"/>
            <a:chOff x="0" y="0"/>
            <a:chExt cx="665246" cy="8604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5246" cy="860478"/>
            </a:xfrm>
            <a:custGeom>
              <a:avLst/>
              <a:gdLst/>
              <a:ahLst/>
              <a:cxnLst/>
              <a:rect l="l" t="t" r="r" b="b"/>
              <a:pathLst>
                <a:path w="665246" h="860478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50987" y="2385693"/>
            <a:ext cx="797441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Backend Code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37425" y="3374190"/>
            <a:ext cx="581336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Snippet</a:t>
            </a:r>
          </a:p>
        </p:txBody>
      </p:sp>
      <p:sp>
        <p:nvSpPr>
          <p:cNvPr id="17" name="Freeform 17"/>
          <p:cNvSpPr/>
          <p:nvPr/>
        </p:nvSpPr>
        <p:spPr>
          <a:xfrm>
            <a:off x="1280777" y="996407"/>
            <a:ext cx="464139" cy="514995"/>
          </a:xfrm>
          <a:custGeom>
            <a:avLst/>
            <a:gdLst/>
            <a:ahLst/>
            <a:cxnLst/>
            <a:rect l="l" t="t" r="r" b="b"/>
            <a:pathLst>
              <a:path w="464139" h="514995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900893" y="996407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Wardiere Inc.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00893" y="1332894"/>
            <a:ext cx="1219493" cy="178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Payment App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10639" y="5257420"/>
            <a:ext cx="10729364" cy="2722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socket.on('send_message', (data) =&gt; {</a:t>
            </a:r>
          </a:p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// Save message to DB and emit to receiver});</a:t>
            </a:r>
          </a:p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socket.on('join_room', (room) =&gt; {</a:t>
            </a:r>
          </a:p>
          <a:p>
            <a:pPr algn="ctr">
              <a:lnSpc>
                <a:spcPts val="4293"/>
              </a:lnSpc>
              <a:spcBef>
                <a:spcPct val="0"/>
              </a:spcBef>
            </a:pPr>
            <a:r>
              <a:rPr lang="en-US" sz="306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¡ socket.join(room);});</a:t>
            </a:r>
          </a:p>
          <a:p>
            <a:pPr algn="ctr">
              <a:lnSpc>
                <a:spcPts val="4293"/>
              </a:lnSpc>
              <a:spcBef>
                <a:spcPct val="0"/>
              </a:spcBef>
            </a:pPr>
            <a:endParaRPr lang="en-US" sz="3066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903070" y="3643351"/>
            <a:ext cx="4098022" cy="5474066"/>
            <a:chOff x="0" y="0"/>
            <a:chExt cx="1079314" cy="14417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9314" cy="1441729"/>
            </a:xfrm>
            <a:custGeom>
              <a:avLst/>
              <a:gdLst/>
              <a:ahLst/>
              <a:cxnLst/>
              <a:rect l="l" t="t" r="r" b="b"/>
              <a:pathLst>
                <a:path w="1079314" h="1441729">
                  <a:moveTo>
                    <a:pt x="54786" y="0"/>
                  </a:moveTo>
                  <a:lnTo>
                    <a:pt x="1024528" y="0"/>
                  </a:lnTo>
                  <a:cubicBezTo>
                    <a:pt x="1054786" y="0"/>
                    <a:pt x="1079314" y="24529"/>
                    <a:pt x="1079314" y="54786"/>
                  </a:cubicBezTo>
                  <a:lnTo>
                    <a:pt x="1079314" y="1386943"/>
                  </a:lnTo>
                  <a:cubicBezTo>
                    <a:pt x="1079314" y="1401473"/>
                    <a:pt x="1073542" y="1415408"/>
                    <a:pt x="1063268" y="1425683"/>
                  </a:cubicBezTo>
                  <a:cubicBezTo>
                    <a:pt x="1052993" y="1435957"/>
                    <a:pt x="1039058" y="1441729"/>
                    <a:pt x="1024528" y="1441729"/>
                  </a:cubicBezTo>
                  <a:lnTo>
                    <a:pt x="54786" y="1441729"/>
                  </a:lnTo>
                  <a:cubicBezTo>
                    <a:pt x="24529" y="1441729"/>
                    <a:pt x="0" y="1417201"/>
                    <a:pt x="0" y="1386943"/>
                  </a:cubicBezTo>
                  <a:lnTo>
                    <a:pt x="0" y="54786"/>
                  </a:lnTo>
                  <a:cubicBezTo>
                    <a:pt x="0" y="24529"/>
                    <a:pt x="24529" y="0"/>
                    <a:pt x="54786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079314" cy="1498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43268" y="3643351"/>
            <a:ext cx="4098022" cy="5474066"/>
            <a:chOff x="0" y="0"/>
            <a:chExt cx="1079314" cy="144172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9314" cy="1441729"/>
            </a:xfrm>
            <a:custGeom>
              <a:avLst/>
              <a:gdLst/>
              <a:ahLst/>
              <a:cxnLst/>
              <a:rect l="l" t="t" r="r" b="b"/>
              <a:pathLst>
                <a:path w="1079314" h="1441729">
                  <a:moveTo>
                    <a:pt x="54786" y="0"/>
                  </a:moveTo>
                  <a:lnTo>
                    <a:pt x="1024528" y="0"/>
                  </a:lnTo>
                  <a:cubicBezTo>
                    <a:pt x="1054786" y="0"/>
                    <a:pt x="1079314" y="24529"/>
                    <a:pt x="1079314" y="54786"/>
                  </a:cubicBezTo>
                  <a:lnTo>
                    <a:pt x="1079314" y="1386943"/>
                  </a:lnTo>
                  <a:cubicBezTo>
                    <a:pt x="1079314" y="1401473"/>
                    <a:pt x="1073542" y="1415408"/>
                    <a:pt x="1063268" y="1425683"/>
                  </a:cubicBezTo>
                  <a:cubicBezTo>
                    <a:pt x="1052993" y="1435957"/>
                    <a:pt x="1039058" y="1441729"/>
                    <a:pt x="1024528" y="1441729"/>
                  </a:cubicBezTo>
                  <a:lnTo>
                    <a:pt x="54786" y="1441729"/>
                  </a:lnTo>
                  <a:cubicBezTo>
                    <a:pt x="24529" y="1441729"/>
                    <a:pt x="0" y="1417201"/>
                    <a:pt x="0" y="1386943"/>
                  </a:cubicBezTo>
                  <a:lnTo>
                    <a:pt x="0" y="54786"/>
                  </a:lnTo>
                  <a:cubicBezTo>
                    <a:pt x="0" y="24529"/>
                    <a:pt x="24529" y="0"/>
                    <a:pt x="54786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079314" cy="1498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3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900893" y="3786226"/>
            <a:ext cx="4098022" cy="5474066"/>
            <a:chOff x="0" y="0"/>
            <a:chExt cx="1079314" cy="144172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79314" cy="1441729"/>
            </a:xfrm>
            <a:custGeom>
              <a:avLst/>
              <a:gdLst/>
              <a:ahLst/>
              <a:cxnLst/>
              <a:rect l="l" t="t" r="r" b="b"/>
              <a:pathLst>
                <a:path w="1079314" h="1441729">
                  <a:moveTo>
                    <a:pt x="54786" y="0"/>
                  </a:moveTo>
                  <a:lnTo>
                    <a:pt x="1024528" y="0"/>
                  </a:lnTo>
                  <a:cubicBezTo>
                    <a:pt x="1054786" y="0"/>
                    <a:pt x="1079314" y="24529"/>
                    <a:pt x="1079314" y="54786"/>
                  </a:cubicBezTo>
                  <a:lnTo>
                    <a:pt x="1079314" y="1386943"/>
                  </a:lnTo>
                  <a:cubicBezTo>
                    <a:pt x="1079314" y="1401473"/>
                    <a:pt x="1073542" y="1415408"/>
                    <a:pt x="1063268" y="1425683"/>
                  </a:cubicBezTo>
                  <a:cubicBezTo>
                    <a:pt x="1052993" y="1435957"/>
                    <a:pt x="1039058" y="1441729"/>
                    <a:pt x="1024528" y="1441729"/>
                  </a:cubicBezTo>
                  <a:lnTo>
                    <a:pt x="54786" y="1441729"/>
                  </a:lnTo>
                  <a:cubicBezTo>
                    <a:pt x="24529" y="1441729"/>
                    <a:pt x="0" y="1417201"/>
                    <a:pt x="0" y="1386943"/>
                  </a:cubicBezTo>
                  <a:lnTo>
                    <a:pt x="0" y="54786"/>
                  </a:lnTo>
                  <a:cubicBezTo>
                    <a:pt x="0" y="24529"/>
                    <a:pt x="24529" y="0"/>
                    <a:pt x="54786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079314" cy="1498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3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280777" y="996407"/>
            <a:ext cx="464139" cy="514995"/>
          </a:xfrm>
          <a:custGeom>
            <a:avLst/>
            <a:gdLst/>
            <a:ahLst/>
            <a:cxnLst/>
            <a:rect l="l" t="t" r="r" b="b"/>
            <a:pathLst>
              <a:path w="464139" h="514995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3806451" y="4176061"/>
            <a:ext cx="840498" cy="840498"/>
          </a:xfrm>
          <a:custGeom>
            <a:avLst/>
            <a:gdLst/>
            <a:ahLst/>
            <a:cxnLst/>
            <a:rect l="l" t="t" r="r" b="b"/>
            <a:pathLst>
              <a:path w="840498" h="840498">
                <a:moveTo>
                  <a:pt x="0" y="0"/>
                </a:moveTo>
                <a:lnTo>
                  <a:pt x="840498" y="0"/>
                </a:lnTo>
                <a:lnTo>
                  <a:pt x="840498" y="840498"/>
                </a:lnTo>
                <a:lnTo>
                  <a:pt x="0" y="840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8824291" y="4176061"/>
            <a:ext cx="840498" cy="840498"/>
          </a:xfrm>
          <a:custGeom>
            <a:avLst/>
            <a:gdLst/>
            <a:ahLst/>
            <a:cxnLst/>
            <a:rect l="l" t="t" r="r" b="b"/>
            <a:pathLst>
              <a:path w="840498" h="840498">
                <a:moveTo>
                  <a:pt x="0" y="0"/>
                </a:moveTo>
                <a:lnTo>
                  <a:pt x="840499" y="0"/>
                </a:lnTo>
                <a:lnTo>
                  <a:pt x="840499" y="840498"/>
                </a:lnTo>
                <a:lnTo>
                  <a:pt x="0" y="840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641051" y="4176061"/>
            <a:ext cx="840498" cy="840498"/>
          </a:xfrm>
          <a:custGeom>
            <a:avLst/>
            <a:gdLst/>
            <a:ahLst/>
            <a:cxnLst/>
            <a:rect l="l" t="t" r="r" b="b"/>
            <a:pathLst>
              <a:path w="840498" h="840498">
                <a:moveTo>
                  <a:pt x="0" y="0"/>
                </a:moveTo>
                <a:lnTo>
                  <a:pt x="840498" y="0"/>
                </a:lnTo>
                <a:lnTo>
                  <a:pt x="840498" y="840498"/>
                </a:lnTo>
                <a:lnTo>
                  <a:pt x="0" y="840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44917" y="2005051"/>
            <a:ext cx="6504863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DATABASE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601107" y="2005051"/>
            <a:ext cx="8840183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AUTHENTICATION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900893" y="996407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CHATAPP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037699" y="5455507"/>
            <a:ext cx="2378003" cy="3048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1"/>
              </a:lnSpc>
            </a:pPr>
            <a:r>
              <a:rPr lang="en-US" sz="3299" b="1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Designed MongoDB collections for Users and Messages.</a:t>
            </a:r>
          </a:p>
          <a:p>
            <a:pPr algn="ctr">
              <a:lnSpc>
                <a:spcPts val="3431"/>
              </a:lnSpc>
            </a:pPr>
            <a:endParaRPr lang="en-US" sz="3299" b="1">
              <a:solidFill>
                <a:srgbClr val="2B2A2A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7287710" y="5744051"/>
            <a:ext cx="3435784" cy="2619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2"/>
              </a:lnSpc>
            </a:pPr>
            <a:r>
              <a:rPr lang="en-US" sz="3300" b="1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Implemented password hashing using bcrypt for security.</a:t>
            </a:r>
          </a:p>
          <a:p>
            <a:pPr algn="ctr">
              <a:lnSpc>
                <a:spcPts val="3432"/>
              </a:lnSpc>
            </a:pPr>
            <a:endParaRPr lang="en-US" sz="3300" b="1">
              <a:solidFill>
                <a:srgbClr val="2B2A2A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2613618" y="5352669"/>
            <a:ext cx="3324245" cy="3905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2"/>
              </a:lnSpc>
            </a:pPr>
            <a:r>
              <a:rPr lang="en-US" sz="3300" b="1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Used JWT tokens for user authentication and session management.</a:t>
            </a:r>
          </a:p>
          <a:p>
            <a:pPr algn="ctr">
              <a:lnSpc>
                <a:spcPts val="3432"/>
              </a:lnSpc>
            </a:pPr>
            <a:r>
              <a:rPr lang="en-US" sz="3300" b="1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Secured sensitive user data storage</a:t>
            </a:r>
          </a:p>
          <a:p>
            <a:pPr algn="ctr">
              <a:lnSpc>
                <a:spcPts val="3432"/>
              </a:lnSpc>
            </a:pPr>
            <a:endParaRPr lang="en-US" sz="3300" b="1">
              <a:solidFill>
                <a:srgbClr val="2B2A2A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616</Words>
  <Application>Microsoft Office PowerPoint</Application>
  <PresentationFormat>Custom</PresentationFormat>
  <Paragraphs>173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Poppins Bold</vt:lpstr>
      <vt:lpstr>Poppins Medium</vt:lpstr>
      <vt:lpstr>Poppins</vt:lpstr>
      <vt:lpstr>Horizon</vt:lpstr>
      <vt:lpstr>Poppins Semi-Bold</vt:lpstr>
      <vt:lpstr>Arial</vt:lpstr>
      <vt:lpstr>Calibri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secured chat</dc:title>
  <cp:lastModifiedBy>Chetan Rathod</cp:lastModifiedBy>
  <cp:revision>1</cp:revision>
  <dcterms:created xsi:type="dcterms:W3CDTF">2006-08-16T00:00:00Z</dcterms:created>
  <dcterms:modified xsi:type="dcterms:W3CDTF">2025-04-29T08:55:24Z</dcterms:modified>
  <dc:identifier>DAGl8ssXhr0</dc:identifier>
</cp:coreProperties>
</file>