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5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9719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r>
              <a:rPr lang="en-US"/>
              <a:t>Click to edit Master subtitle style</a:t>
            </a:r>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r>
              <a:rPr lang="en-US"/>
              <a:t>Click icon to add picture</a:t>
            </a:r>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a:t>Click to edit Master text styles</a:t>
            </a: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a:t>Click to edit Master text styles</a:t>
            </a: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a:t>Click to edit Master text styles</a:t>
            </a: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a:t>Click to edit Master text styles</a:t>
            </a: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a:t>Click to edit Master text styles</a:t>
            </a: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pPr lvl="0"/>
            <a:r>
              <a:rPr lang="en-US"/>
              <a:t>Click to edit Master text styles</a:t>
            </a: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pPr lvl="0"/>
            <a:r>
              <a:rPr lang="en-US"/>
              <a:t>Click to edit Master text styles</a:t>
            </a: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pPr lvl="0"/>
            <a:r>
              <a:rPr lang="en-US"/>
              <a:t>Click to edit Master text styles</a:t>
            </a: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pPr lvl="0"/>
            <a:r>
              <a:rPr lang="en-US"/>
              <a:t>Click to edit Master text styles</a:t>
            </a: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pPr lvl="0"/>
            <a:r>
              <a:rPr lang="en-US"/>
              <a:t>Click to edit Master text styles</a:t>
            </a: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r>
              <a:rPr lang="en-US"/>
              <a:t>Click icon to add picture</a:t>
            </a:r>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pPr lvl="0"/>
            <a:r>
              <a:rPr lang="en-US"/>
              <a:t>Click to edit Master text styles</a:t>
            </a: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355739" y="1649371"/>
            <a:ext cx="9800316" cy="225680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4000" dirty="0">
                <a:solidFill>
                  <a:schemeClr val="lt1"/>
                </a:solidFill>
                <a:latin typeface="Times New Roman"/>
                <a:ea typeface="Times New Roman"/>
                <a:cs typeface="Times New Roman"/>
                <a:sym typeface="Times New Roman"/>
              </a:rPr>
              <a:t>Estimation of energy performance of    residential buildings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Splitting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713447" y="1074197"/>
            <a:ext cx="10765106" cy="513129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After creating the training and validation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Regression models like linear regression are applied and see the correlation between attributes.</a:t>
            </a: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By taking different combination of attributes try to fit the models</a:t>
            </a: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Decision, Extra tree, Random forest, Gradient boosting,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were used. </a:t>
            </a:r>
          </a:p>
          <a:p>
            <a:pPr marL="285750" lvl="0" indent="-285750" algn="l" rtl="0">
              <a:spcBef>
                <a:spcPts val="960"/>
              </a:spcBef>
              <a:spcAft>
                <a:spcPts val="0"/>
              </a:spcAft>
              <a:buSzPts val="1440"/>
              <a:buChar char="▶"/>
            </a:pPr>
            <a:r>
              <a:rPr lang="en-US" dirty="0">
                <a:solidFill>
                  <a:schemeClr val="bg1"/>
                </a:solidFill>
                <a:latin typeface="Times New Roman" panose="02020603050405020304" pitchFamily="18" charset="0"/>
                <a:cs typeface="Times New Roman" panose="02020603050405020304" pitchFamily="18" charset="0"/>
              </a:rPr>
              <a:t>C</a:t>
            </a:r>
            <a:r>
              <a:rPr lang="en-US" sz="2000" dirty="0">
                <a:solidFill>
                  <a:schemeClr val="bg1"/>
                </a:solidFill>
                <a:latin typeface="Times New Roman" panose="02020603050405020304" pitchFamily="18" charset="0"/>
                <a:cs typeface="Times New Roman" panose="02020603050405020304" pitchFamily="18" charset="0"/>
              </a:rPr>
              <a:t>alculate the RMSE and R2 scores for models and select the model with the best score. </a:t>
            </a:r>
          </a:p>
          <a:p>
            <a:pPr marL="0" lvl="0" indent="0" algn="l" rtl="0">
              <a:spcBef>
                <a:spcPts val="960"/>
              </a:spcBef>
              <a:spcAft>
                <a:spcPts val="0"/>
              </a:spcAft>
              <a:buSzPts val="1440"/>
              <a:buNone/>
            </a:pPr>
            <a:endParaRPr lang="en-IN"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p>
          <a:p>
            <a:pPr marL="0" indent="0">
              <a:spcBef>
                <a:spcPts val="960"/>
              </a:spcBef>
              <a:buNone/>
            </a:pPr>
            <a:r>
              <a:rPr lang="en-US" sz="1800" dirty="0">
                <a:solidFill>
                  <a:schemeClr val="lt1"/>
                </a:solidFill>
                <a:latin typeface="Times New Roman"/>
                <a:cs typeface="Times New Roman"/>
                <a:sym typeface="Times New Roman"/>
              </a:rPr>
              <a:t>	Refer slide 9</a:t>
            </a:r>
            <a:r>
              <a:rPr lang="en-US" sz="1800" baseline="30000" dirty="0">
                <a:solidFill>
                  <a:schemeClr val="lt1"/>
                </a:solidFill>
                <a:latin typeface="Times New Roman"/>
                <a:cs typeface="Times New Roman"/>
                <a:sym typeface="Times New Roman"/>
              </a:rPr>
              <a:t>th</a:t>
            </a:r>
            <a:r>
              <a:rPr lang="en-US" sz="1800" dirty="0">
                <a:solidFill>
                  <a:schemeClr val="lt1"/>
                </a:solidFill>
                <a:latin typeface="Times New Roman"/>
                <a:cs typeface="Times New Roman"/>
                <a:sym typeface="Times New Roman"/>
              </a:rPr>
              <a:t> for better understanding.</a:t>
            </a:r>
            <a:endParaRPr lang="en-IN" sz="1800" baseline="30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9) Where the model is deployed?</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When the model is ready we deploy it  Heroku server.</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monitoring heating and cooling load for</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different building shapes. The model will determine the values of load based on</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inputs.</a:t>
            </a:r>
          </a:p>
          <a:p>
            <a:pPr marL="457200" lvl="1" indent="0" algn="l" rtl="0">
              <a:spcBef>
                <a:spcPts val="960"/>
              </a:spcBef>
              <a:spcAft>
                <a:spcPts val="0"/>
              </a:spcAft>
              <a:buSzPts val="1440"/>
              <a:buNone/>
            </a:pP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heating load and cooling load.</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energy efficiency from different building shapes.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to find energy efficient building.</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1165934" y="372863"/>
            <a:ext cx="10772314" cy="1331650"/>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a:extLst>
              <a:ext uri="{FF2B5EF4-FFF2-40B4-BE49-F238E27FC236}">
                <a16:creationId xmlns:a16="http://schemas.microsoft.com/office/drawing/2014/main" id="{F64DEEFB-D436-438D-8F15-43C8CF8EC36D}"/>
              </a:ext>
            </a:extLst>
          </p:cNvPr>
          <p:cNvPicPr/>
          <p:nvPr/>
        </p:nvPicPr>
        <p:blipFill>
          <a:blip r:embed="rId3"/>
          <a:stretch>
            <a:fillRect/>
          </a:stretch>
        </p:blipFill>
        <p:spPr>
          <a:xfrm>
            <a:off x="789742" y="1067119"/>
            <a:ext cx="10772314" cy="47237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917001" y="291313"/>
            <a:ext cx="10144575" cy="6180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Description: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dataset is of  Energy efficiency for Building. The buildings differ with respect to the glazing area, the glazing area distribution, and the orientation, amongst other parameters. The dataset comprises 768 samples and 8 features.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dataset contains eight attributes and two responses.</a:t>
            </a:r>
          </a:p>
          <a:p>
            <a:pPr marL="914400" lvl="2" indent="0">
              <a:spcBef>
                <a:spcPts val="960"/>
              </a:spcBef>
              <a:buNone/>
            </a:pPr>
            <a:r>
              <a:rPr lang="en-US" dirty="0">
                <a:solidFill>
                  <a:schemeClr val="lt1"/>
                </a:solidFill>
                <a:latin typeface="Times New Roman"/>
                <a:ea typeface="Times New Roman"/>
                <a:cs typeface="Times New Roman"/>
                <a:sym typeface="Times New Roman"/>
              </a:rPr>
              <a:t>X1=Relative Compactness </a:t>
            </a:r>
          </a:p>
          <a:p>
            <a:pPr marL="914400" lvl="2" indent="0">
              <a:spcBef>
                <a:spcPts val="960"/>
              </a:spcBef>
              <a:buNone/>
            </a:pPr>
            <a:r>
              <a:rPr lang="en-US" dirty="0">
                <a:solidFill>
                  <a:schemeClr val="lt1"/>
                </a:solidFill>
                <a:latin typeface="Times New Roman"/>
                <a:ea typeface="Times New Roman"/>
                <a:cs typeface="Times New Roman"/>
                <a:sym typeface="Times New Roman"/>
              </a:rPr>
              <a:t>X2=Surface Area</a:t>
            </a:r>
          </a:p>
          <a:p>
            <a:pPr marL="914400" lvl="2" indent="0">
              <a:spcBef>
                <a:spcPts val="960"/>
              </a:spcBef>
              <a:buNone/>
            </a:pPr>
            <a:r>
              <a:rPr lang="en-US" dirty="0">
                <a:solidFill>
                  <a:schemeClr val="lt1"/>
                </a:solidFill>
                <a:latin typeface="Times New Roman"/>
                <a:ea typeface="Times New Roman"/>
                <a:cs typeface="Times New Roman"/>
                <a:sym typeface="Times New Roman"/>
              </a:rPr>
              <a:t>X3=Wall Area</a:t>
            </a:r>
          </a:p>
          <a:p>
            <a:pPr marL="914400" lvl="2" indent="0">
              <a:spcBef>
                <a:spcPts val="960"/>
              </a:spcBef>
              <a:buNone/>
            </a:pPr>
            <a:r>
              <a:rPr lang="en-US" dirty="0">
                <a:solidFill>
                  <a:schemeClr val="lt1"/>
                </a:solidFill>
                <a:latin typeface="Times New Roman"/>
                <a:ea typeface="Times New Roman"/>
                <a:cs typeface="Times New Roman"/>
                <a:sym typeface="Times New Roman"/>
              </a:rPr>
              <a:t>X4=Roof Area</a:t>
            </a:r>
          </a:p>
          <a:p>
            <a:pPr marL="914400" lvl="2" indent="0">
              <a:spcBef>
                <a:spcPts val="960"/>
              </a:spcBef>
              <a:buNone/>
            </a:pPr>
            <a:r>
              <a:rPr lang="en-US" dirty="0">
                <a:solidFill>
                  <a:schemeClr val="lt1"/>
                </a:solidFill>
                <a:latin typeface="Times New Roman"/>
                <a:ea typeface="Times New Roman"/>
                <a:cs typeface="Times New Roman"/>
                <a:sym typeface="Times New Roman"/>
              </a:rPr>
              <a:t>X5=Overall Height</a:t>
            </a:r>
          </a:p>
          <a:p>
            <a:pPr marL="914400" lvl="2" indent="0">
              <a:spcBef>
                <a:spcPts val="960"/>
              </a:spcBef>
              <a:buNone/>
            </a:pPr>
            <a:r>
              <a:rPr lang="en-US" dirty="0">
                <a:solidFill>
                  <a:schemeClr val="lt1"/>
                </a:solidFill>
                <a:latin typeface="Times New Roman"/>
                <a:ea typeface="Times New Roman"/>
                <a:cs typeface="Times New Roman"/>
                <a:sym typeface="Times New Roman"/>
              </a:rPr>
              <a:t>X6=Orientation</a:t>
            </a:r>
          </a:p>
          <a:p>
            <a:pPr marL="914400" lvl="2" indent="0">
              <a:spcBef>
                <a:spcPts val="960"/>
              </a:spcBef>
              <a:buNone/>
            </a:pPr>
            <a:r>
              <a:rPr lang="en-US" dirty="0">
                <a:solidFill>
                  <a:schemeClr val="lt1"/>
                </a:solidFill>
                <a:latin typeface="Times New Roman"/>
                <a:ea typeface="Times New Roman"/>
                <a:cs typeface="Times New Roman"/>
                <a:sym typeface="Times New Roman"/>
              </a:rPr>
              <a:t>X7=Glazing Area</a:t>
            </a:r>
          </a:p>
          <a:p>
            <a:pPr marL="914400" lvl="2" indent="0">
              <a:spcBef>
                <a:spcPts val="960"/>
              </a:spcBef>
              <a:buNone/>
            </a:pPr>
            <a:r>
              <a:rPr lang="en-US" dirty="0">
                <a:solidFill>
                  <a:schemeClr val="lt1"/>
                </a:solidFill>
                <a:latin typeface="Times New Roman"/>
                <a:ea typeface="Times New Roman"/>
                <a:cs typeface="Times New Roman"/>
                <a:sym typeface="Times New Roman"/>
              </a:rPr>
              <a:t>X8=Glazing Area Distribution</a:t>
            </a:r>
          </a:p>
          <a:p>
            <a:pPr marL="914400" lvl="2" indent="0">
              <a:spcBef>
                <a:spcPts val="960"/>
              </a:spcBef>
              <a:buNone/>
            </a:pPr>
            <a:r>
              <a:rPr lang="en-US" dirty="0">
                <a:solidFill>
                  <a:schemeClr val="lt1"/>
                </a:solidFill>
                <a:latin typeface="Times New Roman"/>
                <a:ea typeface="Times New Roman"/>
                <a:cs typeface="Times New Roman"/>
                <a:sym typeface="Times New Roman"/>
              </a:rPr>
              <a:t>Y1=Heating Load</a:t>
            </a:r>
          </a:p>
          <a:p>
            <a:pPr marL="914400" lvl="2" indent="0">
              <a:spcBef>
                <a:spcPts val="960"/>
              </a:spcBef>
              <a:buNone/>
            </a:pPr>
            <a:r>
              <a:rPr lang="en-US" dirty="0">
                <a:solidFill>
                  <a:schemeClr val="lt1"/>
                </a:solidFill>
                <a:latin typeface="Times New Roman"/>
                <a:ea typeface="Times New Roman"/>
                <a:cs typeface="Times New Roman"/>
                <a:sym typeface="Times New Roman"/>
              </a:rPr>
              <a:t>Y2=Cooling Load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Visualization:</a:t>
            </a:r>
            <a:endParaRPr dirty="0"/>
          </a:p>
          <a:p>
            <a:pPr marL="742950" lvl="1" indent="-285750" algn="l" rtl="0">
              <a:spcBef>
                <a:spcPts val="960"/>
              </a:spcBef>
              <a:spcAft>
                <a:spcPts val="0"/>
              </a:spcAft>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Use matplotlib and seaborn for data visualization.</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May need to check whether our attributes contain outliers or not. Because outlier result in a poor fitting and lower predictive modeling performance.</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So, with the help of boxplot we see the outliers. Outliers </a:t>
            </a:r>
            <a:r>
              <a:rPr lang="en-US" dirty="0" err="1">
                <a:solidFill>
                  <a:schemeClr val="lt1"/>
                </a:solidFill>
                <a:latin typeface="Times New Roman"/>
                <a:ea typeface="Times New Roman"/>
                <a:cs typeface="Times New Roman"/>
                <a:sym typeface="Times New Roman"/>
              </a:rPr>
              <a:t>i.e</a:t>
            </a:r>
            <a:r>
              <a:rPr lang="en-US" dirty="0">
                <a:solidFill>
                  <a:schemeClr val="lt1"/>
                </a:solidFill>
                <a:latin typeface="Times New Roman"/>
                <a:ea typeface="Times New Roman"/>
                <a:cs typeface="Times New Roman"/>
                <a:sym typeface="Times New Roman"/>
              </a:rPr>
              <a:t> the values below 25% and above 75% in plot.</a:t>
            </a: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537516" y="452762"/>
            <a:ext cx="11116967" cy="57793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p>
          <a:p>
            <a:pPr marL="0" lvl="0" indent="0" algn="l" rtl="0">
              <a:spcBef>
                <a:spcPts val="0"/>
              </a:spcBef>
              <a:spcAft>
                <a:spcPts val="0"/>
              </a:spcAft>
              <a:buSzPts val="1760"/>
              <a:buNone/>
            </a:pP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loading:</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Dataset is in .xlsx format so we can import it using “</a:t>
            </a:r>
            <a:r>
              <a:rPr lang="en-US" sz="1800" dirty="0" err="1">
                <a:solidFill>
                  <a:schemeClr val="lt1"/>
                </a:solidFill>
                <a:latin typeface="Times New Roman"/>
                <a:ea typeface="Times New Roman"/>
                <a:cs typeface="Times New Roman"/>
                <a:sym typeface="Times New Roman"/>
              </a:rPr>
              <a:t>read_excel</a:t>
            </a:r>
            <a:r>
              <a:rPr lang="en-US" sz="1800" dirty="0">
                <a:solidFill>
                  <a:schemeClr val="lt1"/>
                </a:solidFill>
                <a:latin typeface="Times New Roman"/>
                <a:ea typeface="Times New Roman"/>
                <a:cs typeface="Times New Roman"/>
                <a:sym typeface="Times New Roman"/>
              </a:rPr>
              <a:t>” with help of pandas library.</a:t>
            </a:r>
            <a:endParaRPr dirty="0"/>
          </a:p>
          <a:p>
            <a:pPr marL="742950" lvl="1" indent="-285750" algn="l" rtl="0">
              <a:spcBef>
                <a:spcPts val="960"/>
              </a:spcBef>
              <a:spcAft>
                <a:spcPts val="0"/>
              </a:spcAft>
              <a:buSzPts val="1440"/>
              <a:buFont typeface="Wingdings" panose="05000000000000000000" pitchFamily="2" charset="2"/>
              <a:buChar char="Ø"/>
            </a:pPr>
            <a:r>
              <a:rPr lang="en-US" dirty="0">
                <a:solidFill>
                  <a:schemeClr val="lt1"/>
                </a:solidFill>
                <a:latin typeface="Times New Roman"/>
                <a:ea typeface="Times New Roman"/>
                <a:cs typeface="Times New Roman"/>
                <a:sym typeface="Times New Roman"/>
              </a:rPr>
              <a:t>Data Preprocessing :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Preparation:</a:t>
            </a:r>
            <a:endParaRPr lang="en-US"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split data into training and testing set.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3" name="TextBox 2">
            <a:extLst>
              <a:ext uri="{FF2B5EF4-FFF2-40B4-BE49-F238E27FC236}">
                <a16:creationId xmlns:a16="http://schemas.microsoft.com/office/drawing/2014/main" id="{4D6569FA-CF5A-475A-9D08-C0C4B0975276}"/>
              </a:ext>
            </a:extLst>
          </p:cNvPr>
          <p:cNvSpPr txBox="1"/>
          <p:nvPr/>
        </p:nvSpPr>
        <p:spPr>
          <a:xfrm>
            <a:off x="719091" y="825623"/>
            <a:ext cx="11221375" cy="6382773"/>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Ø"/>
            </a:pP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Ø"/>
            </a:pP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Data Visualization :</a:t>
            </a:r>
          </a:p>
          <a:p>
            <a:pPr lvl="2">
              <a:lnSpc>
                <a:spcPct val="150000"/>
              </a:lnSpc>
              <a:buClr>
                <a:schemeClr val="bg1"/>
              </a:buClr>
            </a:pPr>
            <a:endParaRPr lang="en-US" sz="1800" dirty="0">
              <a:solidFill>
                <a:schemeClr val="bg1"/>
              </a:solidFill>
            </a:endParaRPr>
          </a:p>
          <a:p>
            <a:pPr marL="285750" lvl="3" indent="-28575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After features are created, we will find the best model for our data. Different algorithms will be passed with the best parameters. We need to choose variables that we think we’ll be good predictors for the dependent variable — that can be done by checking the correlation(s) between variables, by plotting the data and searching visually for relationship, by conducting preliminary research on what variables are good predictors of y etc.</a:t>
            </a:r>
          </a:p>
          <a:p>
            <a:pPr marL="285750" lvl="3" indent="-285750">
              <a:lnSpc>
                <a:spcPct val="150000"/>
              </a:lnSpc>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We will calculate the RMSE and R2 scores for models and select the model with the best score. </a:t>
            </a:r>
          </a:p>
          <a:p>
            <a:pPr marL="285750" lvl="2" indent="-285750">
              <a:lnSpc>
                <a:spcPct val="150000"/>
              </a:lnSpc>
              <a:buClr>
                <a:schemeClr val="bg1"/>
              </a:buClr>
              <a:buFont typeface="Wingdings" panose="05000000000000000000" pitchFamily="2" charset="2"/>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lvl="2" indent="-285750">
              <a:lnSpc>
                <a:spcPct val="150000"/>
              </a:lnSpc>
              <a:buClr>
                <a:schemeClr val="bg1"/>
              </a:buClr>
              <a:buFont typeface="Wingdings" panose="05000000000000000000" pitchFamily="2" charset="2"/>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lvl="2" indent="-285750">
              <a:lnSpc>
                <a:spcPct val="150000"/>
              </a:lnSpc>
              <a:buClr>
                <a:schemeClr val="bg1"/>
              </a:buClr>
              <a:buFont typeface="Wingdings" panose="05000000000000000000" pitchFamily="2" charset="2"/>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lvl="2" indent="-285750">
              <a:lnSpc>
                <a:spcPct val="150000"/>
              </a:lnSpc>
              <a:buClr>
                <a:schemeClr val="bg1"/>
              </a:buClr>
              <a:buFont typeface="Wingdings" panose="05000000000000000000" pitchFamily="2" charset="2"/>
              <a:buChar char="§"/>
            </a:pPr>
            <a:endParaRPr lang="en-US" sz="1800" dirty="0">
              <a:solidFill>
                <a:schemeClr val="bg1"/>
              </a:solidFill>
              <a:latin typeface="Times New Roman" panose="02020603050405020304" pitchFamily="18" charset="0"/>
              <a:cs typeface="Times New Roman" panose="02020603050405020304" pitchFamily="18" charset="0"/>
            </a:endParaRPr>
          </a:p>
          <a:p>
            <a:pPr marL="285750" lvl="2" indent="-285750">
              <a:lnSpc>
                <a:spcPct val="150000"/>
              </a:lnSpc>
              <a:buClr>
                <a:schemeClr val="bg1"/>
              </a:buClr>
              <a:buFont typeface="Wingdings" panose="05000000000000000000" pitchFamily="2" charset="2"/>
              <a:buChar char="§"/>
            </a:pPr>
            <a:endParaRPr lang="en-US" sz="1800" dirty="0">
              <a:solidFill>
                <a:schemeClr val="bg1"/>
              </a:solidFill>
              <a:latin typeface="Times New Roman" panose="02020603050405020304" pitchFamily="18" charset="0"/>
              <a:cs typeface="Times New Roman" panose="02020603050405020304" pitchFamily="18" charset="0"/>
            </a:endParaRPr>
          </a:p>
          <a:p>
            <a:pPr lvl="2">
              <a:lnSpc>
                <a:spcPct val="150000"/>
              </a:lnSpc>
              <a:buClr>
                <a:schemeClr val="bg1"/>
              </a:buClr>
            </a:pP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29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941664" y="106532"/>
            <a:ext cx="8534400" cy="5496028"/>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Here we will collect data from user such Relative Compactness, Surface Area, Wall Area, Roof Area, Overall Height, Orientation, Glazing Area, Glazing Area Distribution;</a:t>
            </a:r>
          </a:p>
          <a:p>
            <a:pPr marL="742950" lvl="1"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Data Validation will be done on inputs given by the user.</a:t>
            </a:r>
          </a:p>
          <a:p>
            <a:pPr marL="742950" lvl="1"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model having highest accuracy for a given data is called and use for prediction </a:t>
            </a:r>
            <a:r>
              <a:rPr lang="en-US" sz="1800" dirty="0" err="1">
                <a:solidFill>
                  <a:schemeClr val="lt1"/>
                </a:solidFill>
                <a:latin typeface="Times New Roman"/>
                <a:ea typeface="Times New Roman"/>
                <a:cs typeface="Times New Roman"/>
                <a:sym typeface="Times New Roman"/>
              </a:rPr>
              <a:t>i.e</a:t>
            </a:r>
            <a:r>
              <a:rPr lang="en-US" sz="1800" dirty="0">
                <a:solidFill>
                  <a:schemeClr val="lt1"/>
                </a:solidFill>
                <a:latin typeface="Times New Roman"/>
                <a:ea typeface="Times New Roman"/>
                <a:cs typeface="Times New Roman"/>
                <a:sym typeface="Times New Roman"/>
              </a:rPr>
              <a:t> Random Forest.</a:t>
            </a: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After calling model result will be displayed with the values of heating and cooling load on the basis of data provided by user. </a:t>
            </a:r>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44610" y="150920"/>
            <a:ext cx="10902779" cy="58116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size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dataset comprises 768 samples and 8 features, aiming to predict two real valued responses</a:t>
            </a: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4</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Architecture	</a:t>
            </a: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Fraud Claim Detection</Template>
  <TotalTime>80</TotalTime>
  <Words>789</Words>
  <Application>Microsoft Office PowerPoint</Application>
  <PresentationFormat>Widescreen</PresentationFormat>
  <Paragraphs>88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Century Gothic</vt:lpstr>
      <vt:lpstr>Arial</vt:lpstr>
      <vt:lpstr>Times New Roman</vt:lpstr>
      <vt:lpstr>Noto Sans Symbols</vt:lpstr>
      <vt:lpstr>Wingdings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Rathod</dc:creator>
  <cp:lastModifiedBy>Mayur Rathod</cp:lastModifiedBy>
  <cp:revision>1</cp:revision>
  <dcterms:created xsi:type="dcterms:W3CDTF">2021-08-27T12:51:53Z</dcterms:created>
  <dcterms:modified xsi:type="dcterms:W3CDTF">2021-08-27T14:11:56Z</dcterms:modified>
</cp:coreProperties>
</file>