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61" r:id="rId3"/>
    <p:sldId id="257" r:id="rId4"/>
    <p:sldId id="258"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2" d="100"/>
          <a:sy n="72" d="100"/>
        </p:scale>
        <p:origin x="45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C64ACE9-2076-40AA-8AA3-81AB8F4F7B25}" type="datetimeFigureOut">
              <a:rPr lang="en-US" smtClean="0"/>
              <a:t>9/2/2024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E7F01BA-B79F-441A-B14C-6E7618C005A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038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64ACE9-2076-40AA-8AA3-81AB8F4F7B25}"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F01BA-B79F-441A-B14C-6E7618C005AB}" type="slidenum">
              <a:rPr lang="en-US" smtClean="0"/>
              <a:t>‹#›</a:t>
            </a:fld>
            <a:endParaRPr lang="en-US"/>
          </a:p>
        </p:txBody>
      </p:sp>
    </p:spTree>
    <p:extLst>
      <p:ext uri="{BB962C8B-B14F-4D97-AF65-F5344CB8AC3E}">
        <p14:creationId xmlns:p14="http://schemas.microsoft.com/office/powerpoint/2010/main" val="182069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64ACE9-2076-40AA-8AA3-81AB8F4F7B25}"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F01BA-B79F-441A-B14C-6E7618C005A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8575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64ACE9-2076-40AA-8AA3-81AB8F4F7B25}"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F01BA-B79F-441A-B14C-6E7618C005A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350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64ACE9-2076-40AA-8AA3-81AB8F4F7B25}"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F01BA-B79F-441A-B14C-6E7618C005AB}" type="slidenum">
              <a:rPr lang="en-US" smtClean="0"/>
              <a:t>‹#›</a:t>
            </a:fld>
            <a:endParaRPr lang="en-US"/>
          </a:p>
        </p:txBody>
      </p:sp>
    </p:spTree>
    <p:extLst>
      <p:ext uri="{BB962C8B-B14F-4D97-AF65-F5344CB8AC3E}">
        <p14:creationId xmlns:p14="http://schemas.microsoft.com/office/powerpoint/2010/main" val="1470428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64ACE9-2076-40AA-8AA3-81AB8F4F7B25}"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F01BA-B79F-441A-B14C-6E7618C005A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808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64ACE9-2076-40AA-8AA3-81AB8F4F7B25}"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F01BA-B79F-441A-B14C-6E7618C005A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9490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64ACE9-2076-40AA-8AA3-81AB8F4F7B25}"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F01BA-B79F-441A-B14C-6E7618C005A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097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64ACE9-2076-40AA-8AA3-81AB8F4F7B25}"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F01BA-B79F-441A-B14C-6E7618C005A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821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64ACE9-2076-40AA-8AA3-81AB8F4F7B25}"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F01BA-B79F-441A-B14C-6E7618C005AB}" type="slidenum">
              <a:rPr lang="en-US" smtClean="0"/>
              <a:t>‹#›</a:t>
            </a:fld>
            <a:endParaRPr lang="en-US"/>
          </a:p>
        </p:txBody>
      </p:sp>
    </p:spTree>
    <p:extLst>
      <p:ext uri="{BB962C8B-B14F-4D97-AF65-F5344CB8AC3E}">
        <p14:creationId xmlns:p14="http://schemas.microsoft.com/office/powerpoint/2010/main" val="42735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64ACE9-2076-40AA-8AA3-81AB8F4F7B25}"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F01BA-B79F-441A-B14C-6E7618C005A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02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64ACE9-2076-40AA-8AA3-81AB8F4F7B25}"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F01BA-B79F-441A-B14C-6E7618C005AB}" type="slidenum">
              <a:rPr lang="en-US" smtClean="0"/>
              <a:t>‹#›</a:t>
            </a:fld>
            <a:endParaRPr lang="en-US"/>
          </a:p>
        </p:txBody>
      </p:sp>
    </p:spTree>
    <p:extLst>
      <p:ext uri="{BB962C8B-B14F-4D97-AF65-F5344CB8AC3E}">
        <p14:creationId xmlns:p14="http://schemas.microsoft.com/office/powerpoint/2010/main" val="364747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64ACE9-2076-40AA-8AA3-81AB8F4F7B25}"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7F01BA-B79F-441A-B14C-6E7618C005A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6930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64ACE9-2076-40AA-8AA3-81AB8F4F7B25}"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F01BA-B79F-441A-B14C-6E7618C005A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34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4ACE9-2076-40AA-8AA3-81AB8F4F7B25}"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7F01BA-B79F-441A-B14C-6E7618C005AB}" type="slidenum">
              <a:rPr lang="en-US" smtClean="0"/>
              <a:t>‹#›</a:t>
            </a:fld>
            <a:endParaRPr lang="en-US"/>
          </a:p>
        </p:txBody>
      </p:sp>
    </p:spTree>
    <p:extLst>
      <p:ext uri="{BB962C8B-B14F-4D97-AF65-F5344CB8AC3E}">
        <p14:creationId xmlns:p14="http://schemas.microsoft.com/office/powerpoint/2010/main" val="278327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64ACE9-2076-40AA-8AA3-81AB8F4F7B25}"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F01BA-B79F-441A-B14C-6E7618C005A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621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64ACE9-2076-40AA-8AA3-81AB8F4F7B25}"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F01BA-B79F-441A-B14C-6E7618C005AB}" type="slidenum">
              <a:rPr lang="en-US" smtClean="0"/>
              <a:t>‹#›</a:t>
            </a:fld>
            <a:endParaRPr lang="en-US"/>
          </a:p>
        </p:txBody>
      </p:sp>
    </p:spTree>
    <p:extLst>
      <p:ext uri="{BB962C8B-B14F-4D97-AF65-F5344CB8AC3E}">
        <p14:creationId xmlns:p14="http://schemas.microsoft.com/office/powerpoint/2010/main" val="79338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64ACE9-2076-40AA-8AA3-81AB8F4F7B25}" type="datetimeFigureOut">
              <a:rPr lang="en-US" smtClean="0"/>
              <a:t>9/2/2024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7F01BA-B79F-441A-B14C-6E7618C005AB}" type="slidenum">
              <a:rPr lang="en-US" smtClean="0"/>
              <a:t>‹#›</a:t>
            </a:fld>
            <a:endParaRPr lang="en-US"/>
          </a:p>
        </p:txBody>
      </p:sp>
    </p:spTree>
    <p:extLst>
      <p:ext uri="{BB962C8B-B14F-4D97-AF65-F5344CB8AC3E}">
        <p14:creationId xmlns:p14="http://schemas.microsoft.com/office/powerpoint/2010/main" val="244306916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94257" y="3468790"/>
            <a:ext cx="6268823" cy="1938992"/>
          </a:xfrm>
          <a:prstGeom prst="rect">
            <a:avLst/>
          </a:prstGeom>
          <a:noFill/>
        </p:spPr>
        <p:txBody>
          <a:bodyPr wrap="square" rtlCol="0">
            <a:spAutoFit/>
          </a:bodyPr>
          <a:lstStyle/>
          <a:p>
            <a:r>
              <a:rPr lang="en-US" sz="2000" dirty="0" smtClean="0"/>
              <a:t>ENG 316</a:t>
            </a:r>
          </a:p>
          <a:p>
            <a:r>
              <a:rPr lang="en-US" sz="2000" dirty="0" smtClean="0"/>
              <a:t>Seminar Paper and viva voce</a:t>
            </a:r>
          </a:p>
          <a:p>
            <a:r>
              <a:rPr lang="en-US" sz="2000" dirty="0" smtClean="0"/>
              <a:t>Presented </a:t>
            </a:r>
            <a:r>
              <a:rPr lang="en-US" sz="2000" dirty="0" smtClean="0"/>
              <a:t>by </a:t>
            </a:r>
          </a:p>
          <a:p>
            <a:r>
              <a:rPr lang="en-US" sz="2000" dirty="0" err="1" smtClean="0"/>
              <a:t>Bappi</a:t>
            </a:r>
            <a:r>
              <a:rPr lang="en-US" sz="2000" dirty="0" smtClean="0"/>
              <a:t> </a:t>
            </a:r>
            <a:r>
              <a:rPr lang="en-US" sz="2000" dirty="0" smtClean="0"/>
              <a:t>Rani </a:t>
            </a:r>
            <a:r>
              <a:rPr lang="en-US" sz="2000" dirty="0" smtClean="0"/>
              <a:t>Das</a:t>
            </a:r>
          </a:p>
          <a:p>
            <a:r>
              <a:rPr lang="en-US" sz="2000" dirty="0" smtClean="0"/>
              <a:t>Registration No: 2020236006</a:t>
            </a:r>
          </a:p>
          <a:p>
            <a:r>
              <a:rPr lang="en-US" sz="2000" dirty="0" smtClean="0"/>
              <a:t>Session : 2020-2021</a:t>
            </a:r>
            <a:endParaRPr lang="en-US" sz="2000" dirty="0"/>
          </a:p>
        </p:txBody>
      </p:sp>
      <p:sp>
        <p:nvSpPr>
          <p:cNvPr id="10" name="TextBox 9"/>
          <p:cNvSpPr txBox="1"/>
          <p:nvPr/>
        </p:nvSpPr>
        <p:spPr>
          <a:xfrm>
            <a:off x="2804702" y="2436874"/>
            <a:ext cx="6447934" cy="830997"/>
          </a:xfrm>
          <a:prstGeom prst="rect">
            <a:avLst/>
          </a:prstGeom>
          <a:noFill/>
        </p:spPr>
        <p:txBody>
          <a:bodyPr wrap="square" rtlCol="0">
            <a:spAutoFit/>
          </a:bodyPr>
          <a:lstStyle/>
          <a:p>
            <a:r>
              <a:rPr lang="en-US" sz="2400" dirty="0" smtClean="0"/>
              <a:t>Hamlet</a:t>
            </a:r>
            <a:r>
              <a:rPr lang="en-US" sz="2400" dirty="0" smtClean="0"/>
              <a:t>: An Epitome of the Dilemma of Modern Man</a:t>
            </a:r>
            <a:endParaRPr lang="en-US" sz="2400" dirty="0"/>
          </a:p>
        </p:txBody>
      </p:sp>
    </p:spTree>
    <p:extLst>
      <p:ext uri="{BB962C8B-B14F-4D97-AF65-F5344CB8AC3E}">
        <p14:creationId xmlns:p14="http://schemas.microsoft.com/office/powerpoint/2010/main" val="2007378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93470" y="702348"/>
            <a:ext cx="10171522" cy="584775"/>
          </a:xfrm>
          <a:prstGeom prst="rect">
            <a:avLst/>
          </a:prstGeom>
          <a:noFill/>
        </p:spPr>
        <p:txBody>
          <a:bodyPr wrap="square" rtlCol="0">
            <a:spAutoFit/>
          </a:bodyPr>
          <a:lstStyle/>
          <a:p>
            <a:r>
              <a:rPr lang="en-US" sz="3200" b="1" dirty="0" smtClean="0"/>
              <a:t>Objective </a:t>
            </a:r>
            <a:endParaRPr lang="en-US" sz="3200" b="1" dirty="0"/>
          </a:p>
        </p:txBody>
      </p:sp>
      <p:sp>
        <p:nvSpPr>
          <p:cNvPr id="5" name="TextBox 4"/>
          <p:cNvSpPr txBox="1"/>
          <p:nvPr/>
        </p:nvSpPr>
        <p:spPr>
          <a:xfrm>
            <a:off x="910244" y="1549949"/>
            <a:ext cx="10039546" cy="415498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t>Introduction </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smtClean="0"/>
              <a:t>Complexity of Hamlet’s Action</a:t>
            </a:r>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r>
              <a:rPr lang="en-US" sz="2400" dirty="0" smtClean="0"/>
              <a:t>Hamlet’s Different angles toward Approaching the Play </a:t>
            </a:r>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r>
              <a:rPr lang="en-US" sz="2400" dirty="0" smtClean="0"/>
              <a:t>Motif of Misogyny</a:t>
            </a:r>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r>
              <a:rPr lang="en-US" sz="2400" dirty="0" smtClean="0"/>
              <a:t>Power Position</a:t>
            </a:r>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r>
              <a:rPr lang="en-US" sz="2400" dirty="0" smtClean="0"/>
              <a:t>Conclusion </a:t>
            </a:r>
            <a:endParaRPr lang="en-US" sz="2400" dirty="0"/>
          </a:p>
        </p:txBody>
      </p:sp>
    </p:spTree>
    <p:extLst>
      <p:ext uri="{BB962C8B-B14F-4D97-AF65-F5344CB8AC3E}">
        <p14:creationId xmlns:p14="http://schemas.microsoft.com/office/powerpoint/2010/main" val="390722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4436" y="1133974"/>
            <a:ext cx="2819804" cy="523220"/>
          </a:xfrm>
          <a:prstGeom prst="rect">
            <a:avLst/>
          </a:prstGeom>
        </p:spPr>
        <p:txBody>
          <a:bodyPr wrap="square">
            <a:spAutoFit/>
          </a:bodyPr>
          <a:lstStyle/>
          <a:p>
            <a:r>
              <a:rPr lang="en-US" sz="2800" b="1" dirty="0"/>
              <a:t>Introduction</a:t>
            </a:r>
            <a:r>
              <a:rPr lang="en-US" sz="2400" dirty="0"/>
              <a:t> </a:t>
            </a:r>
          </a:p>
        </p:txBody>
      </p:sp>
      <p:sp>
        <p:nvSpPr>
          <p:cNvPr id="6" name="TextBox 5"/>
          <p:cNvSpPr txBox="1"/>
          <p:nvPr/>
        </p:nvSpPr>
        <p:spPr>
          <a:xfrm>
            <a:off x="1953362" y="1395584"/>
            <a:ext cx="6815579" cy="3416320"/>
          </a:xfrm>
          <a:prstGeom prst="rect">
            <a:avLst/>
          </a:prstGeom>
          <a:noFill/>
        </p:spPr>
        <p:txBody>
          <a:bodyPr wrap="square" rtlCol="0">
            <a:spAutoFit/>
          </a:bodyPr>
          <a:lstStyle/>
          <a:p>
            <a:endParaRPr lang="en-US" sz="2400" dirty="0" smtClean="0"/>
          </a:p>
          <a:p>
            <a:endParaRPr lang="en-US" sz="2400" dirty="0" smtClean="0"/>
          </a:p>
          <a:p>
            <a:pPr marL="342900" indent="-342900">
              <a:buFont typeface="Wingdings" panose="05000000000000000000" pitchFamily="2" charset="2"/>
              <a:buChar char="§"/>
            </a:pPr>
            <a:r>
              <a:rPr lang="en-US" sz="2400" dirty="0"/>
              <a:t>Almost University considered </a:t>
            </a:r>
            <a:r>
              <a:rPr lang="en-US" sz="2400" dirty="0" smtClean="0"/>
              <a:t>Hamlet is one </a:t>
            </a:r>
            <a:r>
              <a:rPr lang="en-US" sz="2400" dirty="0"/>
              <a:t>of the most remarkable characters in all Literature</a:t>
            </a:r>
            <a:r>
              <a:rPr lang="en-US" sz="2400" dirty="0" smtClean="0"/>
              <a:t>.</a:t>
            </a:r>
          </a:p>
          <a:p>
            <a:pPr marL="342900" indent="-342900">
              <a:buFont typeface="Wingdings" panose="05000000000000000000" pitchFamily="2" charset="2"/>
              <a:buChar char="§"/>
            </a:pPr>
            <a:endParaRPr lang="en-US" sz="2400" dirty="0" smtClean="0"/>
          </a:p>
          <a:p>
            <a:pPr marL="342900" indent="-342900">
              <a:buFont typeface="Wingdings" panose="05000000000000000000" pitchFamily="2" charset="2"/>
              <a:buChar char="§"/>
            </a:pPr>
            <a:r>
              <a:rPr lang="en-US" sz="2400" dirty="0"/>
              <a:t>He is filled with passion and contradiction</a:t>
            </a:r>
          </a:p>
          <a:p>
            <a:pPr marL="342900" indent="-342900">
              <a:buFont typeface="Wingdings" panose="05000000000000000000" pitchFamily="2" charset="2"/>
              <a:buChar char="§"/>
            </a:pPr>
            <a:endParaRPr lang="en-US" sz="2400" dirty="0" smtClean="0"/>
          </a:p>
          <a:p>
            <a:pPr marL="342900" indent="-342900">
              <a:buFont typeface="Wingdings" panose="05000000000000000000" pitchFamily="2" charset="2"/>
              <a:buChar char="§"/>
            </a:pPr>
            <a:r>
              <a:rPr lang="en-US" sz="2400" dirty="0" smtClean="0"/>
              <a:t>His personality even his sub-conscious have intrigued readers and t heater-goers for centuries.</a:t>
            </a:r>
            <a:endParaRPr lang="en-US" sz="2400" dirty="0"/>
          </a:p>
        </p:txBody>
      </p:sp>
    </p:spTree>
    <p:extLst>
      <p:ext uri="{BB962C8B-B14F-4D97-AF65-F5344CB8AC3E}">
        <p14:creationId xmlns:p14="http://schemas.microsoft.com/office/powerpoint/2010/main" val="1399557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3062" y="1652356"/>
            <a:ext cx="9294829" cy="461665"/>
          </a:xfrm>
          <a:prstGeom prst="rect">
            <a:avLst/>
          </a:prstGeom>
          <a:noFill/>
        </p:spPr>
        <p:txBody>
          <a:bodyPr wrap="square" rtlCol="0">
            <a:spAutoFit/>
          </a:bodyPr>
          <a:lstStyle/>
          <a:p>
            <a:r>
              <a:rPr lang="en-US" sz="2400" dirty="0" smtClean="0"/>
              <a:t>Complexity of Hamlet’s Action : </a:t>
            </a:r>
            <a:endParaRPr lang="en-US" sz="2400" dirty="0"/>
          </a:p>
        </p:txBody>
      </p:sp>
      <p:sp>
        <p:nvSpPr>
          <p:cNvPr id="6" name="Hexagon 5"/>
          <p:cNvSpPr/>
          <p:nvPr/>
        </p:nvSpPr>
        <p:spPr>
          <a:xfrm>
            <a:off x="6942839" y="1883177"/>
            <a:ext cx="1941922" cy="1597000"/>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8474698" y="4054367"/>
            <a:ext cx="1979629" cy="172510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5048051" y="3962159"/>
            <a:ext cx="2102178" cy="1681841"/>
          </a:xfrm>
          <a:prstGeom prst="hexag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253928" y="2349878"/>
            <a:ext cx="1432874" cy="369332"/>
          </a:xfrm>
          <a:prstGeom prst="rect">
            <a:avLst/>
          </a:prstGeom>
          <a:noFill/>
        </p:spPr>
        <p:txBody>
          <a:bodyPr wrap="square" rtlCol="0">
            <a:spAutoFit/>
          </a:bodyPr>
          <a:lstStyle/>
          <a:p>
            <a:r>
              <a:rPr lang="en-US" dirty="0" smtClean="0">
                <a:solidFill>
                  <a:schemeClr val="bg1"/>
                </a:solidFill>
              </a:rPr>
              <a:t>Uncertainty </a:t>
            </a:r>
            <a:endParaRPr lang="en-US" dirty="0">
              <a:solidFill>
                <a:schemeClr val="bg1"/>
              </a:solidFill>
            </a:endParaRPr>
          </a:p>
        </p:txBody>
      </p:sp>
      <p:sp>
        <p:nvSpPr>
          <p:cNvPr id="14" name="TextBox 13"/>
          <p:cNvSpPr txBox="1"/>
          <p:nvPr/>
        </p:nvSpPr>
        <p:spPr>
          <a:xfrm>
            <a:off x="5561816" y="4506259"/>
            <a:ext cx="1423447" cy="646331"/>
          </a:xfrm>
          <a:prstGeom prst="rect">
            <a:avLst/>
          </a:prstGeom>
          <a:noFill/>
        </p:spPr>
        <p:txBody>
          <a:bodyPr wrap="square" rtlCol="0">
            <a:spAutoFit/>
          </a:bodyPr>
          <a:lstStyle/>
          <a:p>
            <a:r>
              <a:rPr lang="en-US" dirty="0" smtClean="0">
                <a:solidFill>
                  <a:schemeClr val="bg1"/>
                </a:solidFill>
              </a:rPr>
              <a:t>Acting Recklessly </a:t>
            </a:r>
            <a:endParaRPr lang="en-US" dirty="0">
              <a:solidFill>
                <a:schemeClr val="bg1"/>
              </a:solidFill>
            </a:endParaRPr>
          </a:p>
        </p:txBody>
      </p:sp>
      <p:cxnSp>
        <p:nvCxnSpPr>
          <p:cNvPr id="31" name="Curved Connector 30"/>
          <p:cNvCxnSpPr>
            <a:stCxn id="10" idx="5"/>
          </p:cNvCxnSpPr>
          <p:nvPr/>
        </p:nvCxnSpPr>
        <p:spPr>
          <a:xfrm rot="5400000" flipH="1" flipV="1">
            <a:off x="6680519" y="3388751"/>
            <a:ext cx="622659" cy="5241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0" idx="0"/>
            <a:endCxn id="9" idx="2"/>
          </p:cNvCxnSpPr>
          <p:nvPr/>
        </p:nvCxnSpPr>
        <p:spPr>
          <a:xfrm>
            <a:off x="7150229" y="4803080"/>
            <a:ext cx="1755746" cy="976394"/>
          </a:xfrm>
          <a:prstGeom prst="curvedConnector4">
            <a:avLst>
              <a:gd name="adj1" fmla="val 37718"/>
              <a:gd name="adj2" fmla="val 12341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rot="16200000" flipH="1">
            <a:off x="8851985" y="2802873"/>
            <a:ext cx="1242950" cy="107562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884761" y="4638733"/>
            <a:ext cx="1418732" cy="646331"/>
          </a:xfrm>
          <a:prstGeom prst="rect">
            <a:avLst/>
          </a:prstGeom>
          <a:noFill/>
        </p:spPr>
        <p:txBody>
          <a:bodyPr wrap="square" rtlCol="0">
            <a:spAutoFit/>
          </a:bodyPr>
          <a:lstStyle/>
          <a:p>
            <a:r>
              <a:rPr lang="en-US" dirty="0" smtClean="0">
                <a:solidFill>
                  <a:schemeClr val="bg1"/>
                </a:solidFill>
              </a:rPr>
              <a:t>Lack of spontaneity</a:t>
            </a:r>
            <a:endParaRPr lang="en-US" dirty="0">
              <a:solidFill>
                <a:schemeClr val="bg1"/>
              </a:solidFill>
            </a:endParaRPr>
          </a:p>
        </p:txBody>
      </p:sp>
    </p:spTree>
    <p:extLst>
      <p:ext uri="{BB962C8B-B14F-4D97-AF65-F5344CB8AC3E}">
        <p14:creationId xmlns:p14="http://schemas.microsoft.com/office/powerpoint/2010/main" val="1485365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60" y="791853"/>
            <a:ext cx="7564224" cy="5326144"/>
          </a:xfrm>
          <a:prstGeom prst="rect">
            <a:avLst/>
          </a:prstGeom>
        </p:spPr>
      </p:pic>
      <p:sp>
        <p:nvSpPr>
          <p:cNvPr id="3" name="Rectangle 2"/>
          <p:cNvSpPr/>
          <p:nvPr/>
        </p:nvSpPr>
        <p:spPr>
          <a:xfrm>
            <a:off x="829560" y="4788817"/>
            <a:ext cx="7564223" cy="1329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Hamlet’s Different Angles Towards Approaching The Play  </a:t>
            </a:r>
            <a:endParaRPr lang="en-US" dirty="0"/>
          </a:p>
        </p:txBody>
      </p:sp>
      <p:sp>
        <p:nvSpPr>
          <p:cNvPr id="5" name="Pentagon 4"/>
          <p:cNvSpPr/>
          <p:nvPr/>
        </p:nvSpPr>
        <p:spPr>
          <a:xfrm rot="10800000">
            <a:off x="8700940" y="961534"/>
            <a:ext cx="2139885" cy="64102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7"/>
          <p:cNvSpPr/>
          <p:nvPr/>
        </p:nvSpPr>
        <p:spPr>
          <a:xfrm rot="10800000">
            <a:off x="8826185" y="5343299"/>
            <a:ext cx="1998481" cy="62216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9181707" y="1159497"/>
            <a:ext cx="1461155" cy="369332"/>
          </a:xfrm>
          <a:prstGeom prst="rect">
            <a:avLst/>
          </a:prstGeom>
          <a:noFill/>
        </p:spPr>
        <p:txBody>
          <a:bodyPr wrap="square" rtlCol="0">
            <a:spAutoFit/>
          </a:bodyPr>
          <a:lstStyle/>
          <a:p>
            <a:r>
              <a:rPr lang="en-US" dirty="0" smtClean="0"/>
              <a:t>Frustration </a:t>
            </a:r>
            <a:endParaRPr lang="en-US" dirty="0"/>
          </a:p>
        </p:txBody>
      </p:sp>
      <p:sp>
        <p:nvSpPr>
          <p:cNvPr id="11" name="Pentagon 10"/>
          <p:cNvSpPr/>
          <p:nvPr/>
        </p:nvSpPr>
        <p:spPr>
          <a:xfrm rot="10800000">
            <a:off x="8745218" y="1960774"/>
            <a:ext cx="2095599" cy="68815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23109" y="2083327"/>
            <a:ext cx="1319753" cy="369332"/>
          </a:xfrm>
          <a:prstGeom prst="rect">
            <a:avLst/>
          </a:prstGeom>
          <a:noFill/>
        </p:spPr>
        <p:txBody>
          <a:bodyPr wrap="square" rtlCol="0">
            <a:spAutoFit/>
          </a:bodyPr>
          <a:lstStyle/>
          <a:p>
            <a:r>
              <a:rPr lang="en-US" dirty="0" smtClean="0"/>
              <a:t>Alienation</a:t>
            </a:r>
            <a:endParaRPr lang="en-US" dirty="0"/>
          </a:p>
        </p:txBody>
      </p:sp>
      <p:sp>
        <p:nvSpPr>
          <p:cNvPr id="13" name="Pentagon 12"/>
          <p:cNvSpPr/>
          <p:nvPr/>
        </p:nvSpPr>
        <p:spPr>
          <a:xfrm rot="10800000">
            <a:off x="8745218" y="3007147"/>
            <a:ext cx="2079448" cy="66930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247695" y="3176833"/>
            <a:ext cx="1696824" cy="369332"/>
          </a:xfrm>
          <a:prstGeom prst="rect">
            <a:avLst/>
          </a:prstGeom>
          <a:noFill/>
        </p:spPr>
        <p:txBody>
          <a:bodyPr wrap="square" rtlCol="0">
            <a:spAutoFit/>
          </a:bodyPr>
          <a:lstStyle/>
          <a:p>
            <a:r>
              <a:rPr lang="en-US" dirty="0" smtClean="0"/>
              <a:t>Deception</a:t>
            </a:r>
            <a:endParaRPr lang="en-US" dirty="0"/>
          </a:p>
        </p:txBody>
      </p:sp>
      <p:sp>
        <p:nvSpPr>
          <p:cNvPr id="15" name="Pentagon 14"/>
          <p:cNvSpPr/>
          <p:nvPr/>
        </p:nvSpPr>
        <p:spPr>
          <a:xfrm rot="10800000">
            <a:off x="8745217" y="4223206"/>
            <a:ext cx="2095599" cy="630613"/>
          </a:xfrm>
          <a:prstGeom prst="homePlate">
            <a:avLst>
              <a:gd name="adj" fmla="val 502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078012" y="4223206"/>
            <a:ext cx="1668545" cy="369332"/>
          </a:xfrm>
          <a:prstGeom prst="rect">
            <a:avLst/>
          </a:prstGeom>
          <a:noFill/>
        </p:spPr>
        <p:txBody>
          <a:bodyPr wrap="square" rtlCol="0">
            <a:spAutoFit/>
          </a:bodyPr>
          <a:lstStyle/>
          <a:p>
            <a:r>
              <a:rPr lang="en-US" dirty="0" smtClean="0"/>
              <a:t>procrastination </a:t>
            </a:r>
            <a:endParaRPr lang="en-US" dirty="0"/>
          </a:p>
        </p:txBody>
      </p:sp>
      <p:sp>
        <p:nvSpPr>
          <p:cNvPr id="17" name="TextBox 16"/>
          <p:cNvSpPr txBox="1"/>
          <p:nvPr/>
        </p:nvSpPr>
        <p:spPr>
          <a:xfrm>
            <a:off x="9323108" y="5400576"/>
            <a:ext cx="1225485" cy="369332"/>
          </a:xfrm>
          <a:prstGeom prst="rect">
            <a:avLst/>
          </a:prstGeom>
          <a:noFill/>
        </p:spPr>
        <p:txBody>
          <a:bodyPr wrap="square" rtlCol="0">
            <a:spAutoFit/>
          </a:bodyPr>
          <a:lstStyle/>
          <a:p>
            <a:r>
              <a:rPr lang="en-US" dirty="0" smtClean="0"/>
              <a:t>Retribution</a:t>
            </a:r>
            <a:endParaRPr lang="en-US" dirty="0"/>
          </a:p>
        </p:txBody>
      </p:sp>
    </p:spTree>
    <p:extLst>
      <p:ext uri="{BB962C8B-B14F-4D97-AF65-F5344CB8AC3E}">
        <p14:creationId xmlns:p14="http://schemas.microsoft.com/office/powerpoint/2010/main" val="1350607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8083943" y="509798"/>
            <a:ext cx="3609048" cy="5850543"/>
          </a:xfrm>
          <a:prstGeom prst="rect">
            <a:avLst/>
          </a:prstGeom>
        </p:spPr>
      </p:pic>
      <p:sp>
        <p:nvSpPr>
          <p:cNvPr id="12" name="Left-Right Arrow Callout 11"/>
          <p:cNvSpPr/>
          <p:nvPr/>
        </p:nvSpPr>
        <p:spPr>
          <a:xfrm>
            <a:off x="4806666" y="2953593"/>
            <a:ext cx="3277277" cy="1383738"/>
          </a:xfrm>
          <a:prstGeom prst="leftRight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91" y="509798"/>
            <a:ext cx="4288776" cy="5850543"/>
          </a:xfrm>
          <a:prstGeom prst="rect">
            <a:avLst/>
          </a:prstGeom>
        </p:spPr>
      </p:pic>
      <p:sp>
        <p:nvSpPr>
          <p:cNvPr id="14" name="TextBox 13"/>
          <p:cNvSpPr txBox="1"/>
          <p:nvPr/>
        </p:nvSpPr>
        <p:spPr>
          <a:xfrm>
            <a:off x="5850542" y="3277274"/>
            <a:ext cx="1108608" cy="646331"/>
          </a:xfrm>
          <a:prstGeom prst="rect">
            <a:avLst/>
          </a:prstGeom>
          <a:noFill/>
        </p:spPr>
        <p:txBody>
          <a:bodyPr wrap="square" rtlCol="0">
            <a:spAutoFit/>
          </a:bodyPr>
          <a:lstStyle/>
          <a:p>
            <a:r>
              <a:rPr lang="en-US" dirty="0" smtClean="0"/>
              <a:t>Motif of Misogyny</a:t>
            </a:r>
            <a:endParaRPr lang="en-US" dirty="0"/>
          </a:p>
        </p:txBody>
      </p:sp>
    </p:spTree>
    <p:extLst>
      <p:ext uri="{BB962C8B-B14F-4D97-AF65-F5344CB8AC3E}">
        <p14:creationId xmlns:p14="http://schemas.microsoft.com/office/powerpoint/2010/main" val="643147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4468" y="770411"/>
            <a:ext cx="10398266" cy="461665"/>
          </a:xfrm>
          <a:prstGeom prst="rect">
            <a:avLst/>
          </a:prstGeom>
          <a:noFill/>
        </p:spPr>
        <p:txBody>
          <a:bodyPr wrap="square" rtlCol="0">
            <a:spAutoFit/>
          </a:bodyPr>
          <a:lstStyle/>
          <a:p>
            <a:r>
              <a:rPr lang="en-US" sz="2400" b="1" dirty="0" smtClean="0"/>
              <a:t>Power position </a:t>
            </a:r>
            <a:endParaRPr lang="en-US" sz="2400" b="1" dirty="0"/>
          </a:p>
        </p:txBody>
      </p:sp>
      <p:sp>
        <p:nvSpPr>
          <p:cNvPr id="4" name="Oval 3"/>
          <p:cNvSpPr/>
          <p:nvPr/>
        </p:nvSpPr>
        <p:spPr>
          <a:xfrm>
            <a:off x="2405848" y="1554654"/>
            <a:ext cx="1455938" cy="97654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43705" y="2983580"/>
            <a:ext cx="1491448" cy="110970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Ophelia</a:t>
            </a:r>
            <a:endParaRPr lang="en-US" b="1" dirty="0">
              <a:solidFill>
                <a:srgbClr val="FF0000"/>
              </a:solidFill>
            </a:endParaRPr>
          </a:p>
        </p:txBody>
      </p:sp>
      <p:sp>
        <p:nvSpPr>
          <p:cNvPr id="6" name="Oval 5"/>
          <p:cNvSpPr/>
          <p:nvPr/>
        </p:nvSpPr>
        <p:spPr>
          <a:xfrm>
            <a:off x="2361460" y="4614080"/>
            <a:ext cx="1473693" cy="1101691"/>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B050"/>
                </a:solidFill>
              </a:rPr>
              <a:t>Hamlet</a:t>
            </a:r>
            <a:endParaRPr lang="en-US" sz="2000" b="1" dirty="0">
              <a:solidFill>
                <a:srgbClr val="00B050"/>
              </a:solidFill>
            </a:endParaRPr>
          </a:p>
        </p:txBody>
      </p:sp>
      <p:cxnSp>
        <p:nvCxnSpPr>
          <p:cNvPr id="8" name="Straight Arrow Connector 7"/>
          <p:cNvCxnSpPr/>
          <p:nvPr/>
        </p:nvCxnSpPr>
        <p:spPr>
          <a:xfrm>
            <a:off x="3133817" y="2531197"/>
            <a:ext cx="0" cy="398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33817" y="4113830"/>
            <a:ext cx="0" cy="40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8998" y="2542456"/>
            <a:ext cx="2246051" cy="461665"/>
          </a:xfrm>
          <a:prstGeom prst="rect">
            <a:avLst/>
          </a:prstGeom>
          <a:noFill/>
        </p:spPr>
        <p:txBody>
          <a:bodyPr wrap="square" rtlCol="0">
            <a:spAutoFit/>
          </a:bodyPr>
          <a:lstStyle/>
          <a:p>
            <a:r>
              <a:rPr lang="en-US" sz="2400" dirty="0" smtClean="0"/>
              <a:t>Both have power</a:t>
            </a:r>
            <a:endParaRPr lang="en-US" sz="2400" dirty="0"/>
          </a:p>
        </p:txBody>
      </p:sp>
      <p:cxnSp>
        <p:nvCxnSpPr>
          <p:cNvPr id="15" name="Straight Arrow Connector 14"/>
          <p:cNvCxnSpPr/>
          <p:nvPr/>
        </p:nvCxnSpPr>
        <p:spPr>
          <a:xfrm flipV="1">
            <a:off x="3559943" y="2929631"/>
            <a:ext cx="1518084" cy="1762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6"/>
          </p:cNvCxnSpPr>
          <p:nvPr/>
        </p:nvCxnSpPr>
        <p:spPr>
          <a:xfrm>
            <a:off x="3861786" y="2042926"/>
            <a:ext cx="1216241" cy="687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78150" y="4560966"/>
            <a:ext cx="2596719" cy="461665"/>
          </a:xfrm>
          <a:prstGeom prst="rect">
            <a:avLst/>
          </a:prstGeom>
          <a:noFill/>
        </p:spPr>
        <p:txBody>
          <a:bodyPr wrap="square" rtlCol="0">
            <a:spAutoFit/>
          </a:bodyPr>
          <a:lstStyle/>
          <a:p>
            <a:r>
              <a:rPr lang="en-US" sz="2400" dirty="0" smtClean="0"/>
              <a:t>Victim of politics</a:t>
            </a:r>
            <a:endParaRPr lang="en-US" sz="2400" dirty="0"/>
          </a:p>
        </p:txBody>
      </p:sp>
      <p:sp>
        <p:nvSpPr>
          <p:cNvPr id="26" name="TextBox 25"/>
          <p:cNvSpPr txBox="1"/>
          <p:nvPr/>
        </p:nvSpPr>
        <p:spPr>
          <a:xfrm>
            <a:off x="2592280" y="1908699"/>
            <a:ext cx="1074198" cy="369332"/>
          </a:xfrm>
          <a:prstGeom prst="rect">
            <a:avLst/>
          </a:prstGeom>
          <a:noFill/>
        </p:spPr>
        <p:txBody>
          <a:bodyPr wrap="square" rtlCol="0">
            <a:spAutoFit/>
          </a:bodyPr>
          <a:lstStyle/>
          <a:p>
            <a:r>
              <a:rPr lang="en-US" b="1" dirty="0" smtClean="0">
                <a:solidFill>
                  <a:srgbClr val="00B050"/>
                </a:solidFill>
              </a:rPr>
              <a:t>Claudius</a:t>
            </a:r>
            <a:endParaRPr lang="en-US" b="1" dirty="0">
              <a:solidFill>
                <a:srgbClr val="00B050"/>
              </a:solidFill>
            </a:endParaRPr>
          </a:p>
        </p:txBody>
      </p:sp>
      <p:cxnSp>
        <p:nvCxnSpPr>
          <p:cNvPr id="28" name="Straight Arrow Connector 27"/>
          <p:cNvCxnSpPr/>
          <p:nvPr/>
        </p:nvCxnSpPr>
        <p:spPr>
          <a:xfrm>
            <a:off x="3794092" y="3726890"/>
            <a:ext cx="1266180" cy="1064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075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13391" y="2760955"/>
            <a:ext cx="9170632" cy="3332865"/>
          </a:xfrm>
          <a:prstGeom prst="rect">
            <a:avLst/>
          </a:prstGeom>
          <a:noFill/>
        </p:spPr>
        <p:txBody>
          <a:bodyPr wrap="square" rtlCol="0">
            <a:spAutoFit/>
          </a:bodyPr>
          <a:lstStyle/>
          <a:p>
            <a:pPr>
              <a:lnSpc>
                <a:spcPct val="150000"/>
              </a:lnSpc>
            </a:pPr>
            <a:r>
              <a:rPr lang="en-US" sz="2000" dirty="0" smtClean="0"/>
              <a:t>Shakespeare’s versatile genius has produced characters that belong to no particular age rather than surpass time confinement . </a:t>
            </a:r>
            <a:r>
              <a:rPr lang="en-US" sz="2000" dirty="0"/>
              <a:t>T</a:t>
            </a:r>
            <a:r>
              <a:rPr lang="en-US" sz="2000" dirty="0" smtClean="0"/>
              <a:t>his  great playwright acute psychological insight into human nature helped him intensely in his creation of characters that are simply timeless. In Hamlet’s complex psychology  or mental framework modern psychologists, philosophers, and scholars have found immense possibilities for interpreting modern psychological theories. He has created Hamlet as a Character who possesses the traits to be labeled as our contemporary man or a modern man.</a:t>
            </a:r>
            <a:endParaRPr lang="en-US" sz="2000" dirty="0"/>
          </a:p>
        </p:txBody>
      </p:sp>
      <p:sp>
        <p:nvSpPr>
          <p:cNvPr id="10" name="Cloud Callout 9"/>
          <p:cNvSpPr/>
          <p:nvPr/>
        </p:nvSpPr>
        <p:spPr>
          <a:xfrm>
            <a:off x="4438835" y="627948"/>
            <a:ext cx="2148395" cy="1837678"/>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67309" y="1453264"/>
            <a:ext cx="1882066" cy="400110"/>
          </a:xfrm>
          <a:prstGeom prst="rect">
            <a:avLst/>
          </a:prstGeom>
          <a:noFill/>
        </p:spPr>
        <p:txBody>
          <a:bodyPr wrap="square" rtlCol="0">
            <a:spAutoFit/>
          </a:bodyPr>
          <a:lstStyle/>
          <a:p>
            <a:r>
              <a:rPr lang="en-US" sz="2000" b="1" dirty="0" smtClean="0"/>
              <a:t>Conclusion</a:t>
            </a:r>
            <a:r>
              <a:rPr lang="en-US" dirty="0" smtClean="0"/>
              <a:t> </a:t>
            </a:r>
            <a:endParaRPr lang="en-US" dirty="0"/>
          </a:p>
        </p:txBody>
      </p:sp>
    </p:spTree>
    <p:extLst>
      <p:ext uri="{BB962C8B-B14F-4D97-AF65-F5344CB8AC3E}">
        <p14:creationId xmlns:p14="http://schemas.microsoft.com/office/powerpoint/2010/main" val="40160023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407</TotalTime>
  <Words>210</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Garamond</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My Pc</cp:lastModifiedBy>
  <cp:revision>32</cp:revision>
  <dcterms:created xsi:type="dcterms:W3CDTF">2024-09-01T07:29:33Z</dcterms:created>
  <dcterms:modified xsi:type="dcterms:W3CDTF">2024-09-02T10:12:35Z</dcterms:modified>
</cp:coreProperties>
</file>