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6" r:id="rId3"/>
    <p:sldId id="364" r:id="rId4"/>
    <p:sldId id="291" r:id="rId5"/>
    <p:sldId id="368" r:id="rId6"/>
    <p:sldId id="332" r:id="rId7"/>
    <p:sldId id="333" r:id="rId8"/>
    <p:sldId id="324" r:id="rId9"/>
    <p:sldId id="348" r:id="rId10"/>
    <p:sldId id="325" r:id="rId11"/>
    <p:sldId id="334" r:id="rId12"/>
    <p:sldId id="337" r:id="rId13"/>
    <p:sldId id="352" r:id="rId14"/>
    <p:sldId id="349" r:id="rId15"/>
    <p:sldId id="350" r:id="rId16"/>
    <p:sldId id="320" r:id="rId17"/>
    <p:sldId id="321" r:id="rId18"/>
    <p:sldId id="322" r:id="rId19"/>
    <p:sldId id="323" r:id="rId20"/>
    <p:sldId id="365" r:id="rId21"/>
    <p:sldId id="358" r:id="rId22"/>
    <p:sldId id="359" r:id="rId23"/>
    <p:sldId id="360" r:id="rId24"/>
    <p:sldId id="353" r:id="rId25"/>
    <p:sldId id="354" r:id="rId26"/>
    <p:sldId id="355" r:id="rId27"/>
    <p:sldId id="356" r:id="rId28"/>
    <p:sldId id="357" r:id="rId29"/>
    <p:sldId id="361" r:id="rId30"/>
    <p:sldId id="362" r:id="rId31"/>
    <p:sldId id="363" r:id="rId32"/>
    <p:sldId id="366" r:id="rId33"/>
    <p:sldId id="367" r:id="rId34"/>
    <p:sldId id="34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434" autoAdjust="0"/>
  </p:normalViewPr>
  <p:slideViewPr>
    <p:cSldViewPr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463-5B8D-4340-B023-D52B423831DB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1001-041E-41BA-82D3-E7FA37297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5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DE45BB-1D6D-412A-812F-10599DF7FF27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188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84FC416-2CA9-4785-80E2-400CAF43A584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228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6948A-7A3C-40DE-9415-7D54F54D3A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6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6948A-7A3C-40DE-9415-7D54F54D3AA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32CD-0D99-415D-A52E-2C44D8CAD3AA}" type="datetime1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FEE5-B609-4658-B835-F5FCFA72A9B0}" type="datetime1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3D86-A564-473A-B066-CA5703BC94AD}" type="datetime1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DE8-8665-4DE7-B2B5-FA85DBE69C2A}" type="datetime1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0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9BDE-75C6-4B02-BEFA-127D2317E2F0}" type="datetime1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3F26-109F-48AF-9776-DF2A4F118C7E}" type="datetime1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69D4-8BCA-4B8E-B7EB-32CD7BBF8643}" type="datetime1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F9BB-8BD3-4814-B181-E6DCFCB5E3B5}" type="datetime1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5B00-CB1D-4C15-A603-28894D81833F}" type="datetime1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729-A11A-4025-9A86-FB43A2A1FD98}" type="datetime1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8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7B6-A345-4CC8-9A4A-5127F9D8AF94}" type="datetime1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6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1F76-560A-4035-906A-EA3650E7F3D0}" type="datetime1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F15B-58D5-4E1C-9745-35ECEEFFA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340769"/>
            <a:ext cx="8964488" cy="2259682"/>
          </a:xfrm>
        </p:spPr>
        <p:txBody>
          <a:bodyPr>
            <a:normAutofit fontScale="90000"/>
          </a:bodyPr>
          <a:lstStyle/>
          <a:p>
            <a:r>
              <a:rPr lang="en-GB" dirty="0"/>
              <a:t>Computer-aided Risk Scores for mortality (CARM) and Sepsis (CARS)</a:t>
            </a:r>
            <a:br>
              <a:rPr lang="en-GB" dirty="0"/>
            </a:br>
            <a:r>
              <a:rPr lang="en-GB" dirty="0"/>
              <a:t>Work in Progress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/>
          <a:p>
            <a:r>
              <a:rPr lang="en-GB" dirty="0"/>
              <a:t>24</a:t>
            </a:r>
            <a:r>
              <a:rPr lang="en-GB" baseline="30000" dirty="0"/>
              <a:t>th</a:t>
            </a:r>
            <a:r>
              <a:rPr lang="en-GB" dirty="0"/>
              <a:t> July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6620C-C19B-4B1C-91E5-02BC993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44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7407642" cy="5760640"/>
          </a:xfrm>
        </p:spPr>
      </p:pic>
    </p:spTree>
    <p:extLst>
      <p:ext uri="{BB962C8B-B14F-4D97-AF65-F5344CB8AC3E}">
        <p14:creationId xmlns:p14="http://schemas.microsoft.com/office/powerpoint/2010/main" val="265465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&amp; external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Each model was developed in one hospital and externally validated in the other hospital</a:t>
            </a:r>
          </a:p>
          <a:p>
            <a:r>
              <a:rPr lang="en-GB" dirty="0"/>
              <a:t>We used bootstrapping method for Internal validation </a:t>
            </a:r>
          </a:p>
          <a:p>
            <a:r>
              <a:rPr lang="en-GB" dirty="0"/>
              <a:t>Performance measures: </a:t>
            </a:r>
          </a:p>
          <a:p>
            <a:pPr lvl="1"/>
            <a:r>
              <a:rPr lang="en-GB" b="1" dirty="0"/>
              <a:t>Discrimination</a:t>
            </a:r>
            <a:r>
              <a:rPr lang="en-GB" dirty="0"/>
              <a:t> relates to how well a model can separate, (or discriminate between), those who died and those who did not. C-statistic/ROC/Curve</a:t>
            </a:r>
          </a:p>
          <a:p>
            <a:pPr lvl="1"/>
            <a:r>
              <a:rPr lang="en-GB" b="1" dirty="0"/>
              <a:t>Calibration</a:t>
            </a:r>
            <a:r>
              <a:rPr lang="en-GB" dirty="0"/>
              <a:t> relates to the agreement between observed mortality and predicted risk.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1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CARM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926" y="1196752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y ~ -0.0841609392859383 + 0.272270268619721 * male + 0.0619014767187294 * </a:t>
            </a:r>
          </a:p>
          <a:p>
            <a:r>
              <a:rPr lang="en-GB" dirty="0"/>
              <a:t>    age - 0.0953372944281039 * ALB + 20.4152414034144 * </a:t>
            </a:r>
            <a:r>
              <a:rPr lang="en-GB" dirty="0" err="1"/>
              <a:t>log_CRE</a:t>
            </a:r>
            <a:r>
              <a:rPr lang="en-GB" dirty="0"/>
              <a:t> + </a:t>
            </a:r>
          </a:p>
          <a:p>
            <a:r>
              <a:rPr lang="en-GB" dirty="0"/>
              <a:t>    0.0030642496460944 * HB + 0.0795916591965259 * </a:t>
            </a:r>
            <a:r>
              <a:rPr lang="en-GB" dirty="0" err="1"/>
              <a:t>log_POT</a:t>
            </a:r>
            <a:r>
              <a:rPr lang="en-GB" dirty="0"/>
              <a:t> - </a:t>
            </a:r>
          </a:p>
          <a:p>
            <a:r>
              <a:rPr lang="en-GB" dirty="0"/>
              <a:t>    0.0107103276810239 * SOD + 1.049509623075 * </a:t>
            </a:r>
            <a:r>
              <a:rPr lang="en-GB" dirty="0" err="1"/>
              <a:t>log_WBC</a:t>
            </a:r>
            <a:r>
              <a:rPr lang="en-GB" dirty="0"/>
              <a:t> + 0.996715670424129 *  </a:t>
            </a:r>
            <a:r>
              <a:rPr lang="en-GB" dirty="0" err="1"/>
              <a:t>log_URE</a:t>
            </a:r>
            <a:r>
              <a:rPr lang="en-GB" dirty="0"/>
              <a:t> + 1.44909779844291 * AKI1 + 1.91817976736971 * AKI2 +  0.60888289905878 * AKI3 + 0.0571939596024281 * NEWS + 0.642504494631563 *  </a:t>
            </a:r>
            <a:r>
              <a:rPr lang="en-GB" dirty="0" err="1"/>
              <a:t>log_resp</a:t>
            </a:r>
            <a:r>
              <a:rPr lang="en-GB" dirty="0"/>
              <a:t> - 0.246217482730957 * temp + 0.176924987639937 *  </a:t>
            </a:r>
            <a:r>
              <a:rPr lang="en-GB" dirty="0" err="1"/>
              <a:t>log_dias</a:t>
            </a:r>
            <a:r>
              <a:rPr lang="en-GB" dirty="0"/>
              <a:t> - 0.466876326689903 * </a:t>
            </a:r>
            <a:r>
              <a:rPr lang="en-GB" dirty="0" err="1"/>
              <a:t>log_syst</a:t>
            </a:r>
            <a:r>
              <a:rPr lang="en-GB" dirty="0"/>
              <a:t> + 0.426252285290785 *  </a:t>
            </a:r>
            <a:r>
              <a:rPr lang="en-GB" dirty="0" err="1"/>
              <a:t>log_pulse</a:t>
            </a:r>
            <a:r>
              <a:rPr lang="en-GB" dirty="0"/>
              <a:t> - 0.022733748059009 * sat + 0.469824575364534 *  sup + 1.27597597159774 * alert1 + 0.674577860317733 * alert2 +  1.75125534793613 * alert3 - 0.0081576508897676 * </a:t>
            </a:r>
            <a:r>
              <a:rPr lang="en-GB" dirty="0" err="1"/>
              <a:t>age_log_wbc</a:t>
            </a:r>
            <a:r>
              <a:rPr lang="en-GB" dirty="0"/>
              <a:t> - </a:t>
            </a:r>
          </a:p>
          <a:p>
            <a:r>
              <a:rPr lang="en-GB" dirty="0"/>
              <a:t>    1.30709428996164 * </a:t>
            </a:r>
            <a:r>
              <a:rPr lang="en-GB" dirty="0" err="1"/>
              <a:t>log_cre_log_wbc</a:t>
            </a:r>
            <a:r>
              <a:rPr lang="en-GB" dirty="0"/>
              <a:t> + 12.7544970609909 * aki3_log_cre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B6B24-8AC5-45E5-91A8-670FA9C5B1E8}"/>
              </a:ext>
            </a:extLst>
          </p:cNvPr>
          <p:cNvSpPr txBox="1"/>
          <p:nvPr/>
        </p:nvSpPr>
        <p:spPr>
          <a:xfrm>
            <a:off x="1763688" y="5212020"/>
            <a:ext cx="5935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Not for human consumption!</a:t>
            </a:r>
          </a:p>
          <a:p>
            <a:pPr algn="ctr"/>
            <a:r>
              <a:rPr lang="en-GB" dirty="0"/>
              <a:t> but input variables are well known vital signs and blood tests</a:t>
            </a:r>
          </a:p>
        </p:txBody>
      </p:sp>
    </p:spTree>
    <p:extLst>
      <p:ext uri="{BB962C8B-B14F-4D97-AF65-F5344CB8AC3E}">
        <p14:creationId xmlns:p14="http://schemas.microsoft.com/office/powerpoint/2010/main" val="147083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/>
              <a:t>CARM AUC= 0.87 &amp; 0.86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13</a:t>
            </a:fld>
            <a:endParaRPr lang="en-GB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768752" cy="295232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662473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CARM - Sensitivity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640" y="5814556"/>
            <a:ext cx="5600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      A cut-off value of 0.08 gives reasonable performance.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475656" y="1628800"/>
          <a:ext cx="5700839" cy="3789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1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Dataset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Cut-off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%Sens.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%Spec.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%PPV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Development dataset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0.01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98.45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39.03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8.15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0.02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95.79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55.76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10.64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0.04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85.76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72.55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14.66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0.08</a:t>
                      </a:r>
                      <a:endParaRPr lang="en-GB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70.34</a:t>
                      </a:r>
                      <a:endParaRPr lang="en-GB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85.64</a:t>
                      </a:r>
                      <a:endParaRPr lang="en-GB" sz="16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21.22</a:t>
                      </a:r>
                      <a:endParaRPr lang="en-GB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0.20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40.68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95.83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34.91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Validation dataset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0.01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98.60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32.62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8.16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0.02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95.74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49.63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10.34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0.04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87.68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68.87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14.60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0.08</a:t>
                      </a:r>
                      <a:endParaRPr lang="en-GB" sz="16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71.04</a:t>
                      </a:r>
                      <a:endParaRPr lang="en-GB" sz="16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84.03</a:t>
                      </a:r>
                      <a:endParaRPr lang="en-GB" sz="16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21.26</a:t>
                      </a:r>
                      <a:endParaRPr lang="en-GB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1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0.20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39.61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95.37</a:t>
                      </a:r>
                      <a:endParaRPr lang="en-GB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34.18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69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AC821-5319-4E3E-B4D9-94CCAD93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15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3514F-EB83-4930-9987-895DF4D4A1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" y="1089660"/>
            <a:ext cx="8244840" cy="4678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0070C0"/>
                </a:solidFill>
              </a:rPr>
              <a:t>CARM vs NEWS vs Bloods</a:t>
            </a:r>
          </a:p>
        </p:txBody>
      </p:sp>
    </p:spTree>
    <p:extLst>
      <p:ext uri="{BB962C8B-B14F-4D97-AF65-F5344CB8AC3E}">
        <p14:creationId xmlns:p14="http://schemas.microsoft.com/office/powerpoint/2010/main" val="150265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How well does CARM perform versus consultant medical staff in a head to head exercise?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compare the performance of an automated validated computer aided risk score (CARM) versus medical judgment in predicting the risk of in-hospital mortality for patients following emergency medical admission.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9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All elderly (&gt;75yrs) acute medical admissions to the medical admissions unit will be assigned a risk of death score at the first post take ward round.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same admissions were subsequently assigned a risk of death using the CARM score, based on age, sex, vital signs and blood test results. </a:t>
            </a:r>
          </a:p>
          <a:p>
            <a:r>
              <a:rPr lang="en-GB" dirty="0"/>
              <a:t>The performance of the CARM versus medical judgement was compared using the area under the ROC curve (AUC)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0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AUC CARM 0.75 versus 0.72 medics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19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20" y="1999381"/>
            <a:ext cx="4978559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264" y="6311061"/>
            <a:ext cx="76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Black line is for CARM and grey line is for medical judgement</a:t>
            </a:r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AFCCB-52CF-4749-82B0-A586EB10035F}"/>
              </a:ext>
            </a:extLst>
          </p:cNvPr>
          <p:cNvSpPr/>
          <p:nvPr/>
        </p:nvSpPr>
        <p:spPr>
          <a:xfrm>
            <a:off x="457200" y="1324253"/>
            <a:ext cx="4627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N=414: ~12% excluded no bloods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in-hospital mortality was 31.7% (121/366).</a:t>
            </a:r>
            <a:r>
              <a:rPr lang="en-GB" dirty="0">
                <a:solidFill>
                  <a:srgbClr val="1C1D1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7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Research &amp; Project Team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Statistics</a:t>
            </a:r>
          </a:p>
          <a:p>
            <a:pPr lvl="1"/>
            <a:r>
              <a:rPr lang="en-GB" dirty="0"/>
              <a:t>Muhammad Faisal (UoB)</a:t>
            </a:r>
          </a:p>
          <a:p>
            <a:pPr lvl="1"/>
            <a:r>
              <a:rPr lang="en-GB" dirty="0"/>
              <a:t>Andy Scally (UoB)</a:t>
            </a:r>
          </a:p>
          <a:p>
            <a:r>
              <a:rPr lang="en-GB" dirty="0"/>
              <a:t>Qualitative research</a:t>
            </a:r>
          </a:p>
          <a:p>
            <a:pPr lvl="1"/>
            <a:r>
              <a:rPr lang="en-GB" dirty="0"/>
              <a:t>Judith Dyson (</a:t>
            </a:r>
            <a:r>
              <a:rPr lang="en-GB" dirty="0" err="1"/>
              <a:t>UoH</a:t>
            </a:r>
            <a:r>
              <a:rPr lang="en-GB" dirty="0"/>
              <a:t>)</a:t>
            </a:r>
          </a:p>
          <a:p>
            <a:r>
              <a:rPr lang="en-GB" dirty="0"/>
              <a:t>Patient &amp; Public Involvement</a:t>
            </a:r>
          </a:p>
          <a:p>
            <a:pPr lvl="1"/>
            <a:r>
              <a:rPr lang="en-GB" dirty="0"/>
              <a:t>Claire Marsh (BIHR)</a:t>
            </a:r>
          </a:p>
          <a:p>
            <a:r>
              <a:rPr lang="en-GB" dirty="0"/>
              <a:t>Project Management</a:t>
            </a:r>
          </a:p>
          <a:p>
            <a:pPr lvl="1"/>
            <a:r>
              <a:rPr lang="en-GB" dirty="0"/>
              <a:t>Natalie Jackson (IA)</a:t>
            </a:r>
          </a:p>
          <a:p>
            <a:r>
              <a:rPr lang="en-GB" dirty="0"/>
              <a:t>Clinical lead</a:t>
            </a:r>
          </a:p>
          <a:p>
            <a:pPr lvl="1"/>
            <a:r>
              <a:rPr lang="en-GB" dirty="0"/>
              <a:t>Donald Richardson (York)</a:t>
            </a:r>
          </a:p>
          <a:p>
            <a:r>
              <a:rPr lang="en-GB" dirty="0"/>
              <a:t>Principal Investigator</a:t>
            </a:r>
          </a:p>
          <a:p>
            <a:pPr lvl="1"/>
            <a:r>
              <a:rPr lang="en-GB" dirty="0"/>
              <a:t>Mohammed A Mohammed (UoB &amp; BIHR)</a:t>
            </a:r>
          </a:p>
          <a:p>
            <a:endParaRPr lang="en-GB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Site specific clinical leads</a:t>
            </a:r>
          </a:p>
          <a:p>
            <a:pPr lvl="1"/>
            <a:r>
              <a:rPr lang="en-GB" sz="2400" dirty="0"/>
              <a:t>Donald Richardson (York)</a:t>
            </a:r>
          </a:p>
          <a:p>
            <a:pPr lvl="1"/>
            <a:r>
              <a:rPr lang="en-GB" sz="2400" dirty="0"/>
              <a:t>Kevin Speed (NLAG)</a:t>
            </a:r>
          </a:p>
          <a:p>
            <a:pPr lvl="1"/>
            <a:r>
              <a:rPr lang="en-GB" sz="2400" dirty="0"/>
              <a:t>Richard Blythe (NLAG)</a:t>
            </a:r>
          </a:p>
          <a:p>
            <a:r>
              <a:rPr lang="en-GB" sz="2800" dirty="0"/>
              <a:t>Site specific project leads</a:t>
            </a:r>
          </a:p>
          <a:p>
            <a:pPr lvl="1"/>
            <a:r>
              <a:rPr lang="en-GB" sz="2400" dirty="0"/>
              <a:t>Jeremy Daws (NLAG)</a:t>
            </a:r>
          </a:p>
          <a:p>
            <a:pPr lvl="1"/>
            <a:r>
              <a:rPr lang="en-GB" sz="2400" dirty="0"/>
              <a:t>Chris Foster (York)</a:t>
            </a:r>
          </a:p>
          <a:p>
            <a:r>
              <a:rPr lang="en-GB" sz="2800" dirty="0"/>
              <a:t>Site specific IT leads</a:t>
            </a:r>
          </a:p>
          <a:p>
            <a:pPr lvl="1"/>
            <a:r>
              <a:rPr lang="en-GB" sz="2400" dirty="0"/>
              <a:t>Robin Howes (NLAG)</a:t>
            </a:r>
          </a:p>
          <a:p>
            <a:pPr lvl="1"/>
            <a:r>
              <a:rPr lang="en-GB" sz="2400" dirty="0"/>
              <a:t>Kevin Beaton (York)</a:t>
            </a:r>
          </a:p>
          <a:p>
            <a:endParaRPr lang="en-GB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801B57-0966-4A0C-B95A-02A71956A7D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002040" y="6214030"/>
            <a:ext cx="49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Supported by the Health Foundation &amp; NIHR PSTRC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96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87066A-9F14-407E-97FA-B0FF31CB3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CARS (Sepsis)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D8AC725-9F42-411F-A416-4A207CC2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39D41-141F-480B-87E5-9AB47FB4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9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CARS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926" y="1196752"/>
            <a:ext cx="784887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y = -6.1564888437729 - 0.0270328634536142 * male + 0.0199064126536079 * </a:t>
            </a:r>
          </a:p>
          <a:p>
            <a:r>
              <a:rPr lang="en-GB" dirty="0"/>
              <a:t>    age + 0.0318604874833244 * ALB - 0.390237039770623 * </a:t>
            </a:r>
            <a:r>
              <a:rPr lang="en-GB" dirty="0" err="1"/>
              <a:t>log_CRE</a:t>
            </a:r>
            <a:r>
              <a:rPr lang="en-GB" dirty="0"/>
              <a:t> - </a:t>
            </a:r>
          </a:p>
          <a:p>
            <a:r>
              <a:rPr lang="en-GB" dirty="0"/>
              <a:t>    0.0162165566355658 * HB - 0.18225730563798 * </a:t>
            </a:r>
            <a:r>
              <a:rPr lang="en-GB" dirty="0" err="1"/>
              <a:t>log_POT</a:t>
            </a:r>
            <a:r>
              <a:rPr lang="en-GB" dirty="0"/>
              <a:t> - 0.0124282982105785 *  SOD - 1.38934170685159 * </a:t>
            </a:r>
            <a:r>
              <a:rPr lang="en-GB" dirty="0" err="1"/>
              <a:t>log_WBC</a:t>
            </a:r>
            <a:r>
              <a:rPr lang="en-GB" dirty="0"/>
              <a:t> + 0.0778884119170707 * </a:t>
            </a:r>
            <a:r>
              <a:rPr lang="en-GB" dirty="0" err="1"/>
              <a:t>log_URE</a:t>
            </a:r>
            <a:r>
              <a:rPr lang="en-GB" dirty="0"/>
              <a:t> -  6.54645099936442 * AKI1 + 0.664397155908489 * AKI2 - 1.35603564469708 *  AKI3 - 0.279580060385802 * NEWS + 0.461743818432309 * </a:t>
            </a:r>
            <a:r>
              <a:rPr lang="en-GB" dirty="0" err="1"/>
              <a:t>log_resp</a:t>
            </a:r>
            <a:r>
              <a:rPr lang="en-GB" dirty="0"/>
              <a:t> +   0.382149409017077 * temp + 0.010984460266291 * </a:t>
            </a:r>
            <a:r>
              <a:rPr lang="en-GB" dirty="0" err="1"/>
              <a:t>log_syst</a:t>
            </a:r>
            <a:r>
              <a:rPr lang="en-GB" dirty="0"/>
              <a:t> -   0.392841083038536 * </a:t>
            </a:r>
            <a:r>
              <a:rPr lang="en-GB" dirty="0" err="1"/>
              <a:t>log_dias</a:t>
            </a:r>
            <a:r>
              <a:rPr lang="en-GB" dirty="0"/>
              <a:t> + 0.439310262216449 * </a:t>
            </a:r>
            <a:r>
              <a:rPr lang="en-GB" dirty="0" err="1"/>
              <a:t>log_pulse</a:t>
            </a:r>
            <a:r>
              <a:rPr lang="en-GB" dirty="0"/>
              <a:t> -   0.0900770475307891 * sat + 0.265829549307129 * sup - 0.179963464841728 *  alert1 + 0.124937390092917 * alert2 + 1.96201633139607 *  alert3 + 0.0173727512982708 * </a:t>
            </a:r>
            <a:r>
              <a:rPr lang="en-GB" dirty="0" err="1"/>
              <a:t>hb_log_wbc</a:t>
            </a:r>
            <a:r>
              <a:rPr lang="en-GB" dirty="0"/>
              <a:t> - 0.0006999938721741 *  </a:t>
            </a:r>
            <a:r>
              <a:rPr lang="en-GB" dirty="0" err="1"/>
              <a:t>alb_hb</a:t>
            </a:r>
            <a:r>
              <a:rPr lang="en-GB" dirty="0"/>
              <a:t> - 0.0387275823084831 * </a:t>
            </a:r>
            <a:r>
              <a:rPr lang="en-GB" dirty="0" err="1"/>
              <a:t>news_log_wbc</a:t>
            </a:r>
            <a:r>
              <a:rPr lang="en-GB" dirty="0"/>
              <a:t> + 0.0757822893425446 *  aki1_sat - 0.545150038305524 * aki1_sup + 10.6897574739717 *  aki3_log_cre + 0.0172156168794867 * age_aki3 + 0.0047228962409455 * </a:t>
            </a:r>
            <a:r>
              <a:rPr lang="en-GB" dirty="0" err="1"/>
              <a:t>news_sat</a:t>
            </a:r>
            <a:r>
              <a:rPr lang="en-GB" dirty="0"/>
              <a:t> - 0.256099754324944 * news_alert3</a:t>
            </a:r>
          </a:p>
        </p:txBody>
      </p:sp>
    </p:spTree>
    <p:extLst>
      <p:ext uri="{BB962C8B-B14F-4D97-AF65-F5344CB8AC3E}">
        <p14:creationId xmlns:p14="http://schemas.microsoft.com/office/powerpoint/2010/main" val="50047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CARS AUC= 0.87 &amp; 0.86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22</a:t>
            </a:fld>
            <a:endParaRPr lang="en-GB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435734" cy="3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1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CARS - Sensitivity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23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640" y="5814556"/>
            <a:ext cx="5600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      A cut-off value of 0.20 gives reasonable performance.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58994"/>
              </p:ext>
            </p:extLst>
          </p:nvPr>
        </p:nvGraphicFramePr>
        <p:xfrm>
          <a:off x="323528" y="1842252"/>
          <a:ext cx="8229600" cy="302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7635">
                  <a:extLst>
                    <a:ext uri="{9D8B030D-6E8A-4147-A177-3AD203B41FA5}">
                      <a16:colId xmlns:a16="http://schemas.microsoft.com/office/drawing/2014/main" val="1082304963"/>
                    </a:ext>
                  </a:extLst>
                </a:gridCol>
                <a:gridCol w="855878">
                  <a:extLst>
                    <a:ext uri="{9D8B030D-6E8A-4147-A177-3AD203B41FA5}">
                      <a16:colId xmlns:a16="http://schemas.microsoft.com/office/drawing/2014/main" val="2207469929"/>
                    </a:ext>
                  </a:extLst>
                </a:gridCol>
                <a:gridCol w="776874">
                  <a:extLst>
                    <a:ext uri="{9D8B030D-6E8A-4147-A177-3AD203B41FA5}">
                      <a16:colId xmlns:a16="http://schemas.microsoft.com/office/drawing/2014/main" val="3013532690"/>
                    </a:ext>
                  </a:extLst>
                </a:gridCol>
                <a:gridCol w="785104">
                  <a:extLst>
                    <a:ext uri="{9D8B030D-6E8A-4147-A177-3AD203B41FA5}">
                      <a16:colId xmlns:a16="http://schemas.microsoft.com/office/drawing/2014/main" val="3014287415"/>
                    </a:ext>
                  </a:extLst>
                </a:gridCol>
                <a:gridCol w="673181">
                  <a:extLst>
                    <a:ext uri="{9D8B030D-6E8A-4147-A177-3AD203B41FA5}">
                      <a16:colId xmlns:a16="http://schemas.microsoft.com/office/drawing/2014/main" val="43949373"/>
                    </a:ext>
                  </a:extLst>
                </a:gridCol>
                <a:gridCol w="765353">
                  <a:extLst>
                    <a:ext uri="{9D8B030D-6E8A-4147-A177-3AD203B41FA5}">
                      <a16:colId xmlns:a16="http://schemas.microsoft.com/office/drawing/2014/main" val="726515998"/>
                    </a:ext>
                  </a:extLst>
                </a:gridCol>
                <a:gridCol w="776874">
                  <a:extLst>
                    <a:ext uri="{9D8B030D-6E8A-4147-A177-3AD203B41FA5}">
                      <a16:colId xmlns:a16="http://schemas.microsoft.com/office/drawing/2014/main" val="3593699291"/>
                    </a:ext>
                  </a:extLst>
                </a:gridCol>
                <a:gridCol w="785104">
                  <a:extLst>
                    <a:ext uri="{9D8B030D-6E8A-4147-A177-3AD203B41FA5}">
                      <a16:colId xmlns:a16="http://schemas.microsoft.com/office/drawing/2014/main" val="1569303843"/>
                    </a:ext>
                  </a:extLst>
                </a:gridCol>
                <a:gridCol w="668244">
                  <a:extLst>
                    <a:ext uri="{9D8B030D-6E8A-4147-A177-3AD203B41FA5}">
                      <a16:colId xmlns:a16="http://schemas.microsoft.com/office/drawing/2014/main" val="2570520765"/>
                    </a:ext>
                  </a:extLst>
                </a:gridCol>
                <a:gridCol w="765353">
                  <a:extLst>
                    <a:ext uri="{9D8B030D-6E8A-4147-A177-3AD203B41FA5}">
                      <a16:colId xmlns:a16="http://schemas.microsoft.com/office/drawing/2014/main" val="4284564606"/>
                    </a:ext>
                  </a:extLst>
                </a:gridCol>
              </a:tblGrid>
              <a:tr h="215900">
                <a:tc rowSpan="2"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Sepsis 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Cut-off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effectLst/>
                        </a:rPr>
                        <a:t>Development dataset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Validation dataset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9196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%Prev.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%Sens.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%Spec.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%PPV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%Prev.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%Sens.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%Spec.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%PPV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8326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All Sepsis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18.52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97.74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20.63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21.87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25.08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99.06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11.29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27.21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209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90.15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44.24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26.87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95.84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31.24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31.81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4803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67.76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73.15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36.45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83.24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59.85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40.97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3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30.12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93.68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52.01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44.83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87.68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54.93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5256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Sepsis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13.24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97.12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19.42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15.53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15.84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98.57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10.06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17.10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356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88.08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41.83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18.77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94.11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27.94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19.73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1168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63.70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70.03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24.49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79.08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54.34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24.58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1242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26.66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91.71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32.90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37.10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82.66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28.70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537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Severe Sepsis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5.28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99.28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18.15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6.34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9.24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99.90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9.57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10.11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91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95.31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39.73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8.11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98.81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26.82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12.08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0486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77.94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68.00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11.96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90.36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53.06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16.39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3343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0.40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38.79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90.84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19.11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58.10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83.36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effectLst/>
                        </a:rPr>
                        <a:t>26.23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1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25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0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NEWS (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cNEWS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for Mortality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examine the extent to which the accuracy of NEWS for predicting mortality, could be improved by an enhanced, more complex, computer aided NEWS (</a:t>
            </a:r>
            <a:r>
              <a:rPr lang="en-GB" dirty="0" err="1"/>
              <a:t>cNEWS</a:t>
            </a:r>
            <a:r>
              <a:rPr lang="en-GB" dirty="0"/>
              <a:t>)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8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All adult emergency medical admissions discharged over a 24-month period with electronically recorded NEWS on admission.</a:t>
            </a:r>
          </a:p>
          <a:p>
            <a:pPr lvl="0"/>
            <a:r>
              <a:rPr lang="en-GB" dirty="0"/>
              <a:t>We developed four logistic regression models to predict the risk of death: </a:t>
            </a:r>
          </a:p>
          <a:p>
            <a:pPr lvl="1"/>
            <a:r>
              <a:rPr lang="en-GB" dirty="0"/>
              <a:t>M0: NEWS alone </a:t>
            </a:r>
          </a:p>
          <a:p>
            <a:pPr lvl="1"/>
            <a:r>
              <a:rPr lang="en-GB" dirty="0"/>
              <a:t>M1:NEWS + age + sex </a:t>
            </a:r>
          </a:p>
          <a:p>
            <a:pPr lvl="1"/>
            <a:r>
              <a:rPr lang="en-GB" dirty="0"/>
              <a:t>M2:NEWS + age + sex + NEWS subcomponents + diastolic blood pressure</a:t>
            </a:r>
          </a:p>
          <a:p>
            <a:pPr lvl="1"/>
            <a:r>
              <a:rPr lang="en-GB" dirty="0"/>
              <a:t>M3: NEWS + age + sex + NEWS subcomponents + diastolic blood pressure + two-way interactions. </a:t>
            </a:r>
          </a:p>
          <a:p>
            <a:pPr lvl="0"/>
            <a:r>
              <a:rPr lang="en-GB" dirty="0"/>
              <a:t>We assess the performance of these models using the area under the ROC curve (AUC)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8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77" y="-4822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AUC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27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7" y="1077729"/>
            <a:ext cx="8075240" cy="4546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756185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Red line is for NEWS only model (</a:t>
            </a:r>
            <a:r>
              <a:rPr lang="en-GB" sz="1400" b="1" dirty="0">
                <a:solidFill>
                  <a:srgbClr val="FF0000"/>
                </a:solidFill>
              </a:rPr>
              <a:t>M0</a:t>
            </a:r>
            <a:r>
              <a:rPr lang="en-GB" sz="1400" dirty="0"/>
              <a:t>) and Blue line is for where NEWS adjusted by age and sex (</a:t>
            </a:r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M1</a:t>
            </a:r>
            <a:r>
              <a:rPr lang="en-GB" sz="1400" dirty="0"/>
              <a:t>). Green line is for where NEWS adjusted by age, sex, and NEWS subcomponents (</a:t>
            </a: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</a:rPr>
              <a:t>M2</a:t>
            </a:r>
            <a:r>
              <a:rPr lang="en-GB" sz="1400" dirty="0"/>
              <a:t>) and Black line is for NEWS adjusted by age, sex, NEWS subcomponents, and interactions (</a:t>
            </a:r>
            <a:r>
              <a:rPr lang="en-GB" sz="1400" b="1" dirty="0"/>
              <a:t>M3</a:t>
            </a:r>
            <a:r>
              <a:rPr lang="en-GB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070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427"/>
            <a:ext cx="8229600" cy="797123"/>
          </a:xfrm>
        </p:spPr>
        <p:txBody>
          <a:bodyPr/>
          <a:lstStyle/>
          <a:p>
            <a:r>
              <a:rPr lang="en-GB" dirty="0"/>
              <a:t>AUC in disease groups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764704"/>
            <a:ext cx="8895756" cy="52565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7134" y="5948313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Red line is for NEWS only model (</a:t>
            </a:r>
            <a:r>
              <a:rPr lang="en-GB" sz="1400" b="1" dirty="0">
                <a:solidFill>
                  <a:srgbClr val="FF0000"/>
                </a:solidFill>
              </a:rPr>
              <a:t>M0</a:t>
            </a:r>
            <a:r>
              <a:rPr lang="en-GB" sz="1400" dirty="0"/>
              <a:t>) and Blue line is for where NEWS adjusted by age and sex (</a:t>
            </a:r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M1</a:t>
            </a:r>
            <a:r>
              <a:rPr lang="en-GB" sz="1400" dirty="0"/>
              <a:t>). Green line is for where NEWS adjusted by age, sex, and NEWS subcomponents (</a:t>
            </a: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</a:rPr>
              <a:t>M2</a:t>
            </a:r>
            <a:r>
              <a:rPr lang="en-GB" sz="1400" dirty="0"/>
              <a:t>) and Black line is for NEWS adjusted by age, sex, NEWS subcomponents, and interactions (</a:t>
            </a:r>
            <a:r>
              <a:rPr lang="en-GB" sz="1400" b="1" dirty="0"/>
              <a:t>M3</a:t>
            </a:r>
            <a:r>
              <a:rPr lang="en-GB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0079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0" y="2708920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NEWS (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cNEWS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for Sepsis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2DB2-FDA0-4E4B-816B-D97CA93C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8F50-1B0C-4CF6-8C97-663618E6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03" y="1196752"/>
            <a:ext cx="8229600" cy="5030019"/>
          </a:xfrm>
        </p:spPr>
        <p:txBody>
          <a:bodyPr>
            <a:normAutofit/>
          </a:bodyPr>
          <a:lstStyle/>
          <a:p>
            <a:r>
              <a:rPr lang="en-GB" dirty="0"/>
              <a:t>Acute Medical Admissions (adult)</a:t>
            </a:r>
          </a:p>
          <a:p>
            <a:r>
              <a:rPr lang="en-GB" dirty="0"/>
              <a:t>Two automated risk scores</a:t>
            </a:r>
          </a:p>
          <a:p>
            <a:pPr lvl="1"/>
            <a:r>
              <a:rPr lang="en-GB" dirty="0"/>
              <a:t>Mortality</a:t>
            </a:r>
          </a:p>
          <a:p>
            <a:pPr lvl="1"/>
            <a:r>
              <a:rPr lang="en-GB" dirty="0"/>
              <a:t>Sepsis</a:t>
            </a:r>
          </a:p>
          <a:p>
            <a:r>
              <a:rPr lang="en-GB" dirty="0"/>
              <a:t>Routinely collected data</a:t>
            </a:r>
          </a:p>
          <a:p>
            <a:pPr lvl="1"/>
            <a:r>
              <a:rPr lang="en-GB" dirty="0"/>
              <a:t>Vital signs (NEWS)</a:t>
            </a:r>
          </a:p>
          <a:p>
            <a:pPr lvl="1"/>
            <a:r>
              <a:rPr lang="en-GB" dirty="0"/>
              <a:t>Blood test results + AKI</a:t>
            </a:r>
          </a:p>
          <a:p>
            <a:pPr lvl="1"/>
            <a:r>
              <a:rPr lang="en-GB" dirty="0" err="1"/>
              <a:t>Age+sex</a:t>
            </a:r>
            <a:endParaRPr lang="en-GB" dirty="0"/>
          </a:p>
          <a:p>
            <a:r>
              <a:rPr lang="en-GB" dirty="0"/>
              <a:t>Field testing/piloting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9D202-5B60-40DB-8734-3687C721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4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ROC –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cNEWS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Sepsis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6934200" cy="4705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5556" y="570856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Red line is for NEWS only model (</a:t>
            </a:r>
            <a:r>
              <a:rPr lang="en-GB" b="1" dirty="0">
                <a:solidFill>
                  <a:srgbClr val="FF0000"/>
                </a:solidFill>
              </a:rPr>
              <a:t>M0</a:t>
            </a:r>
            <a:r>
              <a:rPr lang="en-GB" dirty="0"/>
              <a:t>) and Blue line is for where NEWS adjusted by age and sex (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M1</a:t>
            </a:r>
            <a:r>
              <a:rPr lang="en-GB" dirty="0"/>
              <a:t>). Green line is for where NEWS adjusted by age, sex, and NEWS subcomponents (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M2</a:t>
            </a:r>
            <a:r>
              <a:rPr lang="en-GB" dirty="0"/>
              <a:t>) and Black line is for NEWS adjusted by age, sex, NEWS subcomponents, and interactions (</a:t>
            </a:r>
            <a:r>
              <a:rPr lang="en-GB" b="1" dirty="0"/>
              <a:t>M3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328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cNEWS</a:t>
            </a:r>
            <a:r>
              <a:rPr lang="en-GB" dirty="0"/>
              <a:t> Sepsis – Sensitivity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31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65594"/>
              </p:ext>
            </p:extLst>
          </p:nvPr>
        </p:nvGraphicFramePr>
        <p:xfrm>
          <a:off x="457198" y="1268763"/>
          <a:ext cx="8291268" cy="48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884">
                  <a:extLst>
                    <a:ext uri="{9D8B030D-6E8A-4147-A177-3AD203B41FA5}">
                      <a16:colId xmlns:a16="http://schemas.microsoft.com/office/drawing/2014/main" val="1435373116"/>
                    </a:ext>
                  </a:extLst>
                </a:gridCol>
                <a:gridCol w="873632">
                  <a:extLst>
                    <a:ext uri="{9D8B030D-6E8A-4147-A177-3AD203B41FA5}">
                      <a16:colId xmlns:a16="http://schemas.microsoft.com/office/drawing/2014/main" val="3399221475"/>
                    </a:ext>
                  </a:extLst>
                </a:gridCol>
                <a:gridCol w="398094">
                  <a:extLst>
                    <a:ext uri="{9D8B030D-6E8A-4147-A177-3AD203B41FA5}">
                      <a16:colId xmlns:a16="http://schemas.microsoft.com/office/drawing/2014/main" val="2624974607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3695614855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1368287786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1646786969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3305726227"/>
                    </a:ext>
                  </a:extLst>
                </a:gridCol>
                <a:gridCol w="416792">
                  <a:extLst>
                    <a:ext uri="{9D8B030D-6E8A-4147-A177-3AD203B41FA5}">
                      <a16:colId xmlns:a16="http://schemas.microsoft.com/office/drawing/2014/main" val="547387473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3315306709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1974568093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218290847"/>
                    </a:ext>
                  </a:extLst>
                </a:gridCol>
                <a:gridCol w="986320">
                  <a:extLst>
                    <a:ext uri="{9D8B030D-6E8A-4147-A177-3AD203B41FA5}">
                      <a16:colId xmlns:a16="http://schemas.microsoft.com/office/drawing/2014/main" val="1526266933"/>
                    </a:ext>
                  </a:extLst>
                </a:gridCol>
              </a:tblGrid>
              <a:tr h="3229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 </a:t>
                      </a:r>
                      <a:endParaRPr lang="en-GB" sz="900" b="1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Model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Outcome (Sepsis)</a:t>
                      </a:r>
                      <a:endParaRPr lang="en-GB" sz="9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">
                          <a:effectLst/>
                        </a:rPr>
                        <a:t>YH</a:t>
                      </a:r>
                      <a:endParaRPr lang="en-GB" sz="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">
                          <a:effectLst/>
                        </a:rPr>
                        <a:t>NH</a:t>
                      </a:r>
                      <a:endParaRPr lang="en-GB" sz="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24437"/>
                  </a:ext>
                </a:extLst>
              </a:tr>
              <a:tr h="3216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N</a:t>
                      </a:r>
                      <a:endParaRPr lang="en-GB" sz="9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Sensitivity %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Specificity%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PPV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NPV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N</a:t>
                      </a:r>
                      <a:endParaRPr lang="en-GB" sz="9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Sensitivity %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Specificity%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PPV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NPV</a:t>
                      </a:r>
                      <a:endParaRPr lang="en-GB" sz="9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/>
                </a:tc>
                <a:extLst>
                  <a:ext uri="{0D108BD9-81ED-4DB2-BD59-A6C34878D82A}">
                    <a16:rowId xmlns:a16="http://schemas.microsoft.com/office/drawing/2014/main" val="3384850887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All Sepsis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4697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38.3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(36.91 to 39.71)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85.51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(84.47 to 86.5)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34.21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(32.86 to 35.59)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87.57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(86.59 to 88.5)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3186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29.81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(28.22 to 31.43)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90.66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(89.6 to 91.65)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49.43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(47.68 to 51.18)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80.83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(79.42 to 82.19)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3559586020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All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6720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40.7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(39.52 to 41.89)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85.51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(84.65 to 86.35)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35.6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(34.46 to 36.76)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87.99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(87.19 to 88.76)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5498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33.76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(32.51 to 35.03)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89.85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(89.03 to 90.64)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50.47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(49.14 to 51.8)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81.58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(80.53 to 82.6)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2857354919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All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7366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48.14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(46.99 to 49.29)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84.85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(84.01 to 85.66)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38.47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(37.36 to 39.59)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89.27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(88.54 to 89.96)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6741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41.89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(40.71 to 43.08)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87.79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(86.98 to 88.56)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51.22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(50.02 to 52.42)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83.15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(82.23 to 84.03)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3681652258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All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51.18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(50.09 to 52.27)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82.95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(82.12 to 83.77)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37.14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(36.09 to 38.2)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89.62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(88.94 to 90.28)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7622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46.12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(45 to 47.25)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85.81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(85.01 to 86.58)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49.88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(48.75 to 51.01)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83.87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(83.03 to 84.69)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2935728427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4697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34.98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(33.62 to 36.36)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83.85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(82.77 to 84.89)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22.77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(21.58 to 24)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90.45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(89.57 to 91.28)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3186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25.21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(23.71 to 26.75)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87.81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(86.62 to 88.93)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26.67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(25.15 to 28.25)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86.97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(85.75 to 88.12)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215371701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6720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36.77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(35.62 to 37.94)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83.65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(82.75 to 84.53)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23.45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(22.44 to 24.48)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90.67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(89.95 to 91.35)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5498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28.33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(27.14 to 29.54)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86.54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(85.61 to 87.43)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27.02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(25.85 to 28.22)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87.28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(86.37 to 88.15)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3578940226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7366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46.54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(45.39 to 47.69)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82.96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(82.08 to 83.81)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27.11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(26.09 to 28.14)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91.93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(91.29 to 92.55)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6741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37.76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(36.6 to 38.93)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84.1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(83.2 to 84.96)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29.46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(28.37 to 30.57)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88.48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(87.69 to 89.23)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661384872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49.66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(48.57 to 50.76)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81.02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(80.15 to 81.87)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26.27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(25.31 to 27.24)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92.2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(91.6 to 92.77)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7622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41.98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(40.87 to 43.09)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81.89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(81.01 to 82.75)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28.97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(27.95 to 30)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88.92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(88.19 to 89.61)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1448422384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Severe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4697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47.24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(45.81 to 48.68)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82.94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(81.83 to 84)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11.44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(10.54 to 12.38)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97.12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(96.6 to 97.58)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3186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37.91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(36.23 to 39.63)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88.07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(86.89 to 89.17)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22.75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(21.31 to 24.25)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93.87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(92.98 to 94.67)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1363201632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Severe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6720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51.25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(50.05 to 52.45)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82.72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(81.79 to 83.62)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12.15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(11.38 to 12.96)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97.32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(96.91 to 97.7)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5498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43.35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(42.03 to 44.67)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86.88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(85.96 to 87.76)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23.45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(22.33 to 24.59)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94.3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(93.65 to 94.9)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3302971536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Severe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7366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52.44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(51.3 to 53.59)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80.91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(80 to 81.8)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11.36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(10.65 to 12.11)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97.33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(96.94 to 97.69)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6741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49.18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(47.98 to 50.38)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83.61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(82.7 to 84.49)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21.76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(20.78 to 22.77)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94.67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(94.1 to 95.19)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1723601340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Severe Sepsis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55.26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(54.17 to 56.35)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78.86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(77.96 to 79.75)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10.87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(10.2 to 11.57)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97.42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(97.05 to 97.76)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7622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53.44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(52.31 to 54.56)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81.27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 (80.37 to 82.14)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20.91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(20 to 21.84)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94.96</a:t>
                      </a:r>
                      <a:br>
                        <a:rPr lang="en-GB" sz="800" dirty="0">
                          <a:effectLst/>
                        </a:rPr>
                      </a:br>
                      <a:r>
                        <a:rPr lang="en-GB" sz="800" dirty="0">
                          <a:effectLst/>
                        </a:rPr>
                        <a:t> (94.44 to 95.44)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17" marR="12217" marT="0" marB="0" anchor="b"/>
                </a:tc>
                <a:extLst>
                  <a:ext uri="{0D108BD9-81ED-4DB2-BD59-A6C34878D82A}">
                    <a16:rowId xmlns:a16="http://schemas.microsoft.com/office/drawing/2014/main" val="332644581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198" y="6215746"/>
            <a:ext cx="8291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 predict the risk of all sepsis, sepsis, and severe sepsis at NEWS≥5 in the YH and NH hospitals</a:t>
            </a:r>
          </a:p>
        </p:txBody>
      </p:sp>
    </p:spTree>
    <p:extLst>
      <p:ext uri="{BB962C8B-B14F-4D97-AF65-F5344CB8AC3E}">
        <p14:creationId xmlns:p14="http://schemas.microsoft.com/office/powerpoint/2010/main" val="298014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8BB5-B403-48DD-B4FE-0206E67A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E80C-B313-4365-8935-4DC2A6AB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emergency medical patient</a:t>
            </a:r>
          </a:p>
          <a:p>
            <a:r>
              <a:rPr lang="en-GB" dirty="0"/>
              <a:t>Automatically Compute </a:t>
            </a:r>
          </a:p>
          <a:p>
            <a:pPr lvl="1"/>
            <a:r>
              <a:rPr lang="en-GB" dirty="0"/>
              <a:t>risk of mortality (CARM)</a:t>
            </a:r>
          </a:p>
          <a:p>
            <a:pPr lvl="1"/>
            <a:r>
              <a:rPr lang="en-GB" dirty="0"/>
              <a:t>risk of sepsis (CARS)</a:t>
            </a:r>
          </a:p>
          <a:p>
            <a:r>
              <a:rPr lang="en-GB" dirty="0"/>
              <a:t>Using</a:t>
            </a:r>
          </a:p>
          <a:p>
            <a:pPr lvl="1"/>
            <a:r>
              <a:rPr lang="en-GB" dirty="0"/>
              <a:t>Equation based on NEWS (no bloods)</a:t>
            </a:r>
          </a:p>
          <a:p>
            <a:pPr lvl="1"/>
            <a:r>
              <a:rPr lang="en-GB" dirty="0"/>
              <a:t>If blood test results available, then use equation based on NEWS + Bloods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E2294-86F8-4AF4-BC1E-E6CD8201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04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E09A-783A-49F8-BDD0-DC912452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84E-BE2E-46B6-B550-494356D4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Small scale testing (PDSA cycles)</a:t>
            </a:r>
          </a:p>
          <a:p>
            <a:pPr lvl="1"/>
            <a:r>
              <a:rPr lang="en-GB" dirty="0"/>
              <a:t>One team</a:t>
            </a:r>
          </a:p>
          <a:p>
            <a:pPr lvl="1"/>
            <a:r>
              <a:rPr lang="en-GB" dirty="0"/>
              <a:t>One ward</a:t>
            </a:r>
          </a:p>
          <a:p>
            <a:r>
              <a:rPr lang="en-GB" dirty="0"/>
              <a:t>Larger scale testing &amp; Evaluation</a:t>
            </a:r>
          </a:p>
          <a:p>
            <a:r>
              <a:rPr lang="en-GB" dirty="0"/>
              <a:t>Evaluation</a:t>
            </a:r>
          </a:p>
          <a:p>
            <a:pPr lvl="1"/>
            <a:r>
              <a:rPr lang="en-GB" dirty="0"/>
              <a:t>Qualitative</a:t>
            </a:r>
          </a:p>
          <a:p>
            <a:pPr lvl="2"/>
            <a:r>
              <a:rPr lang="en-GB" dirty="0"/>
              <a:t>Staff feedback</a:t>
            </a:r>
          </a:p>
          <a:p>
            <a:pPr lvl="2"/>
            <a:r>
              <a:rPr lang="en-GB" dirty="0"/>
              <a:t>How has clinical decision making changed</a:t>
            </a:r>
          </a:p>
          <a:p>
            <a:pPr lvl="2"/>
            <a:r>
              <a:rPr lang="en-GB" dirty="0"/>
              <a:t>??</a:t>
            </a:r>
          </a:p>
          <a:p>
            <a:pPr lvl="1"/>
            <a:r>
              <a:rPr lang="en-GB" dirty="0"/>
              <a:t>Quant</a:t>
            </a:r>
          </a:p>
          <a:p>
            <a:pPr lvl="2"/>
            <a:r>
              <a:rPr lang="en-GB" dirty="0"/>
              <a:t>Unplanned ICU admissions</a:t>
            </a:r>
          </a:p>
          <a:p>
            <a:pPr lvl="2"/>
            <a:r>
              <a:rPr lang="en-GB" dirty="0"/>
              <a:t>Mortality</a:t>
            </a:r>
          </a:p>
          <a:p>
            <a:pPr lvl="2"/>
            <a:r>
              <a:rPr lang="en-GB" dirty="0"/>
              <a:t>DNR orders/ceilings of are</a:t>
            </a:r>
          </a:p>
          <a:p>
            <a:pPr lvl="2"/>
            <a:r>
              <a:rPr lang="en-GB" dirty="0"/>
              <a:t>Number and frequency of Blood tests</a:t>
            </a:r>
          </a:p>
          <a:p>
            <a:pPr lvl="2"/>
            <a:r>
              <a:rPr lang="en-GB" dirty="0"/>
              <a:t>??</a:t>
            </a:r>
          </a:p>
          <a:p>
            <a:r>
              <a:rPr lang="en-GB" dirty="0"/>
              <a:t>Randomly turn on/off the scores?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4062D-E392-4AC0-BAE8-C4F20049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88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41FE-6748-40B1-9AC7-D56AC63F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NEWS2</a:t>
            </a:r>
          </a:p>
          <a:p>
            <a:r>
              <a:rPr lang="en-GB" dirty="0"/>
              <a:t>Field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6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3E4D-1FB5-494B-8490-A977601A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AEABF-3B59-4053-8B1D-107D5515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7" y="136524"/>
            <a:ext cx="8335465" cy="65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8BB5-B403-48DD-B4FE-0206E67A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E80C-B313-4365-8935-4DC2A6AB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emergency medical patient</a:t>
            </a:r>
          </a:p>
          <a:p>
            <a:r>
              <a:rPr lang="en-GB" dirty="0"/>
              <a:t>Automatically Compute </a:t>
            </a:r>
          </a:p>
          <a:p>
            <a:pPr lvl="1"/>
            <a:r>
              <a:rPr lang="en-GB" dirty="0"/>
              <a:t>risk of mortality (CARM)</a:t>
            </a:r>
          </a:p>
          <a:p>
            <a:pPr lvl="1"/>
            <a:r>
              <a:rPr lang="en-GB" dirty="0"/>
              <a:t>risk of sepsis (CARS)</a:t>
            </a:r>
          </a:p>
          <a:p>
            <a:r>
              <a:rPr lang="en-GB" dirty="0"/>
              <a:t>Using</a:t>
            </a:r>
          </a:p>
          <a:p>
            <a:pPr lvl="1"/>
            <a:r>
              <a:rPr lang="en-GB" dirty="0"/>
              <a:t>Equation based on NEWS (no bloods)</a:t>
            </a:r>
          </a:p>
          <a:p>
            <a:pPr lvl="1"/>
            <a:r>
              <a:rPr lang="en-GB" dirty="0"/>
              <a:t>If blood test results available, then use equation based on NEWS + Bloods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E2294-86F8-4AF4-BC1E-E6CD8201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F15B-58D5-4E1C-9745-35ECEEFFAA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6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>
            <a:normAutofit/>
          </a:bodyPr>
          <a:lstStyle/>
          <a:p>
            <a:r>
              <a:rPr lang="en-GB" altLang="en-US" sz="4000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56" y="1624545"/>
            <a:ext cx="8218487" cy="4137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Acute hospitals</a:t>
            </a:r>
          </a:p>
          <a:p>
            <a:pPr lvl="1" eaLnBrk="1" hangingPunct="1">
              <a:defRPr/>
            </a:pPr>
            <a:r>
              <a:rPr lang="en-GB" dirty="0"/>
              <a:t>York Teaching Hospital NHS Foundation Trust</a:t>
            </a:r>
          </a:p>
          <a:p>
            <a:pPr lvl="1" eaLnBrk="1" hangingPunct="1">
              <a:defRPr/>
            </a:pPr>
            <a:r>
              <a:rPr lang="en-GB" dirty="0"/>
              <a:t>Northern Lincolnshire &amp; Goole (NLAG) NHS Foundation Trust</a:t>
            </a:r>
          </a:p>
          <a:p>
            <a:pPr eaLnBrk="1" hangingPunct="1">
              <a:defRPr/>
            </a:pPr>
            <a:r>
              <a:rPr lang="en-GB" dirty="0"/>
              <a:t>Electronic NEWS</a:t>
            </a:r>
          </a:p>
          <a:p>
            <a:pPr eaLnBrk="1" hangingPunct="1">
              <a:defRPr/>
            </a:pPr>
            <a:r>
              <a:rPr lang="en-GB" dirty="0"/>
              <a:t>Focus</a:t>
            </a:r>
          </a:p>
          <a:p>
            <a:pPr lvl="1" eaLnBrk="1" hangingPunct="1">
              <a:defRPr/>
            </a:pPr>
            <a:r>
              <a:rPr lang="en-GB" dirty="0"/>
              <a:t>Emergency medical &amp; elderly admissions</a:t>
            </a:r>
          </a:p>
          <a:p>
            <a:pPr lvl="2" eaLnBrk="1" hangingPunct="1">
              <a:defRPr/>
            </a:pPr>
            <a:endParaRPr lang="en-GB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3B5C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3684A7-AE79-495C-AF70-91768B438E22}" type="slidenum">
              <a:rPr lang="en-GB" altLang="en-US" sz="18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Adult general medical acute admissions</a:t>
            </a:r>
          </a:p>
          <a:p>
            <a:r>
              <a:rPr lang="en-GB" dirty="0"/>
              <a:t>24 months data (1st Jan 2014 to 31st Dec 2015) from two Hospitals (NLAG &amp; York)</a:t>
            </a:r>
          </a:p>
          <a:p>
            <a:r>
              <a:rPr lang="en-GB" dirty="0"/>
              <a:t>Developed two risk equations using the patient’s first electronically recorded vital signs and blood test results</a:t>
            </a:r>
          </a:p>
          <a:p>
            <a:pPr lvl="1"/>
            <a:r>
              <a:rPr lang="en-GB" dirty="0"/>
              <a:t>Computer aided-risk score for Mortality (CARM)</a:t>
            </a:r>
          </a:p>
          <a:p>
            <a:pPr lvl="1"/>
            <a:r>
              <a:rPr lang="en-GB" dirty="0"/>
              <a:t>Computer aided risk score for Sepsis (CARS)</a:t>
            </a:r>
          </a:p>
          <a:p>
            <a:r>
              <a:rPr lang="en-GB" dirty="0"/>
              <a:t>search for all two-way interactions and incorporated those interactions which were statistically significant (p&lt;0.001)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Data used to create risk scores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18487" cy="41370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Sex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Age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eNEWS (electronic National Early Warning Score including subcomponents + diastolic BP)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AKI stage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Albumin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Creatinine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Haemoglobin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Potassium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Sodium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Urea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/>
              <a:t>White cell count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7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Inclusions/Exclusions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91237"/>
              </p:ext>
            </p:extLst>
          </p:nvPr>
        </p:nvGraphicFramePr>
        <p:xfrm>
          <a:off x="179512" y="1484784"/>
          <a:ext cx="86382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Characteristic</a:t>
                      </a:r>
                      <a:endParaRPr lang="en-GB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400" b="1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NLAG</a:t>
                      </a:r>
                      <a:r>
                        <a:rPr lang="en-GB" sz="1400" b="1" baseline="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Hospital</a:t>
                      </a:r>
                      <a:endParaRPr lang="en-GB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400" b="1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York Hospital</a:t>
                      </a:r>
                      <a:endParaRPr lang="en-GB" sz="1400" dirty="0">
                        <a:solidFill>
                          <a:srgbClr val="FFFF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 (%)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Died (%)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 (%)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Died (%)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Total emergency medical admissions 2 years (2014-15)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37100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2004 (5.4)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36751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1903 (5.2)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Excluded: No NEWS recorded (%)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1305 (3.5)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211 (16.2)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772 (2.1)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 (6.1)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Excluded: First NEWS after 24 hours of admission (%)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634 (1.7)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48 (7.6)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172 (0.5)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 (4.7)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Excluded: First blood test results after 4 days of admission (%)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464 (1.3)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27 (5.8)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673 (1.8)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55 (8.2)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Excluded: No blood test results recorded (%)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3701 (10.0)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103 (2.8)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8887 (24.2)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291 (3.3)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Total excluded (%)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6104 (16.5)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 (6.4)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10504 (28.6)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401 (3.8)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Total included (%)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30996 (83.5)</a:t>
                      </a:r>
                      <a:endParaRPr lang="en-GB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1615 (5.2)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26247 (71.4)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1502 (5.7)</a:t>
                      </a:r>
                      <a:endParaRPr lang="en-GB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72-C553-405A-B4C2-687B4DC5D77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1690</Words>
  <Application>Microsoft Office PowerPoint</Application>
  <PresentationFormat>On-screen Show (4:3)</PresentationFormat>
  <Paragraphs>560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Computer-aided Risk Scores for mortality (CARM) and Sepsis (CARS) Work in Progress </vt:lpstr>
      <vt:lpstr>PowerPoint Presentation</vt:lpstr>
      <vt:lpstr>Overview</vt:lpstr>
      <vt:lpstr>PowerPoint Presentation</vt:lpstr>
      <vt:lpstr>Proposal</vt:lpstr>
      <vt:lpstr>Context</vt:lpstr>
      <vt:lpstr>Methods</vt:lpstr>
      <vt:lpstr>Data used to create risk scores</vt:lpstr>
      <vt:lpstr>Inclusions/Exclusions</vt:lpstr>
      <vt:lpstr>PowerPoint Presentation</vt:lpstr>
      <vt:lpstr>Internal &amp; external validation</vt:lpstr>
      <vt:lpstr>CARM Equation</vt:lpstr>
      <vt:lpstr>CARM AUC= 0.87 &amp; 0.86</vt:lpstr>
      <vt:lpstr>CARM - Sensitivity Analysis</vt:lpstr>
      <vt:lpstr>PowerPoint Presentation</vt:lpstr>
      <vt:lpstr>How well does CARM perform versus consultant medical staff in a head to head exercise?</vt:lpstr>
      <vt:lpstr>Aim</vt:lpstr>
      <vt:lpstr>Method</vt:lpstr>
      <vt:lpstr>AUC CARM 0.75 versus 0.72 medics</vt:lpstr>
      <vt:lpstr>CARS (Sepsis)</vt:lpstr>
      <vt:lpstr>CARS Equation</vt:lpstr>
      <vt:lpstr>CARS AUC= 0.87 &amp; 0.86</vt:lpstr>
      <vt:lpstr>CARS - Sensitivity Analysis</vt:lpstr>
      <vt:lpstr>Complex NEWS (cNEWS) for Mortality</vt:lpstr>
      <vt:lpstr>Aim</vt:lpstr>
      <vt:lpstr>Method</vt:lpstr>
      <vt:lpstr>AUC</vt:lpstr>
      <vt:lpstr>AUC in disease groups</vt:lpstr>
      <vt:lpstr>Complex NEWS (cNEWS) for Sepsis</vt:lpstr>
      <vt:lpstr>ROC – cNEWS Sepsis</vt:lpstr>
      <vt:lpstr>cNEWS Sepsis – Sensitivity analysis</vt:lpstr>
      <vt:lpstr>Proposal</vt:lpstr>
      <vt:lpstr>Next steps…</vt:lpstr>
      <vt:lpstr>Questions/Issues</vt:lpstr>
    </vt:vector>
  </TitlesOfParts>
  <Company>Bradford Teaching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steering group</dc:title>
  <dc:creator>Natalie Jackson</dc:creator>
  <cp:lastModifiedBy>Mohammed Mohammed</cp:lastModifiedBy>
  <cp:revision>91</cp:revision>
  <dcterms:created xsi:type="dcterms:W3CDTF">2018-02-15T11:47:20Z</dcterms:created>
  <dcterms:modified xsi:type="dcterms:W3CDTF">2018-07-24T07:00:44Z</dcterms:modified>
</cp:coreProperties>
</file>