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4"/>
  </p:sldMasterIdLst>
  <p:notesMasterIdLst>
    <p:notesMasterId r:id="rId27"/>
  </p:notesMasterIdLst>
  <p:sldIdLst>
    <p:sldId id="256" r:id="rId5"/>
    <p:sldId id="257" r:id="rId6"/>
    <p:sldId id="258" r:id="rId7"/>
    <p:sldId id="260" r:id="rId8"/>
    <p:sldId id="259" r:id="rId9"/>
    <p:sldId id="261" r:id="rId10"/>
    <p:sldId id="264" r:id="rId11"/>
    <p:sldId id="265" r:id="rId12"/>
    <p:sldId id="271" r:id="rId13"/>
    <p:sldId id="269" r:id="rId14"/>
    <p:sldId id="272" r:id="rId15"/>
    <p:sldId id="273" r:id="rId16"/>
    <p:sldId id="268" r:id="rId17"/>
    <p:sldId id="267" r:id="rId18"/>
    <p:sldId id="274" r:id="rId19"/>
    <p:sldId id="278" r:id="rId20"/>
    <p:sldId id="276" r:id="rId21"/>
    <p:sldId id="277" r:id="rId22"/>
    <p:sldId id="275" r:id="rId23"/>
    <p:sldId id="279" r:id="rId24"/>
    <p:sldId id="280"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t, Kumar (Cognizant)" initials="AK(" lastIdx="1" clrIdx="0">
    <p:extLst>
      <p:ext uri="{19B8F6BF-5375-455C-9EA6-DF929625EA0E}">
        <p15:presenceInfo xmlns:p15="http://schemas.microsoft.com/office/powerpoint/2012/main" userId="S-1-12-1-943892264-1148288505-2008462732-620683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EF585-813A-45EE-ACA8-868E7449FEF4}"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C0D5E-964C-4FE5-9421-EB58BC94DAEC}" type="slidenum">
              <a:rPr lang="en-US" smtClean="0"/>
              <a:t>‹#›</a:t>
            </a:fld>
            <a:endParaRPr lang="en-US"/>
          </a:p>
        </p:txBody>
      </p:sp>
    </p:spTree>
    <p:extLst>
      <p:ext uri="{BB962C8B-B14F-4D97-AF65-F5344CB8AC3E}">
        <p14:creationId xmlns:p14="http://schemas.microsoft.com/office/powerpoint/2010/main" val="24661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5847E5-C125-4D71-914D-91A6628BED2E}"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7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5CBCFE-8EF6-4891-91B5-6E814EE58362}"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54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96BA8B-C97F-4A0C-9B41-34769A30310D}"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439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71F437-39B2-4B24-A5DF-EE2FA400D264}"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732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24375B-C0D0-497F-87EB-E76F12995298}"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228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8D697-0212-46BF-8BC9-43DEAF7B6B96}"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825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A1F758-649B-4DBB-9F30-FA4F4EED3A36}"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484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8C35AC-8995-458A-A2BD-EE24699ACF17}"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22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E18459-0E27-4985-A48A-B8A7CFD9D75E}"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8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DF6EAE-ECEC-49C5-A4B0-5EE319CDBE82}" type="datetime4">
              <a:rPr lang="en-US" smtClean="0"/>
              <a:t>May 26, 2020</a:t>
            </a:fld>
            <a:endParaRPr lang="en-US" dirty="0"/>
          </a:p>
        </p:txBody>
      </p:sp>
      <p:sp>
        <p:nvSpPr>
          <p:cNvPr id="6" name="Footer Placeholder 5"/>
          <p:cNvSpPr>
            <a:spLocks noGrp="1"/>
          </p:cNvSpPr>
          <p:nvPr>
            <p:ph type="ftr" sz="quarter" idx="11"/>
          </p:nvPr>
        </p:nvSpPr>
        <p:spPr/>
        <p:txBody>
          <a:bodyPr/>
          <a:lstStyle/>
          <a:p>
            <a:r>
              <a:rPr lang="en-US" smtClean="0"/>
              <a:t>Cognizant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79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428CD8-4148-407E-B99E-AC9E1D44BF04}" type="datetime4">
              <a:rPr lang="en-US" smtClean="0"/>
              <a:t>May 26, 2020</a:t>
            </a:fld>
            <a:endParaRPr lang="en-US" dirty="0"/>
          </a:p>
        </p:txBody>
      </p:sp>
      <p:sp>
        <p:nvSpPr>
          <p:cNvPr id="8" name="Footer Placeholder 7"/>
          <p:cNvSpPr>
            <a:spLocks noGrp="1"/>
          </p:cNvSpPr>
          <p:nvPr>
            <p:ph type="ftr" sz="quarter" idx="11"/>
          </p:nvPr>
        </p:nvSpPr>
        <p:spPr/>
        <p:txBody>
          <a:bodyPr/>
          <a:lstStyle/>
          <a:p>
            <a:r>
              <a:rPr lang="en-US" smtClean="0"/>
              <a:t>Cognizant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14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821B5-8B15-4594-B2ED-56E33BC90FB3}" type="datetime4">
              <a:rPr lang="en-US" smtClean="0"/>
              <a:t>May 26, 2020</a:t>
            </a:fld>
            <a:endParaRPr lang="en-US" dirty="0"/>
          </a:p>
        </p:txBody>
      </p:sp>
      <p:sp>
        <p:nvSpPr>
          <p:cNvPr id="4" name="Footer Placeholder 3"/>
          <p:cNvSpPr>
            <a:spLocks noGrp="1"/>
          </p:cNvSpPr>
          <p:nvPr>
            <p:ph type="ftr" sz="quarter" idx="11"/>
          </p:nvPr>
        </p:nvSpPr>
        <p:spPr/>
        <p:txBody>
          <a:bodyPr/>
          <a:lstStyle/>
          <a:p>
            <a:r>
              <a:rPr lang="en-US" smtClean="0"/>
              <a:t>Cognizant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52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EAA20-2AA5-4350-8634-0B0A6449EC06}" type="datetime4">
              <a:rPr lang="en-US" smtClean="0"/>
              <a:t>May 26, 2020</a:t>
            </a:fld>
            <a:endParaRPr lang="en-US" dirty="0"/>
          </a:p>
        </p:txBody>
      </p:sp>
      <p:sp>
        <p:nvSpPr>
          <p:cNvPr id="3" name="Footer Placeholder 2"/>
          <p:cNvSpPr>
            <a:spLocks noGrp="1"/>
          </p:cNvSpPr>
          <p:nvPr>
            <p:ph type="ftr" sz="quarter" idx="11"/>
          </p:nvPr>
        </p:nvSpPr>
        <p:spPr/>
        <p:txBody>
          <a:bodyPr/>
          <a:lstStyle/>
          <a:p>
            <a:r>
              <a:rPr lang="en-US" smtClean="0"/>
              <a:t>Cognizant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49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C1E4F-A484-4B4B-B178-F9C55CEF2245}" type="datetime4">
              <a:rPr lang="en-US" smtClean="0"/>
              <a:t>May 26, 2020</a:t>
            </a:fld>
            <a:endParaRPr lang="en-US" dirty="0"/>
          </a:p>
        </p:txBody>
      </p:sp>
      <p:sp>
        <p:nvSpPr>
          <p:cNvPr id="6" name="Footer Placeholder 5"/>
          <p:cNvSpPr>
            <a:spLocks noGrp="1"/>
          </p:cNvSpPr>
          <p:nvPr>
            <p:ph type="ftr" sz="quarter" idx="11"/>
          </p:nvPr>
        </p:nvSpPr>
        <p:spPr/>
        <p:txBody>
          <a:bodyPr/>
          <a:lstStyle/>
          <a:p>
            <a:r>
              <a:rPr lang="en-US" smtClean="0"/>
              <a:t>Cognizant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31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226E52-5865-4F18-B4BB-85CE4D82938D}" type="datetime4">
              <a:rPr lang="en-US" smtClean="0"/>
              <a:t>May 26, 2020</a:t>
            </a:fld>
            <a:endParaRPr lang="en-US" dirty="0"/>
          </a:p>
        </p:txBody>
      </p:sp>
      <p:sp>
        <p:nvSpPr>
          <p:cNvPr id="6" name="Footer Placeholder 5"/>
          <p:cNvSpPr>
            <a:spLocks noGrp="1"/>
          </p:cNvSpPr>
          <p:nvPr>
            <p:ph type="ftr" sz="quarter" idx="11"/>
          </p:nvPr>
        </p:nvSpPr>
        <p:spPr/>
        <p:txBody>
          <a:bodyPr/>
          <a:lstStyle/>
          <a:p>
            <a:r>
              <a:rPr lang="en-US" smtClean="0"/>
              <a:t>Cognizant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52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Kafka Tutorial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C4D407-B32F-46B4-97C5-30DF23871CC6}" type="datetime4">
              <a:rPr lang="en-US" smtClean="0"/>
              <a:t>May 26, 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2000">
                <a:solidFill>
                  <a:schemeClr val="tx1">
                    <a:tint val="75000"/>
                  </a:schemeClr>
                </a:solidFill>
              </a:defRPr>
            </a:lvl1pPr>
          </a:lstStyle>
          <a:p>
            <a:r>
              <a:rPr lang="en-US" dirty="0" smtClean="0"/>
              <a:t>Cognizant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9516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Apache Kafka Tutorial  </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518095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618"/>
          </a:xfrm>
        </p:spPr>
        <p:txBody>
          <a:bodyPr/>
          <a:lstStyle/>
          <a:p>
            <a:r>
              <a:rPr lang="en-US" u="sng" dirty="0" smtClean="0">
                <a:solidFill>
                  <a:schemeClr val="tx1"/>
                </a:solidFill>
              </a:rPr>
              <a:t>Features </a:t>
            </a:r>
            <a:r>
              <a:rPr lang="en-US" u="sng" dirty="0">
                <a:solidFill>
                  <a:schemeClr val="tx1"/>
                </a:solidFill>
              </a:rPr>
              <a:t>o</a:t>
            </a:r>
            <a:r>
              <a:rPr lang="en-US" u="sng" dirty="0" smtClean="0">
                <a:solidFill>
                  <a:schemeClr val="tx1"/>
                </a:solidFill>
              </a:rPr>
              <a:t>f Kafka</a:t>
            </a:r>
            <a:endParaRPr lang="en-US" u="sng" dirty="0">
              <a:solidFill>
                <a:schemeClr val="tx1"/>
              </a:solidFill>
            </a:endParaRPr>
          </a:p>
        </p:txBody>
      </p:sp>
      <p:sp>
        <p:nvSpPr>
          <p:cNvPr id="3" name="Content Placeholder 2"/>
          <p:cNvSpPr>
            <a:spLocks noGrp="1"/>
          </p:cNvSpPr>
          <p:nvPr>
            <p:ph idx="1"/>
          </p:nvPr>
        </p:nvSpPr>
        <p:spPr>
          <a:xfrm>
            <a:off x="677334" y="1514765"/>
            <a:ext cx="8596668" cy="4526598"/>
          </a:xfrm>
        </p:spPr>
        <p:txBody>
          <a:bodyPr/>
          <a:lstStyle/>
          <a:p>
            <a:r>
              <a:rPr lang="en-US" dirty="0" smtClean="0"/>
              <a:t>High Throughput  - Provides support for very large no of message with modest hardware support</a:t>
            </a:r>
          </a:p>
          <a:p>
            <a:r>
              <a:rPr lang="en-US" dirty="0" smtClean="0"/>
              <a:t>Scalability</a:t>
            </a:r>
          </a:p>
          <a:p>
            <a:r>
              <a:rPr lang="en-US" dirty="0" smtClean="0"/>
              <a:t>No Data loss if configured properly</a:t>
            </a:r>
          </a:p>
          <a:p>
            <a:r>
              <a:rPr lang="en-US" dirty="0" smtClean="0"/>
              <a:t>Stream processing – can be used with Spark and Storm</a:t>
            </a:r>
          </a:p>
          <a:p>
            <a:r>
              <a:rPr lang="en-US" dirty="0" smtClean="0"/>
              <a:t>Durability  - Support of persisting message on disk</a:t>
            </a:r>
          </a:p>
          <a:p>
            <a:r>
              <a:rPr lang="en-US" dirty="0" smtClean="0"/>
              <a:t>Replication  - Message replication across cluster to support multiple consumers</a:t>
            </a:r>
          </a:p>
          <a:p>
            <a:r>
              <a:rPr lang="en-US" dirty="0" smtClean="0"/>
              <a:t>Message Retention</a:t>
            </a:r>
          </a:p>
          <a:p>
            <a:r>
              <a:rPr lang="en-US" dirty="0" smtClean="0"/>
              <a:t>Horizontally Scalable</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92664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4065"/>
          </a:xfrm>
        </p:spPr>
        <p:txBody>
          <a:bodyPr/>
          <a:lstStyle/>
          <a:p>
            <a:r>
              <a:rPr lang="en-US" u="sng" dirty="0" smtClean="0">
                <a:solidFill>
                  <a:schemeClr val="tx1"/>
                </a:solidFill>
              </a:rPr>
              <a:t>Kafka Use Cases</a:t>
            </a:r>
            <a:endParaRPr lang="en-US" u="sng"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677335" y="1622323"/>
            <a:ext cx="8311798" cy="3972232"/>
          </a:xfrm>
          <a:prstGeom prst="rect">
            <a:avLst/>
          </a:prstGeom>
        </p:spPr>
      </p:pic>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38828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561"/>
          </a:xfrm>
        </p:spPr>
        <p:txBody>
          <a:bodyPr/>
          <a:lstStyle/>
          <a:p>
            <a:r>
              <a:rPr lang="en-US" u="sng" dirty="0" smtClean="0">
                <a:solidFill>
                  <a:schemeClr val="tx1"/>
                </a:solidFill>
              </a:rPr>
              <a:t>Kafka Applications</a:t>
            </a:r>
            <a:endParaRPr lang="en-US" u="sng" dirty="0">
              <a:solidFill>
                <a:schemeClr val="tx1"/>
              </a:solidFill>
            </a:endParaRP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dirty="0"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8" name="Content Placeholder 7"/>
          <p:cNvPicPr>
            <a:picLocks noGrp="1" noChangeAspect="1"/>
          </p:cNvPicPr>
          <p:nvPr>
            <p:ph idx="1"/>
          </p:nvPr>
        </p:nvPicPr>
        <p:blipFill>
          <a:blip r:embed="rId2"/>
          <a:stretch>
            <a:fillRect/>
          </a:stretch>
        </p:blipFill>
        <p:spPr>
          <a:xfrm>
            <a:off x="677334" y="1680297"/>
            <a:ext cx="8475902" cy="3981593"/>
          </a:xfrm>
          <a:prstGeom prst="rect">
            <a:avLst/>
          </a:prstGeom>
        </p:spPr>
      </p:pic>
    </p:spTree>
    <p:extLst>
      <p:ext uri="{BB962C8B-B14F-4D97-AF65-F5344CB8AC3E}">
        <p14:creationId xmlns:p14="http://schemas.microsoft.com/office/powerpoint/2010/main" val="1943689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109"/>
          </a:xfrm>
        </p:spPr>
        <p:txBody>
          <a:bodyPr/>
          <a:lstStyle/>
          <a:p>
            <a:r>
              <a:rPr lang="en-US" u="sng" dirty="0" smtClean="0">
                <a:solidFill>
                  <a:schemeClr val="tx1"/>
                </a:solidFill>
              </a:rPr>
              <a:t>Kafka Architecture</a:t>
            </a:r>
            <a:endParaRPr lang="en-US" u="sng" dirty="0">
              <a:solidFill>
                <a:schemeClr val="tx1"/>
              </a:solidFill>
            </a:endParaRP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9" name="Content Placeholder 8"/>
          <p:cNvPicPr>
            <a:picLocks noGrp="1" noChangeAspect="1"/>
          </p:cNvPicPr>
          <p:nvPr>
            <p:ph idx="1"/>
          </p:nvPr>
        </p:nvPicPr>
        <p:blipFill>
          <a:blip r:embed="rId2"/>
          <a:stretch>
            <a:fillRect/>
          </a:stretch>
        </p:blipFill>
        <p:spPr>
          <a:xfrm>
            <a:off x="677334" y="1634115"/>
            <a:ext cx="8161866" cy="4073957"/>
          </a:xfrm>
          <a:prstGeom prst="rect">
            <a:avLst/>
          </a:prstGeom>
        </p:spPr>
      </p:pic>
    </p:spTree>
    <p:extLst>
      <p:ext uri="{BB962C8B-B14F-4D97-AF65-F5344CB8AC3E}">
        <p14:creationId xmlns:p14="http://schemas.microsoft.com/office/powerpoint/2010/main" val="1890167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8"/>
          </a:xfrm>
        </p:spPr>
        <p:txBody>
          <a:bodyPr>
            <a:normAutofit/>
          </a:bodyPr>
          <a:lstStyle/>
          <a:p>
            <a:r>
              <a:rPr lang="en-US" u="sng" dirty="0" smtClean="0">
                <a:solidFill>
                  <a:schemeClr val="tx1"/>
                </a:solidFill>
              </a:rPr>
              <a:t>Kafka Terminologies</a:t>
            </a:r>
            <a:endParaRPr lang="en-US" u="sng" dirty="0">
              <a:solidFill>
                <a:schemeClr val="tx1"/>
              </a:solidFill>
            </a:endParaRPr>
          </a:p>
        </p:txBody>
      </p:sp>
      <p:sp>
        <p:nvSpPr>
          <p:cNvPr id="3" name="Content Placeholder 2"/>
          <p:cNvSpPr>
            <a:spLocks noGrp="1"/>
          </p:cNvSpPr>
          <p:nvPr>
            <p:ph idx="1"/>
          </p:nvPr>
        </p:nvSpPr>
        <p:spPr>
          <a:xfrm>
            <a:off x="677334" y="1819564"/>
            <a:ext cx="8596668" cy="4221798"/>
          </a:xfrm>
        </p:spPr>
        <p:txBody>
          <a:bodyPr/>
          <a:lstStyle/>
          <a:p>
            <a:r>
              <a:rPr lang="en-US" dirty="0" smtClean="0"/>
              <a:t>Producer  - Message publisher to a Topic</a:t>
            </a:r>
          </a:p>
          <a:p>
            <a:r>
              <a:rPr lang="en-US" dirty="0" smtClean="0"/>
              <a:t>Consumer – Message consumer from a Topic</a:t>
            </a:r>
          </a:p>
          <a:p>
            <a:r>
              <a:rPr lang="en-US" dirty="0" smtClean="0"/>
              <a:t>Partition – Topics are broken into ordered commit logs</a:t>
            </a:r>
          </a:p>
          <a:p>
            <a:r>
              <a:rPr lang="en-US" dirty="0" smtClean="0"/>
              <a:t>Broker – A Kafka server</a:t>
            </a:r>
          </a:p>
          <a:p>
            <a:r>
              <a:rPr lang="en-US" dirty="0" smtClean="0"/>
              <a:t>Topic  - A category or feed name</a:t>
            </a:r>
          </a:p>
          <a:p>
            <a:r>
              <a:rPr lang="en-US" dirty="0" smtClean="0"/>
              <a:t>Zookeeper – Managing/coordinating broker</a:t>
            </a:r>
          </a:p>
          <a:p>
            <a:r>
              <a:rPr lang="en-US" dirty="0" smtClean="0"/>
              <a:t>Cluster  -  A set of server/broker</a:t>
            </a:r>
          </a:p>
          <a:p>
            <a:r>
              <a:rPr lang="en-US" dirty="0" smtClean="0"/>
              <a:t>Consumer Group  - Multiple consumer</a:t>
            </a: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013619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u="sng" dirty="0" smtClean="0">
                <a:solidFill>
                  <a:schemeClr val="tx1"/>
                </a:solidFill>
              </a:rPr>
              <a:t>Kafka Producer</a:t>
            </a:r>
            <a:endParaRPr lang="en-US" u="sng" dirty="0">
              <a:solidFill>
                <a:schemeClr val="tx1"/>
              </a:solidFill>
            </a:endParaRPr>
          </a:p>
        </p:txBody>
      </p:sp>
      <p:sp>
        <p:nvSpPr>
          <p:cNvPr id="3" name="Content Placeholder 2"/>
          <p:cNvSpPr>
            <a:spLocks noGrp="1"/>
          </p:cNvSpPr>
          <p:nvPr>
            <p:ph idx="1"/>
          </p:nvPr>
        </p:nvSpPr>
        <p:spPr>
          <a:xfrm>
            <a:off x="677334" y="1487056"/>
            <a:ext cx="8596668" cy="3870035"/>
          </a:xfrm>
        </p:spPr>
        <p:txBody>
          <a:bodyPr/>
          <a:lstStyle/>
          <a:p>
            <a:r>
              <a:rPr lang="en-US" dirty="0" smtClean="0"/>
              <a:t>Send records to the Topic</a:t>
            </a:r>
          </a:p>
          <a:p>
            <a:r>
              <a:rPr lang="en-US" dirty="0" smtClean="0"/>
              <a:t>Picks partitions</a:t>
            </a:r>
          </a:p>
          <a:p>
            <a:r>
              <a:rPr lang="en-US" dirty="0"/>
              <a:t>A</a:t>
            </a:r>
            <a:r>
              <a:rPr lang="en-US" dirty="0" smtClean="0"/>
              <a:t>re not aware of any Consumer</a:t>
            </a:r>
          </a:p>
          <a:p>
            <a:r>
              <a:rPr lang="en-US" dirty="0" smtClean="0"/>
              <a:t>Picks which partition to send the record to per Topic</a:t>
            </a:r>
          </a:p>
          <a:p>
            <a:pPr lvl="1"/>
            <a:r>
              <a:rPr lang="en-US" dirty="0" smtClean="0"/>
              <a:t>Can be done in a round robin </a:t>
            </a:r>
          </a:p>
          <a:p>
            <a:pPr lvl="1"/>
            <a:r>
              <a:rPr lang="en-US" dirty="0" smtClean="0"/>
              <a:t>Can be based on priority</a:t>
            </a:r>
          </a:p>
          <a:p>
            <a:pPr lvl="1"/>
            <a:r>
              <a:rPr lang="en-US" dirty="0" smtClean="0"/>
              <a:t>Typically based on Key of a Record</a:t>
            </a:r>
          </a:p>
          <a:p>
            <a:pPr lvl="1"/>
            <a:r>
              <a:rPr lang="en-US" dirty="0" smtClean="0"/>
              <a:t>Kafka default partitioner for java uses hash ok keys to choose partitions, or a round-robin strategy if no key present</a:t>
            </a: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43517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2036"/>
          </a:xfrm>
        </p:spPr>
        <p:txBody>
          <a:bodyPr/>
          <a:lstStyle/>
          <a:p>
            <a:r>
              <a:rPr lang="en-US" u="sng" dirty="0" smtClean="0">
                <a:solidFill>
                  <a:schemeClr val="tx1"/>
                </a:solidFill>
              </a:rPr>
              <a:t>Kafka Producer Flow</a:t>
            </a:r>
            <a:endParaRPr lang="en-US" u="sng" dirty="0">
              <a:solidFill>
                <a:schemeClr val="tx1"/>
              </a:solidFill>
            </a:endParaRPr>
          </a:p>
        </p:txBody>
      </p:sp>
      <p:sp>
        <p:nvSpPr>
          <p:cNvPr id="3" name="Content Placeholder 2"/>
          <p:cNvSpPr>
            <a:spLocks noGrp="1"/>
          </p:cNvSpPr>
          <p:nvPr>
            <p:ph idx="1"/>
          </p:nvPr>
        </p:nvSpPr>
        <p:spPr>
          <a:xfrm>
            <a:off x="677334" y="1588655"/>
            <a:ext cx="8596668" cy="3842327"/>
          </a:xfrm>
        </p:spPr>
        <p:txBody>
          <a:bodyPr/>
          <a:lstStyle/>
          <a:p>
            <a:pPr marL="0" indent="0">
              <a:buNone/>
            </a:pPr>
            <a:r>
              <a:rPr lang="en-US" dirty="0" smtClean="0"/>
              <a:t>Sending data Without key                                               Sending data With key</a:t>
            </a: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Picture 7"/>
          <p:cNvPicPr>
            <a:picLocks noChangeAspect="1"/>
          </p:cNvPicPr>
          <p:nvPr/>
        </p:nvPicPr>
        <p:blipFill>
          <a:blip r:embed="rId2"/>
          <a:stretch>
            <a:fillRect/>
          </a:stretch>
        </p:blipFill>
        <p:spPr>
          <a:xfrm>
            <a:off x="677334" y="2180563"/>
            <a:ext cx="4169563" cy="2873229"/>
          </a:xfrm>
          <a:prstGeom prst="rect">
            <a:avLst/>
          </a:prstGeom>
        </p:spPr>
      </p:pic>
      <p:pic>
        <p:nvPicPr>
          <p:cNvPr id="9" name="Picture 8"/>
          <p:cNvPicPr>
            <a:picLocks noChangeAspect="1"/>
          </p:cNvPicPr>
          <p:nvPr/>
        </p:nvPicPr>
        <p:blipFill>
          <a:blip r:embed="rId3"/>
          <a:stretch>
            <a:fillRect/>
          </a:stretch>
        </p:blipFill>
        <p:spPr>
          <a:xfrm>
            <a:off x="5141921" y="2180563"/>
            <a:ext cx="4427105" cy="2807855"/>
          </a:xfrm>
          <a:prstGeom prst="rect">
            <a:avLst/>
          </a:prstGeom>
        </p:spPr>
      </p:pic>
    </p:spTree>
    <p:extLst>
      <p:ext uri="{BB962C8B-B14F-4D97-AF65-F5344CB8AC3E}">
        <p14:creationId xmlns:p14="http://schemas.microsoft.com/office/powerpoint/2010/main" val="1345038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382"/>
          </a:xfrm>
        </p:spPr>
        <p:txBody>
          <a:bodyPr/>
          <a:lstStyle/>
          <a:p>
            <a:r>
              <a:rPr lang="en-US" u="sng" dirty="0" smtClean="0">
                <a:solidFill>
                  <a:schemeClr val="tx1"/>
                </a:solidFill>
              </a:rPr>
              <a:t>Kafka Consumer and Consumer Group</a:t>
            </a:r>
            <a:endParaRPr lang="en-US" u="sng" dirty="0">
              <a:solidFill>
                <a:schemeClr val="tx1"/>
              </a:solidFill>
            </a:endParaRPr>
          </a:p>
        </p:txBody>
      </p:sp>
      <p:sp>
        <p:nvSpPr>
          <p:cNvPr id="3" name="Content Placeholder 2"/>
          <p:cNvSpPr>
            <a:spLocks noGrp="1"/>
          </p:cNvSpPr>
          <p:nvPr>
            <p:ph idx="1"/>
          </p:nvPr>
        </p:nvSpPr>
        <p:spPr>
          <a:xfrm>
            <a:off x="677334" y="1551709"/>
            <a:ext cx="8596668" cy="4489653"/>
          </a:xfrm>
        </p:spPr>
        <p:txBody>
          <a:bodyPr/>
          <a:lstStyle/>
          <a:p>
            <a:r>
              <a:rPr lang="en-US" dirty="0"/>
              <a:t>An application that reads data from Kafka </a:t>
            </a:r>
            <a:r>
              <a:rPr lang="en-US" dirty="0" smtClean="0"/>
              <a:t>Topics.</a:t>
            </a:r>
          </a:p>
          <a:p>
            <a:r>
              <a:rPr lang="en-US" dirty="0"/>
              <a:t>Kafka Consumer subscribes to one or more topics in the Kafka cluster then further feeds on tokens or messages from the Kafka Topics</a:t>
            </a:r>
            <a:r>
              <a:rPr lang="en-US" dirty="0" smtClean="0"/>
              <a:t>.</a:t>
            </a:r>
          </a:p>
          <a:p>
            <a:r>
              <a:rPr lang="en-US" dirty="0" smtClean="0"/>
              <a:t>Using </a:t>
            </a:r>
            <a:r>
              <a:rPr lang="en-US" dirty="0"/>
              <a:t>Heartbeat we can know the connectivity of Consumer to Kafka </a:t>
            </a:r>
            <a:r>
              <a:rPr lang="en-US" dirty="0" smtClean="0"/>
              <a:t>Cluster.</a:t>
            </a:r>
          </a:p>
          <a:p>
            <a:r>
              <a:rPr lang="en-US" dirty="0"/>
              <a:t>W</a:t>
            </a:r>
            <a:r>
              <a:rPr lang="en-US" dirty="0" smtClean="0"/>
              <a:t>e </a:t>
            </a:r>
            <a:r>
              <a:rPr lang="en-US" dirty="0"/>
              <a:t>can group the consumers, and the consumers in the Consumer Group in Kafka could share the partitions of the Kafka Topics they subscribed </a:t>
            </a:r>
            <a:r>
              <a:rPr lang="en-US" dirty="0" smtClean="0"/>
              <a:t>to.</a:t>
            </a:r>
          </a:p>
          <a:p>
            <a:r>
              <a:rPr lang="en-US" dirty="0"/>
              <a:t>A</a:t>
            </a:r>
            <a:r>
              <a:rPr lang="en-US" dirty="0" smtClean="0"/>
              <a:t> </a:t>
            </a:r>
            <a:r>
              <a:rPr lang="en-US" dirty="0"/>
              <a:t>consumer can easily read data from multiple brokers at the same </a:t>
            </a:r>
            <a:r>
              <a:rPr lang="en-US" dirty="0" smtClean="0"/>
              <a:t>time.</a:t>
            </a:r>
          </a:p>
          <a:p>
            <a:r>
              <a:rPr lang="en-US" dirty="0"/>
              <a:t>A consumer also knows that from which broker, it should read the data. </a:t>
            </a:r>
            <a:endParaRPr lang="en-US" dirty="0" smtClean="0"/>
          </a:p>
          <a:p>
            <a:r>
              <a:rPr lang="en-US" dirty="0" smtClean="0"/>
              <a:t>The </a:t>
            </a:r>
            <a:r>
              <a:rPr lang="en-US" dirty="0"/>
              <a:t>consumer reads the data within each partition in an orderly manner.</a:t>
            </a: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71888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US" u="sng" dirty="0" smtClean="0">
                <a:solidFill>
                  <a:schemeClr val="tx1"/>
                </a:solidFill>
              </a:rPr>
              <a:t>Kafka Consumer Flow</a:t>
            </a:r>
            <a:endParaRPr lang="en-US" u="sng"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1446908" y="1671061"/>
            <a:ext cx="7272219" cy="3881437"/>
          </a:xfrm>
          <a:prstGeom prst="rect">
            <a:avLst/>
          </a:prstGeom>
        </p:spPr>
      </p:pic>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71357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Kafka Topics and Partitions</a:t>
            </a:r>
            <a:endParaRPr lang="en-US" dirty="0">
              <a:solidFill>
                <a:schemeClr val="tx1"/>
              </a:solidFill>
            </a:endParaRP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0" name="Content Placeholder 9"/>
          <p:cNvSpPr>
            <a:spLocks noGrp="1"/>
          </p:cNvSpPr>
          <p:nvPr>
            <p:ph idx="1"/>
          </p:nvPr>
        </p:nvSpPr>
        <p:spPr>
          <a:xfrm>
            <a:off x="677334" y="1625601"/>
            <a:ext cx="8596668" cy="4415762"/>
          </a:xfrm>
        </p:spPr>
        <p:txBody>
          <a:bodyPr/>
          <a:lstStyle/>
          <a:p>
            <a:r>
              <a:rPr lang="en-US" dirty="0"/>
              <a:t>A topic is a category or feed name to which records are </a:t>
            </a:r>
            <a:r>
              <a:rPr lang="en-US" dirty="0" smtClean="0"/>
              <a:t>published.</a:t>
            </a:r>
          </a:p>
          <a:p>
            <a:r>
              <a:rPr lang="en-US" dirty="0"/>
              <a:t>Topics in Kafka are always </a:t>
            </a:r>
            <a:r>
              <a:rPr lang="en-US" dirty="0" smtClean="0"/>
              <a:t>multi-subscriber.</a:t>
            </a:r>
          </a:p>
          <a:p>
            <a:r>
              <a:rPr lang="en-US" dirty="0"/>
              <a:t>For each topic, the Kafka cluster maintains a partitioned </a:t>
            </a:r>
            <a:r>
              <a:rPr lang="en-US" dirty="0" smtClean="0"/>
              <a:t>log </a:t>
            </a:r>
            <a:r>
              <a:rPr lang="en-US" smtClean="0"/>
              <a:t>as below:</a:t>
            </a:r>
            <a:endParaRPr lang="en-US" dirty="0" smtClean="0"/>
          </a:p>
          <a:p>
            <a:endParaRPr lang="en-US" dirty="0"/>
          </a:p>
        </p:txBody>
      </p:sp>
      <p:pic>
        <p:nvPicPr>
          <p:cNvPr id="11" name="Picture 10"/>
          <p:cNvPicPr>
            <a:picLocks noChangeAspect="1"/>
          </p:cNvPicPr>
          <p:nvPr/>
        </p:nvPicPr>
        <p:blipFill>
          <a:blip r:embed="rId2"/>
          <a:stretch>
            <a:fillRect/>
          </a:stretch>
        </p:blipFill>
        <p:spPr>
          <a:xfrm>
            <a:off x="827636" y="2914360"/>
            <a:ext cx="6657975" cy="2619002"/>
          </a:xfrm>
          <a:prstGeom prst="rect">
            <a:avLst/>
          </a:prstGeom>
        </p:spPr>
      </p:pic>
    </p:spTree>
    <p:extLst>
      <p:ext uri="{BB962C8B-B14F-4D97-AF65-F5344CB8AC3E}">
        <p14:creationId xmlns:p14="http://schemas.microsoft.com/office/powerpoint/2010/main" val="267567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Topics For Today</a:t>
            </a:r>
            <a:endParaRPr lang="en-US" u="sng" dirty="0">
              <a:solidFill>
                <a:schemeClr val="tx1"/>
              </a:solidFill>
            </a:endParaRPr>
          </a:p>
        </p:txBody>
      </p:sp>
      <p:sp>
        <p:nvSpPr>
          <p:cNvPr id="3" name="Content Placeholder 2"/>
          <p:cNvSpPr>
            <a:spLocks noGrp="1"/>
          </p:cNvSpPr>
          <p:nvPr>
            <p:ph idx="1"/>
          </p:nvPr>
        </p:nvSpPr>
        <p:spPr>
          <a:xfrm>
            <a:off x="677334" y="1625601"/>
            <a:ext cx="8596668" cy="4415762"/>
          </a:xfrm>
        </p:spPr>
        <p:txBody>
          <a:bodyPr/>
          <a:lstStyle/>
          <a:p>
            <a:r>
              <a:rPr lang="en-US" dirty="0" smtClean="0"/>
              <a:t>Messaging Systems</a:t>
            </a:r>
          </a:p>
          <a:p>
            <a:r>
              <a:rPr lang="en-US" dirty="0" smtClean="0"/>
              <a:t>Why Kafka</a:t>
            </a:r>
            <a:endParaRPr lang="en-US" dirty="0"/>
          </a:p>
          <a:p>
            <a:r>
              <a:rPr lang="en-US" dirty="0" smtClean="0"/>
              <a:t>What is Kafka</a:t>
            </a:r>
          </a:p>
          <a:p>
            <a:r>
              <a:rPr lang="en-US" dirty="0" smtClean="0"/>
              <a:t>Features of Kafka</a:t>
            </a:r>
          </a:p>
          <a:p>
            <a:r>
              <a:rPr lang="en-US" dirty="0" smtClean="0"/>
              <a:t>Kafka Architecture</a:t>
            </a:r>
          </a:p>
          <a:p>
            <a:r>
              <a:rPr lang="en-US" dirty="0" smtClean="0"/>
              <a:t>Kafka Terminologies</a:t>
            </a:r>
          </a:p>
          <a:p>
            <a:r>
              <a:rPr lang="en-US" dirty="0" smtClean="0"/>
              <a:t>Kafka Components</a:t>
            </a: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dirty="0"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04760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964"/>
          </a:xfrm>
        </p:spPr>
        <p:txBody>
          <a:bodyPr/>
          <a:lstStyle/>
          <a:p>
            <a:r>
              <a:rPr lang="en-US" u="sng" dirty="0" smtClean="0">
                <a:solidFill>
                  <a:schemeClr val="tx1"/>
                </a:solidFill>
              </a:rPr>
              <a:t>Kafka Broker/Cluster</a:t>
            </a:r>
            <a:endParaRPr lang="en-US" u="sng" dirty="0">
              <a:solidFill>
                <a:schemeClr val="tx1"/>
              </a:solidFill>
            </a:endParaRPr>
          </a:p>
        </p:txBody>
      </p:sp>
      <p:sp>
        <p:nvSpPr>
          <p:cNvPr id="3" name="Content Placeholder 2"/>
          <p:cNvSpPr>
            <a:spLocks noGrp="1"/>
          </p:cNvSpPr>
          <p:nvPr>
            <p:ph idx="1"/>
          </p:nvPr>
        </p:nvSpPr>
        <p:spPr>
          <a:xfrm>
            <a:off x="677334" y="1413165"/>
            <a:ext cx="8596668" cy="4628198"/>
          </a:xfrm>
        </p:spPr>
        <p:txBody>
          <a:bodyPr/>
          <a:lstStyle/>
          <a:p>
            <a:r>
              <a:rPr lang="en-US" dirty="0" smtClean="0"/>
              <a:t>A server which runs in Kafka Cluster.</a:t>
            </a:r>
          </a:p>
          <a:p>
            <a:r>
              <a:rPr lang="en-US" dirty="0" smtClean="0"/>
              <a:t>Multiple Kafka brokers make a Kafka cluster.</a:t>
            </a:r>
          </a:p>
          <a:p>
            <a:pPr marL="0" indent="0">
              <a:buNone/>
            </a:pP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p:cNvPicPr>
            <a:picLocks noChangeAspect="1"/>
          </p:cNvPicPr>
          <p:nvPr/>
        </p:nvPicPr>
        <p:blipFill>
          <a:blip r:embed="rId2"/>
          <a:stretch>
            <a:fillRect/>
          </a:stretch>
        </p:blipFill>
        <p:spPr>
          <a:xfrm>
            <a:off x="677333" y="2508063"/>
            <a:ext cx="8244993" cy="2812081"/>
          </a:xfrm>
          <a:prstGeom prst="rect">
            <a:avLst/>
          </a:prstGeom>
        </p:spPr>
      </p:pic>
    </p:spTree>
    <p:extLst>
      <p:ext uri="{BB962C8B-B14F-4D97-AF65-F5344CB8AC3E}">
        <p14:creationId xmlns:p14="http://schemas.microsoft.com/office/powerpoint/2010/main" val="121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673"/>
          </a:xfrm>
        </p:spPr>
        <p:txBody>
          <a:bodyPr/>
          <a:lstStyle/>
          <a:p>
            <a:r>
              <a:rPr lang="en-US" u="sng" dirty="0" smtClean="0">
                <a:solidFill>
                  <a:schemeClr val="tx1"/>
                </a:solidFill>
              </a:rPr>
              <a:t>Kafka Zookeeper</a:t>
            </a:r>
            <a:endParaRPr lang="en-US" u="sng" dirty="0">
              <a:solidFill>
                <a:schemeClr val="tx1"/>
              </a:solidFill>
            </a:endParaRPr>
          </a:p>
        </p:txBody>
      </p:sp>
      <p:sp>
        <p:nvSpPr>
          <p:cNvPr id="3" name="Content Placeholder 2"/>
          <p:cNvSpPr>
            <a:spLocks noGrp="1"/>
          </p:cNvSpPr>
          <p:nvPr>
            <p:ph idx="1"/>
          </p:nvPr>
        </p:nvSpPr>
        <p:spPr>
          <a:xfrm>
            <a:off x="677333" y="1477819"/>
            <a:ext cx="8706811" cy="4110181"/>
          </a:xfrm>
        </p:spPr>
        <p:txBody>
          <a:bodyPr>
            <a:normAutofit lnSpcReduction="10000"/>
          </a:bodyPr>
          <a:lstStyle/>
          <a:p>
            <a:r>
              <a:rPr lang="en-US" dirty="0"/>
              <a:t>A</a:t>
            </a:r>
            <a:r>
              <a:rPr lang="en-US" dirty="0" smtClean="0"/>
              <a:t> </a:t>
            </a:r>
            <a:r>
              <a:rPr lang="en-US" dirty="0"/>
              <a:t>centralized service and is used to maintain naming and configuration data and to provide flexible and robust synchronization within distributed systems</a:t>
            </a:r>
            <a:r>
              <a:rPr lang="en-US" dirty="0" smtClean="0"/>
              <a:t>. </a:t>
            </a:r>
          </a:p>
          <a:p>
            <a:r>
              <a:rPr lang="en-US" dirty="0" smtClean="0"/>
              <a:t>Used for leadership election for Broker Topic Partition Leaders.</a:t>
            </a:r>
          </a:p>
          <a:p>
            <a:r>
              <a:rPr lang="en-US" dirty="0"/>
              <a:t> </a:t>
            </a:r>
            <a:r>
              <a:rPr lang="en-US" dirty="0" smtClean="0"/>
              <a:t>Keeps </a:t>
            </a:r>
            <a:r>
              <a:rPr lang="en-US" dirty="0"/>
              <a:t>track of status of the Kafka cluster </a:t>
            </a:r>
            <a:r>
              <a:rPr lang="en-US" dirty="0" smtClean="0"/>
              <a:t>nodes, topics</a:t>
            </a:r>
            <a:r>
              <a:rPr lang="en-US" dirty="0"/>
              <a:t>, partitions etc</a:t>
            </a:r>
            <a:r>
              <a:rPr lang="en-US" dirty="0" smtClean="0"/>
              <a:t>.</a:t>
            </a:r>
          </a:p>
          <a:p>
            <a:r>
              <a:rPr lang="en-US" dirty="0" smtClean="0"/>
              <a:t>Allows multiple </a:t>
            </a:r>
            <a:r>
              <a:rPr lang="en-US" dirty="0"/>
              <a:t>clients to perform simultaneous reads and writes and acts as a shared configuration service within the </a:t>
            </a:r>
            <a:r>
              <a:rPr lang="en-US" dirty="0" smtClean="0"/>
              <a:t>system.</a:t>
            </a:r>
          </a:p>
          <a:p>
            <a:r>
              <a:rPr lang="en-US" dirty="0"/>
              <a:t>The data within Zookeeper is divided across multiple collection of nodes and this is how it achieves its high availability and consistency. </a:t>
            </a:r>
            <a:endParaRPr lang="en-US" dirty="0" smtClean="0"/>
          </a:p>
          <a:p>
            <a:r>
              <a:rPr lang="en-US" dirty="0" smtClean="0"/>
              <a:t>In </a:t>
            </a:r>
            <a:r>
              <a:rPr lang="en-US" dirty="0"/>
              <a:t>case a node fails, Zookeeper can perform instant failover </a:t>
            </a:r>
            <a:r>
              <a:rPr lang="en-US" dirty="0" smtClean="0"/>
              <a:t>migration.</a:t>
            </a:r>
          </a:p>
          <a:p>
            <a:r>
              <a:rPr lang="en-US" dirty="0"/>
              <a:t>The configuration regarding all the topics including the list of existing topics, the number of partitions for each topic, the location of all the replicas, list of configuration overrides for all topics and which node is the preferred leader, etc.</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227919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8000" dirty="0" smtClean="0"/>
              <a:t>Thank You.</a:t>
            </a:r>
            <a:endParaRPr lang="en-US" sz="8000"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874453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8"/>
          </a:xfrm>
        </p:spPr>
        <p:txBody>
          <a:bodyPr/>
          <a:lstStyle/>
          <a:p>
            <a:r>
              <a:rPr lang="en-US" u="sng" dirty="0" smtClean="0">
                <a:solidFill>
                  <a:schemeClr val="tx1"/>
                </a:solidFill>
              </a:rPr>
              <a:t>What is Messaging?</a:t>
            </a:r>
            <a:endParaRPr lang="en-US" u="sng" dirty="0">
              <a:solidFill>
                <a:schemeClr val="tx1"/>
              </a:solidFill>
            </a:endParaRPr>
          </a:p>
        </p:txBody>
      </p:sp>
      <p:sp>
        <p:nvSpPr>
          <p:cNvPr id="3" name="Content Placeholder 2"/>
          <p:cNvSpPr>
            <a:spLocks noGrp="1"/>
          </p:cNvSpPr>
          <p:nvPr>
            <p:ph idx="1"/>
          </p:nvPr>
        </p:nvSpPr>
        <p:spPr>
          <a:xfrm>
            <a:off x="677334" y="1579419"/>
            <a:ext cx="8596668" cy="4461944"/>
          </a:xfrm>
        </p:spPr>
        <p:txBody>
          <a:bodyPr/>
          <a:lstStyle/>
          <a:p>
            <a:r>
              <a:rPr lang="en-US" dirty="0"/>
              <a:t>Messaging is a method of communication between software components or applications</a:t>
            </a:r>
            <a:r>
              <a:rPr lang="en-US" dirty="0" smtClean="0"/>
              <a:t>.</a:t>
            </a:r>
          </a:p>
          <a:p>
            <a:r>
              <a:rPr lang="en-US" dirty="0" smtClean="0"/>
              <a:t>A </a:t>
            </a:r>
            <a:r>
              <a:rPr lang="en-US" dirty="0"/>
              <a:t>messaging system is a </a:t>
            </a:r>
            <a:r>
              <a:rPr lang="en-US" b="1" u="sng" dirty="0"/>
              <a:t>peer-to-peer</a:t>
            </a:r>
            <a:r>
              <a:rPr lang="en-US" dirty="0"/>
              <a:t> facility: A messaging client can send messages to, and receive messages </a:t>
            </a:r>
            <a:r>
              <a:rPr lang="en-US" dirty="0" smtClean="0"/>
              <a:t>from </a:t>
            </a:r>
            <a:r>
              <a:rPr lang="en-US" dirty="0"/>
              <a:t>any other client. </a:t>
            </a:r>
            <a:endParaRPr lang="en-US" dirty="0" smtClean="0"/>
          </a:p>
          <a:p>
            <a:r>
              <a:rPr lang="en-US" dirty="0" smtClean="0"/>
              <a:t>Each </a:t>
            </a:r>
            <a:r>
              <a:rPr lang="en-US" dirty="0"/>
              <a:t>client connects to a messaging agent that provides facilities for creating, sending, receiving, and reading </a:t>
            </a:r>
            <a:r>
              <a:rPr lang="en-US" dirty="0" smtClean="0"/>
              <a:t>messages. </a:t>
            </a:r>
          </a:p>
          <a:p>
            <a:r>
              <a:rPr lang="en-US" dirty="0" smtClean="0"/>
              <a:t>Distributed </a:t>
            </a:r>
            <a:r>
              <a:rPr lang="en-US" dirty="0"/>
              <a:t>messaging is based on the concept of reliable message queuing. Messages are queued asynchronously between client applications and messaging system. </a:t>
            </a:r>
          </a:p>
          <a:p>
            <a:r>
              <a:rPr lang="en-US" dirty="0" smtClean="0"/>
              <a:t>There </a:t>
            </a:r>
            <a:r>
              <a:rPr lang="en-US" dirty="0"/>
              <a:t>are two types of messaging patterns. The first one is a </a:t>
            </a:r>
            <a:r>
              <a:rPr lang="en-US" b="1" u="sng" dirty="0"/>
              <a:t>point-to-point</a:t>
            </a:r>
            <a:r>
              <a:rPr lang="en-US" dirty="0"/>
              <a:t> and the other one is “</a:t>
            </a:r>
            <a:r>
              <a:rPr lang="en-US" b="1" u="sng" dirty="0"/>
              <a:t>publish–subscribe” (pub-sub) messaging system</a:t>
            </a:r>
            <a:r>
              <a:rPr lang="en-US" dirty="0"/>
              <a:t>. </a:t>
            </a:r>
            <a:endParaRPr lang="en-US" dirty="0" smtClean="0"/>
          </a:p>
          <a:p>
            <a:r>
              <a:rPr lang="en-US" dirty="0" smtClean="0"/>
              <a:t>Most </a:t>
            </a:r>
            <a:r>
              <a:rPr lang="en-US" dirty="0"/>
              <a:t>of the messaging systems follow the pub-sub pattern.</a:t>
            </a: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4671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8"/>
          </a:xfrm>
        </p:spPr>
        <p:txBody>
          <a:bodyPr/>
          <a:lstStyle/>
          <a:p>
            <a:r>
              <a:rPr lang="en-US" u="sng" dirty="0" smtClean="0">
                <a:solidFill>
                  <a:schemeClr val="tx1"/>
                </a:solidFill>
              </a:rPr>
              <a:t>Point to Point Messaging Systems</a:t>
            </a:r>
            <a:endParaRPr lang="en-US" u="sng" dirty="0">
              <a:solidFill>
                <a:schemeClr val="tx1"/>
              </a:solidFill>
            </a:endParaRPr>
          </a:p>
        </p:txBody>
      </p:sp>
      <p:sp>
        <p:nvSpPr>
          <p:cNvPr id="3" name="Content Placeholder 2"/>
          <p:cNvSpPr>
            <a:spLocks noGrp="1"/>
          </p:cNvSpPr>
          <p:nvPr>
            <p:ph idx="1"/>
          </p:nvPr>
        </p:nvSpPr>
        <p:spPr>
          <a:xfrm>
            <a:off x="677334" y="1717963"/>
            <a:ext cx="8596668" cy="4323399"/>
          </a:xfrm>
        </p:spPr>
        <p:txBody>
          <a:bodyPr/>
          <a:lstStyle/>
          <a:p>
            <a:r>
              <a:rPr lang="en-US" dirty="0"/>
              <a:t>In a point-to-point system, messages are persisted in a queue. One or more consumers can consume the messages in the queue, but a particular message can be consumed by a maximum of one consumer only. </a:t>
            </a:r>
            <a:r>
              <a:rPr lang="en-US" b="1" u="sng" dirty="0"/>
              <a:t>Once a consumer reads a message in the queue, it disappears from that queue. </a:t>
            </a:r>
            <a:endParaRPr lang="en-US" b="1" u="sng" dirty="0" smtClean="0"/>
          </a:p>
          <a:p>
            <a:r>
              <a:rPr lang="en-US" dirty="0" smtClean="0"/>
              <a:t>The </a:t>
            </a:r>
            <a:r>
              <a:rPr lang="en-US" dirty="0"/>
              <a:t>typical example of this system is an Order Processing System, where each order will be processed by one Order Processor, but Multiple Order Processors can work as well at the same time</a:t>
            </a:r>
            <a:r>
              <a:rPr lang="en-US" dirty="0" smtClean="0"/>
              <a:t>.</a:t>
            </a:r>
          </a:p>
          <a:p>
            <a:r>
              <a:rPr lang="en-US" dirty="0" smtClean="0"/>
              <a:t>Communication between two systems are done using </a:t>
            </a:r>
            <a:r>
              <a:rPr lang="en-US" b="1" u="sng" dirty="0" smtClean="0"/>
              <a:t>Data Pipeline</a:t>
            </a:r>
            <a:r>
              <a:rPr lang="en-US" dirty="0" smtClean="0"/>
              <a:t>.</a:t>
            </a:r>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
        <p:nvSpPr>
          <p:cNvPr id="9" name="Rectangle 8"/>
          <p:cNvSpPr/>
          <p:nvPr/>
        </p:nvSpPr>
        <p:spPr>
          <a:xfrm>
            <a:off x="849745" y="4927991"/>
            <a:ext cx="2817091" cy="4248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Publisher</a:t>
            </a:r>
            <a:endParaRPr lang="en-US" dirty="0"/>
          </a:p>
        </p:txBody>
      </p:sp>
      <p:sp>
        <p:nvSpPr>
          <p:cNvPr id="10" name="Right Arrow 9"/>
          <p:cNvSpPr/>
          <p:nvPr/>
        </p:nvSpPr>
        <p:spPr>
          <a:xfrm>
            <a:off x="3826140" y="5050372"/>
            <a:ext cx="2062388" cy="18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47832" y="4927990"/>
            <a:ext cx="3043804" cy="4248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Subscriber</a:t>
            </a:r>
            <a:endParaRPr lang="en-US" dirty="0"/>
          </a:p>
        </p:txBody>
      </p:sp>
      <p:sp>
        <p:nvSpPr>
          <p:cNvPr id="12" name="TextBox 11"/>
          <p:cNvSpPr txBox="1"/>
          <p:nvPr/>
        </p:nvSpPr>
        <p:spPr>
          <a:xfrm flipH="1">
            <a:off x="4048920" y="4743324"/>
            <a:ext cx="1616827" cy="369332"/>
          </a:xfrm>
          <a:prstGeom prst="rect">
            <a:avLst/>
          </a:prstGeom>
          <a:noFill/>
        </p:spPr>
        <p:txBody>
          <a:bodyPr wrap="square" rtlCol="0">
            <a:spAutoFit/>
          </a:bodyPr>
          <a:lstStyle/>
          <a:p>
            <a:r>
              <a:rPr lang="en-US" dirty="0" smtClean="0"/>
              <a:t>Data Pipeline</a:t>
            </a:r>
            <a:endParaRPr lang="en-US" dirty="0"/>
          </a:p>
        </p:txBody>
      </p:sp>
    </p:spTree>
    <p:extLst>
      <p:ext uri="{BB962C8B-B14F-4D97-AF65-F5344CB8AC3E}">
        <p14:creationId xmlns:p14="http://schemas.microsoft.com/office/powerpoint/2010/main" val="203221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8"/>
          </a:xfrm>
        </p:spPr>
        <p:txBody>
          <a:bodyPr/>
          <a:lstStyle/>
          <a:p>
            <a:r>
              <a:rPr lang="en-US" u="sng" dirty="0">
                <a:solidFill>
                  <a:schemeClr val="tx1"/>
                </a:solidFill>
              </a:rPr>
              <a:t>Publish-Subscribe Messaging System</a:t>
            </a:r>
          </a:p>
        </p:txBody>
      </p:sp>
      <p:sp>
        <p:nvSpPr>
          <p:cNvPr id="3" name="Content Placeholder 2"/>
          <p:cNvSpPr>
            <a:spLocks noGrp="1"/>
          </p:cNvSpPr>
          <p:nvPr>
            <p:ph idx="1"/>
          </p:nvPr>
        </p:nvSpPr>
        <p:spPr>
          <a:xfrm>
            <a:off x="677334" y="1717963"/>
            <a:ext cx="8596668" cy="4323399"/>
          </a:xfrm>
        </p:spPr>
        <p:txBody>
          <a:bodyPr/>
          <a:lstStyle/>
          <a:p>
            <a:r>
              <a:rPr lang="en-US" dirty="0"/>
              <a:t>In the publish-subscribe system, messages are persisted in a topic. Unlike point-to-point system, consumers can subscribe to one or more topic and consume all the messages in that topic. </a:t>
            </a:r>
            <a:endParaRPr lang="en-US" dirty="0" smtClean="0"/>
          </a:p>
          <a:p>
            <a:r>
              <a:rPr lang="en-US" dirty="0" smtClean="0"/>
              <a:t>In </a:t>
            </a:r>
            <a:r>
              <a:rPr lang="en-US" dirty="0"/>
              <a:t>the Publish-Subscribe system, message producers are called publishers and message consumers are called subscribers. </a:t>
            </a:r>
            <a:endParaRPr lang="en-US" dirty="0" smtClean="0"/>
          </a:p>
          <a:p>
            <a:r>
              <a:rPr lang="en-US" dirty="0" smtClean="0"/>
              <a:t>A </a:t>
            </a:r>
            <a:r>
              <a:rPr lang="en-US" dirty="0"/>
              <a:t>real-life example is Dish TV, which publishes different channels like sports, movies, music, etc., and anyone can subscribe to their own set of channels and get them whenever their subscribed channels are available</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6957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8"/>
          </a:xfrm>
        </p:spPr>
        <p:txBody>
          <a:bodyPr/>
          <a:lstStyle/>
          <a:p>
            <a:r>
              <a:rPr lang="en-US" u="sng" dirty="0" smtClean="0">
                <a:solidFill>
                  <a:schemeClr val="tx1"/>
                </a:solidFill>
              </a:rPr>
              <a:t>Publish-Subscribe Messaging</a:t>
            </a:r>
            <a:endParaRPr lang="en-US" u="sng" dirty="0">
              <a:solidFill>
                <a:schemeClr val="tx1"/>
              </a:solidFill>
            </a:endParaRP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Content Placeholder 7"/>
          <p:cNvSpPr>
            <a:spLocks noGrp="1"/>
          </p:cNvSpPr>
          <p:nvPr>
            <p:ph idx="1"/>
          </p:nvPr>
        </p:nvSpPr>
        <p:spPr>
          <a:xfrm>
            <a:off x="677333" y="2160589"/>
            <a:ext cx="8937721" cy="3880773"/>
          </a:xfrm>
        </p:spPr>
        <p:txBody>
          <a:bodyPr>
            <a:normAutofit/>
          </a:bodyPr>
          <a:lstStyle/>
          <a:p>
            <a:pPr marL="0" indent="0">
              <a:buNone/>
            </a:pPr>
            <a:r>
              <a:rPr lang="en-US" sz="2400" dirty="0" smtClean="0"/>
              <a:t>Publish/Subscribe pattern</a:t>
            </a: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13" name="Rectangle 12"/>
          <p:cNvSpPr/>
          <p:nvPr/>
        </p:nvSpPr>
        <p:spPr>
          <a:xfrm>
            <a:off x="677332" y="3722660"/>
            <a:ext cx="1302328" cy="5541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Publisher</a:t>
            </a:r>
            <a:endParaRPr lang="en-US" dirty="0"/>
          </a:p>
        </p:txBody>
      </p:sp>
      <p:sp>
        <p:nvSpPr>
          <p:cNvPr id="14" name="Rectangle 13"/>
          <p:cNvSpPr/>
          <p:nvPr/>
        </p:nvSpPr>
        <p:spPr>
          <a:xfrm>
            <a:off x="7324436" y="2568070"/>
            <a:ext cx="1754909"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Subscriber</a:t>
            </a:r>
            <a:endParaRPr lang="en-US" dirty="0"/>
          </a:p>
        </p:txBody>
      </p:sp>
      <p:sp>
        <p:nvSpPr>
          <p:cNvPr id="15" name="Rectangle 14"/>
          <p:cNvSpPr/>
          <p:nvPr/>
        </p:nvSpPr>
        <p:spPr>
          <a:xfrm>
            <a:off x="7324436" y="3616427"/>
            <a:ext cx="1819564"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Subscriber</a:t>
            </a:r>
            <a:endParaRPr lang="en-US" dirty="0"/>
          </a:p>
        </p:txBody>
      </p:sp>
      <p:sp>
        <p:nvSpPr>
          <p:cNvPr id="16" name="Rectangle 15"/>
          <p:cNvSpPr/>
          <p:nvPr/>
        </p:nvSpPr>
        <p:spPr>
          <a:xfrm>
            <a:off x="7324436" y="4618602"/>
            <a:ext cx="1819564" cy="60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Subscriber</a:t>
            </a:r>
            <a:endParaRPr lang="en-US" dirty="0"/>
          </a:p>
        </p:txBody>
      </p:sp>
      <p:cxnSp>
        <p:nvCxnSpPr>
          <p:cNvPr id="19" name="Straight Arrow Connector 18"/>
          <p:cNvCxnSpPr/>
          <p:nvPr/>
        </p:nvCxnSpPr>
        <p:spPr>
          <a:xfrm>
            <a:off x="2604654" y="3999751"/>
            <a:ext cx="720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546763" y="3464042"/>
            <a:ext cx="2336800" cy="10714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Publish/Subscribe Channel</a:t>
            </a:r>
            <a:endParaRPr lang="en-US" dirty="0"/>
          </a:p>
        </p:txBody>
      </p:sp>
      <p:sp>
        <p:nvSpPr>
          <p:cNvPr id="24" name="Right Arrow 23"/>
          <p:cNvSpPr/>
          <p:nvPr/>
        </p:nvSpPr>
        <p:spPr>
          <a:xfrm>
            <a:off x="2201332" y="3722660"/>
            <a:ext cx="1253068" cy="554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cxnSp>
        <p:nvCxnSpPr>
          <p:cNvPr id="26" name="Elbow Connector 25"/>
          <p:cNvCxnSpPr/>
          <p:nvPr/>
        </p:nvCxnSpPr>
        <p:spPr>
          <a:xfrm>
            <a:off x="5920507" y="3893518"/>
            <a:ext cx="1321570" cy="9878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81292" y="3893518"/>
            <a:ext cx="623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81292" y="2868252"/>
            <a:ext cx="0" cy="1025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81292" y="2868252"/>
            <a:ext cx="660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77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normAutofit/>
          </a:bodyPr>
          <a:lstStyle/>
          <a:p>
            <a:r>
              <a:rPr lang="en-US" u="sng" dirty="0" smtClean="0">
                <a:solidFill>
                  <a:schemeClr val="tx1"/>
                </a:solidFill>
              </a:rPr>
              <a:t>Real Time Complex Data Pipeline</a:t>
            </a:r>
            <a:endParaRPr lang="en-US" u="sng" dirty="0">
              <a:solidFill>
                <a:schemeClr val="tx1"/>
              </a:solidFill>
            </a:endParaRPr>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Picture 7"/>
          <p:cNvPicPr>
            <a:picLocks noChangeAspect="1"/>
          </p:cNvPicPr>
          <p:nvPr/>
        </p:nvPicPr>
        <p:blipFill>
          <a:blip r:embed="rId2"/>
          <a:stretch>
            <a:fillRect/>
          </a:stretch>
        </p:blipFill>
        <p:spPr>
          <a:xfrm>
            <a:off x="5671170" y="2209366"/>
            <a:ext cx="3979863" cy="2602779"/>
          </a:xfrm>
          <a:prstGeom prst="rect">
            <a:avLst/>
          </a:prstGeom>
        </p:spPr>
      </p:pic>
      <p:pic>
        <p:nvPicPr>
          <p:cNvPr id="10" name="Content Placeholder 9"/>
          <p:cNvPicPr>
            <a:picLocks noGrp="1" noChangeAspect="1"/>
          </p:cNvPicPr>
          <p:nvPr>
            <p:ph idx="1"/>
          </p:nvPr>
        </p:nvPicPr>
        <p:blipFill>
          <a:blip r:embed="rId3"/>
          <a:stretch>
            <a:fillRect/>
          </a:stretch>
        </p:blipFill>
        <p:spPr>
          <a:xfrm>
            <a:off x="677334" y="2024639"/>
            <a:ext cx="5104101" cy="3104687"/>
          </a:xfrm>
          <a:prstGeom prst="rect">
            <a:avLst/>
          </a:prstGeom>
        </p:spPr>
      </p:pic>
    </p:spTree>
    <p:extLst>
      <p:ext uri="{BB962C8B-B14F-4D97-AF65-F5344CB8AC3E}">
        <p14:creationId xmlns:p14="http://schemas.microsoft.com/office/powerpoint/2010/main" val="1695367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US" u="sng" dirty="0" smtClean="0">
                <a:solidFill>
                  <a:schemeClr val="tx1"/>
                </a:solidFill>
              </a:rPr>
              <a:t>Complex </a:t>
            </a:r>
            <a:r>
              <a:rPr lang="en-US" u="sng" dirty="0">
                <a:solidFill>
                  <a:schemeClr val="tx1"/>
                </a:solidFill>
              </a:rPr>
              <a:t>Data </a:t>
            </a:r>
            <a:r>
              <a:rPr lang="en-US" u="sng" dirty="0" smtClean="0">
                <a:solidFill>
                  <a:schemeClr val="tx1"/>
                </a:solidFill>
              </a:rPr>
              <a:t>Pipeline </a:t>
            </a:r>
            <a:r>
              <a:rPr lang="en-US" u="sng" dirty="0">
                <a:solidFill>
                  <a:schemeClr val="tx1"/>
                </a:solidFill>
              </a:rPr>
              <a:t>u</a:t>
            </a:r>
            <a:r>
              <a:rPr lang="en-US" u="sng" dirty="0" smtClean="0">
                <a:solidFill>
                  <a:schemeClr val="tx1"/>
                </a:solidFill>
              </a:rPr>
              <a:t>sing Kafka</a:t>
            </a:r>
            <a:endParaRPr lang="en-US" u="sng"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677863" y="1450110"/>
            <a:ext cx="8596312" cy="4116636"/>
          </a:xfrm>
          <a:prstGeom prst="rect">
            <a:avLst/>
          </a:prstGeom>
        </p:spPr>
      </p:pic>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5487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982"/>
          </a:xfrm>
        </p:spPr>
        <p:txBody>
          <a:bodyPr/>
          <a:lstStyle/>
          <a:p>
            <a:r>
              <a:rPr lang="en-US" u="sng" dirty="0">
                <a:solidFill>
                  <a:schemeClr val="tx1"/>
                </a:solidFill>
              </a:rPr>
              <a:t>What is Kafka</a:t>
            </a:r>
            <a:endParaRPr lang="en-US" dirty="0"/>
          </a:p>
        </p:txBody>
      </p:sp>
      <p:sp>
        <p:nvSpPr>
          <p:cNvPr id="3" name="Content Placeholder 2"/>
          <p:cNvSpPr>
            <a:spLocks noGrp="1"/>
          </p:cNvSpPr>
          <p:nvPr>
            <p:ph idx="1"/>
          </p:nvPr>
        </p:nvSpPr>
        <p:spPr>
          <a:xfrm>
            <a:off x="677334" y="1616365"/>
            <a:ext cx="8596668" cy="4424998"/>
          </a:xfrm>
        </p:spPr>
        <p:txBody>
          <a:bodyPr/>
          <a:lstStyle/>
          <a:p>
            <a:r>
              <a:rPr lang="en-US" dirty="0"/>
              <a:t>Apache Kafka is a distributed publish-subscribe messaging system and a robust queue that can handle a high volume of data and enables you to pass messages from one end-point to another. </a:t>
            </a:r>
            <a:endParaRPr lang="en-US" dirty="0" smtClean="0"/>
          </a:p>
          <a:p>
            <a:r>
              <a:rPr lang="en-US" dirty="0" smtClean="0"/>
              <a:t>It was originally developed at LinkedIn and later became a part of Apache Project.</a:t>
            </a:r>
          </a:p>
          <a:p>
            <a:r>
              <a:rPr lang="en-US" dirty="0" smtClean="0"/>
              <a:t>It </a:t>
            </a:r>
            <a:r>
              <a:rPr lang="en-US" dirty="0"/>
              <a:t>is suitable for both offline and online message consumption. Kafka messages are persisted on the disk and replicated within the cluster to prevent data loss. </a:t>
            </a:r>
            <a:endParaRPr lang="en-US" dirty="0" smtClean="0"/>
          </a:p>
          <a:p>
            <a:r>
              <a:rPr lang="en-US" dirty="0" smtClean="0"/>
              <a:t>It </a:t>
            </a:r>
            <a:r>
              <a:rPr lang="en-US" dirty="0"/>
              <a:t>is built on top of the </a:t>
            </a:r>
            <a:r>
              <a:rPr lang="en-US" dirty="0" smtClean="0"/>
              <a:t>Zookeeper </a:t>
            </a:r>
            <a:r>
              <a:rPr lang="en-US" dirty="0"/>
              <a:t>synchronization service. It integrates very well with Apache Storm and Spark for real-time streaming data analysis.</a:t>
            </a:r>
          </a:p>
          <a:p>
            <a:endParaRPr lang="en-US" dirty="0"/>
          </a:p>
        </p:txBody>
      </p:sp>
      <p:sp>
        <p:nvSpPr>
          <p:cNvPr id="4" name="Date Placeholder 3"/>
          <p:cNvSpPr>
            <a:spLocks noGrp="1"/>
          </p:cNvSpPr>
          <p:nvPr>
            <p:ph type="dt" sz="half" idx="10"/>
          </p:nvPr>
        </p:nvSpPr>
        <p:spPr/>
        <p:txBody>
          <a:bodyPr/>
          <a:lstStyle/>
          <a:p>
            <a:fld id="{674F0D53-54E5-48D8-AAB2-C5C505E7DE65}" type="datetime4">
              <a:rPr lang="en-US" smtClean="0"/>
              <a:t>May 26, 2020</a:t>
            </a:fld>
            <a:endParaRPr lang="en-US" dirty="0"/>
          </a:p>
        </p:txBody>
      </p:sp>
      <p:sp>
        <p:nvSpPr>
          <p:cNvPr id="5" name="Footer Placeholder 4"/>
          <p:cNvSpPr>
            <a:spLocks noGrp="1"/>
          </p:cNvSpPr>
          <p:nvPr>
            <p:ph type="ftr" sz="quarter" idx="11"/>
          </p:nvPr>
        </p:nvSpPr>
        <p:spPr/>
        <p:txBody>
          <a:bodyPr/>
          <a:lstStyle/>
          <a:p>
            <a:r>
              <a:rPr lang="en-US" smtClean="0"/>
              <a:t>Cognizant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273810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63258DD079644A8456AEEE03F888DA" ma:contentTypeVersion="2" ma:contentTypeDescription="Create a new document." ma:contentTypeScope="" ma:versionID="e17adb3a4bd9890fb58b584f0e135bef">
  <xsd:schema xmlns:xsd="http://www.w3.org/2001/XMLSchema" xmlns:xs="http://www.w3.org/2001/XMLSchema" xmlns:p="http://schemas.microsoft.com/office/2006/metadata/properties" xmlns:ns3="8bee8f9e-3678-46ce-9c34-692d41b4fa47" targetNamespace="http://schemas.microsoft.com/office/2006/metadata/properties" ma:root="true" ma:fieldsID="0f2fc260ea8e9d9080e0bec56771ee6d" ns3:_="">
    <xsd:import namespace="8bee8f9e-3678-46ce-9c34-692d41b4fa4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e8f9e-3678-46ce-9c34-692d41b4fa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A0681B-67BD-40E4-8287-64BFFC500FAF}">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8bee8f9e-3678-46ce-9c34-692d41b4fa47"/>
    <ds:schemaRef ds:uri="http://www.w3.org/XML/1998/namespace"/>
  </ds:schemaRefs>
</ds:datastoreItem>
</file>

<file path=customXml/itemProps2.xml><?xml version="1.0" encoding="utf-8"?>
<ds:datastoreItem xmlns:ds="http://schemas.openxmlformats.org/officeDocument/2006/customXml" ds:itemID="{39ED477F-0934-476F-B112-ECB421D25A92}">
  <ds:schemaRefs>
    <ds:schemaRef ds:uri="http://schemas.microsoft.com/sharepoint/v3/contenttype/forms"/>
  </ds:schemaRefs>
</ds:datastoreItem>
</file>

<file path=customXml/itemProps3.xml><?xml version="1.0" encoding="utf-8"?>
<ds:datastoreItem xmlns:ds="http://schemas.openxmlformats.org/officeDocument/2006/customXml" ds:itemID="{D98D1620-4225-44D9-A31A-2C3B48C5F8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ee8f9e-3678-46ce-9c34-692d41b4fa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4328</TotalTime>
  <Words>1064</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Apache Kafka Tutorial  </vt:lpstr>
      <vt:lpstr>Topics For Today</vt:lpstr>
      <vt:lpstr>What is Messaging?</vt:lpstr>
      <vt:lpstr>Point to Point Messaging Systems</vt:lpstr>
      <vt:lpstr>Publish-Subscribe Messaging System</vt:lpstr>
      <vt:lpstr>Publish-Subscribe Messaging</vt:lpstr>
      <vt:lpstr>Real Time Complex Data Pipeline</vt:lpstr>
      <vt:lpstr>Complex Data Pipeline using Kafka</vt:lpstr>
      <vt:lpstr>What is Kafka</vt:lpstr>
      <vt:lpstr>Features of Kafka</vt:lpstr>
      <vt:lpstr>Kafka Use Cases</vt:lpstr>
      <vt:lpstr>Kafka Applications</vt:lpstr>
      <vt:lpstr>Kafka Architecture</vt:lpstr>
      <vt:lpstr>Kafka Terminologies</vt:lpstr>
      <vt:lpstr>Kafka Producer</vt:lpstr>
      <vt:lpstr>Kafka Producer Flow</vt:lpstr>
      <vt:lpstr>Kafka Consumer and Consumer Group</vt:lpstr>
      <vt:lpstr>Kafka Consumer Flow</vt:lpstr>
      <vt:lpstr>Kafka Topics and Partitions</vt:lpstr>
      <vt:lpstr>Kafka Broker/Cluster</vt:lpstr>
      <vt:lpstr>Kafka Zookeeper</vt:lpstr>
      <vt:lpstr>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Amrit, Kumar (Cognizant)</dc:creator>
  <cp:lastModifiedBy>Amrit, Kumar (Cognizant)</cp:lastModifiedBy>
  <cp:revision>98</cp:revision>
  <dcterms:created xsi:type="dcterms:W3CDTF">2020-05-23T05:41:26Z</dcterms:created>
  <dcterms:modified xsi:type="dcterms:W3CDTF">2020-05-26T06:10:16Z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0x0101003363258DD079644A8456AEEE03F888DA</vt:lpwstr>
  </property>
</Properties>
</file>