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22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4.png" ContentType="image/png"/>
  <Override PartName="/ppt/media/image23.png" ContentType="image/png"/>
  <Override PartName="/ppt/media/image13.jpeg" ContentType="image/jpeg"/>
  <Override PartName="/ppt/media/image12.jpeg" ContentType="image/jpe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21.jpeg" ContentType="image/jpeg"/>
  <Override PartName="/ppt/media/image17.png" ContentType="image/png"/>
  <Override PartName="/ppt/media/image3.png" ContentType="image/png"/>
  <Override PartName="/ppt/media/image16.jpeg" ContentType="image/jpeg"/>
  <Override PartName="/ppt/media/image2.jpeg" ContentType="image/jpeg"/>
  <Override PartName="/ppt/media/image15.png" ContentType="image/png"/>
  <Override PartName="/ppt/media/image24.png" ContentType="image/png"/>
  <Override PartName="/ppt/media/image1.png" ContentType="image/png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7315200" cy="41148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19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jpeg"/><Relationship Id="rId6" Type="http://schemas.openxmlformats.org/officeDocument/2006/relationships/image" Target="../media/image13.jpe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jpeg"/><Relationship Id="rId10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jpe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940920"/>
            <a:ext cx="7314120" cy="1728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1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4960" cy="12564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-45000" y="3951000"/>
            <a:ext cx="405720" cy="15228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55A78ED4-22F2-4CCB-BCF3-EC90F508814F}" type="slidenum">
              <a:rPr lang="en-IN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3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4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6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pic>
        <p:nvPicPr>
          <p:cNvPr id="7" name="Picture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0"/>
            <a:ext cx="1839240" cy="1919160"/>
          </a:xfrm>
          <a:prstGeom prst="rect">
            <a:avLst/>
          </a:prstGeom>
          <a:ln>
            <a:noFill/>
          </a:ln>
        </p:spPr>
      </p:pic>
      <p:pic>
        <p:nvPicPr>
          <p:cNvPr id="8" name="Picture 6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724280" y="1215360"/>
            <a:ext cx="2284920" cy="536040"/>
          </a:xfrm>
          <a:prstGeom prst="rect">
            <a:avLst/>
          </a:prstGeom>
          <a:ln>
            <a:noFill/>
          </a:ln>
        </p:spPr>
      </p:pic>
      <p:sp>
        <p:nvSpPr>
          <p:cNvPr id="9" name="CustomShape 7"/>
          <p:cNvSpPr/>
          <p:nvPr/>
        </p:nvSpPr>
        <p:spPr>
          <a:xfrm>
            <a:off x="2377440" y="3901320"/>
            <a:ext cx="2559240" cy="1360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 algn="ctr">
              <a:lnSpc>
                <a:spcPct val="100000"/>
              </a:lnSpc>
            </a:pPr>
            <a:r>
              <a:rPr i="1" lang="en-IN" sz="800">
                <a:solidFill>
                  <a:srgbClr val="1f1a17"/>
                </a:solidFill>
                <a:latin typeface="Century Gothic"/>
              </a:rPr>
              <a:t>Copyright © 2015, Global Edge Software Ltd.</a:t>
            </a:r>
            <a:endParaRPr/>
          </a:p>
        </p:txBody>
      </p:sp>
      <p:sp>
        <p:nvSpPr>
          <p:cNvPr id="10" name="PlaceHolder 8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" name="PlaceHolder 9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3940920"/>
            <a:ext cx="7313760" cy="1724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47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4600" cy="125280"/>
          </a:xfrm>
          <a:prstGeom prst="rect">
            <a:avLst/>
          </a:prstGeom>
          <a:ln>
            <a:noFill/>
          </a:ln>
        </p:spPr>
      </p:pic>
      <p:sp>
        <p:nvSpPr>
          <p:cNvPr id="48" name="CustomShape 2"/>
          <p:cNvSpPr/>
          <p:nvPr/>
        </p:nvSpPr>
        <p:spPr>
          <a:xfrm>
            <a:off x="-45000" y="3951000"/>
            <a:ext cx="405360" cy="1519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71B9CE5B-BFB4-4C7A-9118-B11576BF16B3}" type="slidenum">
              <a:rPr lang="en-IN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49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50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1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2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53" name="PlaceHolder 7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4" name="PlaceHolder 8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3940920"/>
            <a:ext cx="7313760" cy="1724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90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4600" cy="12528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-45000" y="3951000"/>
            <a:ext cx="405360" cy="1519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0D780D3A-FAFD-4C31-97EE-52E87308F5D6}" type="slidenum">
              <a:rPr lang="en-IN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92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93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94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95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96" name="CustomShape 7"/>
          <p:cNvSpPr/>
          <p:nvPr/>
        </p:nvSpPr>
        <p:spPr>
          <a:xfrm>
            <a:off x="2678760" y="3625920"/>
            <a:ext cx="1627560" cy="1519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IN" sz="1000" u="sng">
                <a:solidFill>
                  <a:srgbClr val="0093dd"/>
                </a:solidFill>
                <a:latin typeface="Century Gothic"/>
              </a:rPr>
              <a:t>www.globaledgesoft.com</a:t>
            </a:r>
            <a:r>
              <a:rPr lang="en-IN" sz="1000" u="sng">
                <a:solidFill>
                  <a:srgbClr val="199cff"/>
                </a:solidFill>
                <a:latin typeface="Century Gothic"/>
              </a:rPr>
              <a:t> </a:t>
            </a:r>
            <a:endParaRPr/>
          </a:p>
        </p:txBody>
      </p:sp>
      <p:pic>
        <p:nvPicPr>
          <p:cNvPr id="97" name="Picture 1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05280" y="2685600"/>
            <a:ext cx="273240" cy="181440"/>
          </a:xfrm>
          <a:prstGeom prst="rect">
            <a:avLst/>
          </a:prstGeom>
          <a:ln>
            <a:noFill/>
          </a:ln>
        </p:spPr>
      </p:pic>
      <p:sp>
        <p:nvSpPr>
          <p:cNvPr id="98" name="CustomShape 8"/>
          <p:cNvSpPr/>
          <p:nvPr/>
        </p:nvSpPr>
        <p:spPr>
          <a:xfrm>
            <a:off x="367200" y="2930760"/>
            <a:ext cx="1949400" cy="52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Global Village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IT SEZ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Bangalore</a:t>
            </a:r>
            <a:endParaRPr/>
          </a:p>
        </p:txBody>
      </p:sp>
      <p:pic>
        <p:nvPicPr>
          <p:cNvPr id="99" name="Picture 17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837040" y="2685600"/>
            <a:ext cx="272880" cy="181440"/>
          </a:xfrm>
          <a:prstGeom prst="rect">
            <a:avLst/>
          </a:prstGeom>
          <a:ln>
            <a:noFill/>
          </a:ln>
        </p:spPr>
      </p:pic>
      <p:sp>
        <p:nvSpPr>
          <p:cNvPr id="100" name="CustomShape 9"/>
          <p:cNvSpPr/>
          <p:nvPr/>
        </p:nvSpPr>
        <p:spPr>
          <a:xfrm>
            <a:off x="5000400" y="2930760"/>
            <a:ext cx="1946160" cy="52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Raheja Mindspace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IT Park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Hyderabad</a:t>
            </a:r>
            <a:endParaRPr/>
          </a:p>
        </p:txBody>
      </p:sp>
      <p:pic>
        <p:nvPicPr>
          <p:cNvPr id="101" name="Picture 24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3521880" y="2685600"/>
            <a:ext cx="272880" cy="181440"/>
          </a:xfrm>
          <a:prstGeom prst="rect">
            <a:avLst/>
          </a:prstGeom>
          <a:ln>
            <a:noFill/>
          </a:ln>
        </p:spPr>
      </p:pic>
      <p:sp>
        <p:nvSpPr>
          <p:cNvPr id="102" name="CustomShape 10"/>
          <p:cNvSpPr/>
          <p:nvPr/>
        </p:nvSpPr>
        <p:spPr>
          <a:xfrm>
            <a:off x="2685240" y="2930760"/>
            <a:ext cx="1946160" cy="52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South Main Street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Milpitas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California</a:t>
            </a:r>
            <a:endParaRPr/>
          </a:p>
        </p:txBody>
      </p:sp>
      <p:sp>
        <p:nvSpPr>
          <p:cNvPr id="103" name="CustomShape 11"/>
          <p:cNvSpPr/>
          <p:nvPr/>
        </p:nvSpPr>
        <p:spPr>
          <a:xfrm>
            <a:off x="1188720" y="317520"/>
            <a:ext cx="4936320" cy="3110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i="1" lang="en-IN" sz="1600">
                <a:solidFill>
                  <a:srgbClr val="000000"/>
                </a:solidFill>
                <a:latin typeface="Century Gothic"/>
              </a:rPr>
              <a:t>Large enough to Deliver</a:t>
            </a:r>
            <a:r>
              <a:rPr i="1" lang="en-IN" sz="1600">
                <a:solidFill>
                  <a:srgbClr val="383431"/>
                </a:solidFill>
                <a:latin typeface="Century Gothic"/>
              </a:rPr>
              <a:t>,</a:t>
            </a:r>
            <a:r>
              <a:rPr i="1" lang="en-IN" sz="1600">
                <a:solidFill>
                  <a:srgbClr val="ff8500"/>
                </a:solidFill>
                <a:latin typeface="Century Gothic"/>
              </a:rPr>
              <a:t> </a:t>
            </a:r>
            <a:r>
              <a:rPr i="1" lang="en-IN" sz="1600">
                <a:solidFill>
                  <a:srgbClr val="0093dd"/>
                </a:solidFill>
                <a:latin typeface="Century Gothic"/>
              </a:rPr>
              <a:t>Small enough to Care</a:t>
            </a:r>
            <a:endParaRPr/>
          </a:p>
        </p:txBody>
      </p:sp>
      <p:pic>
        <p:nvPicPr>
          <p:cNvPr id="104" name="Picture 15" descr=""/>
          <p:cNvPicPr/>
          <p:nvPr/>
        </p:nvPicPr>
        <p:blipFill>
          <a:blip r:embed="rId6">
            <a:lum contrast="10000"/>
          </a:blip>
          <a:stretch>
            <a:fillRect/>
          </a:stretch>
        </p:blipFill>
        <p:spPr>
          <a:xfrm>
            <a:off x="2334600" y="716400"/>
            <a:ext cx="3497400" cy="1370160"/>
          </a:xfrm>
          <a:prstGeom prst="rect">
            <a:avLst/>
          </a:prstGeom>
          <a:ln>
            <a:noFill/>
          </a:ln>
        </p:spPr>
      </p:pic>
      <p:pic>
        <p:nvPicPr>
          <p:cNvPr id="105" name="Picture 13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1481760" y="1585080"/>
            <a:ext cx="936360" cy="547200"/>
          </a:xfrm>
          <a:prstGeom prst="rect">
            <a:avLst/>
          </a:prstGeom>
          <a:ln>
            <a:noFill/>
          </a:ln>
        </p:spPr>
      </p:pic>
      <p:pic>
        <p:nvPicPr>
          <p:cNvPr id="106" name="Picture 23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1981080" y="3607560"/>
            <a:ext cx="189000" cy="189000"/>
          </a:xfrm>
          <a:prstGeom prst="rect">
            <a:avLst/>
          </a:prstGeom>
          <a:ln>
            <a:noFill/>
          </a:ln>
        </p:spPr>
      </p:pic>
      <p:pic>
        <p:nvPicPr>
          <p:cNvPr id="107" name="Picture 26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4815000" y="3595680"/>
            <a:ext cx="212760" cy="212760"/>
          </a:xfrm>
          <a:prstGeom prst="rect">
            <a:avLst/>
          </a:prstGeom>
          <a:ln>
            <a:noFill/>
          </a:ln>
        </p:spPr>
      </p:pic>
      <p:sp>
        <p:nvSpPr>
          <p:cNvPr id="108" name="PlaceHolder 12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9" name="PlaceHolder 1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0" y="3940920"/>
            <a:ext cx="7313760" cy="1724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145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4600" cy="125280"/>
          </a:xfrm>
          <a:prstGeom prst="rect">
            <a:avLst/>
          </a:prstGeom>
          <a:ln>
            <a:noFill/>
          </a:ln>
        </p:spPr>
      </p:pic>
      <p:sp>
        <p:nvSpPr>
          <p:cNvPr id="146" name="CustomShape 2"/>
          <p:cNvSpPr/>
          <p:nvPr/>
        </p:nvSpPr>
        <p:spPr>
          <a:xfrm>
            <a:off x="-45000" y="3951000"/>
            <a:ext cx="405360" cy="1519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519F19F7-75AA-4C52-9789-D079020E8D64}" type="slidenum">
              <a:rPr lang="en-IN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147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48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49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50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51" name="CustomShape 7"/>
          <p:cNvSpPr/>
          <p:nvPr/>
        </p:nvSpPr>
        <p:spPr>
          <a:xfrm>
            <a:off x="4465440" y="1815120"/>
            <a:ext cx="2619720" cy="18921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Fairness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Learning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Responsibility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Innovation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Respect</a:t>
            </a:r>
            <a:endParaRPr/>
          </a:p>
        </p:txBody>
      </p:sp>
      <p:sp>
        <p:nvSpPr>
          <p:cNvPr id="152" name="CustomShape 8"/>
          <p:cNvSpPr/>
          <p:nvPr/>
        </p:nvSpPr>
        <p:spPr>
          <a:xfrm>
            <a:off x="0" y="1143000"/>
            <a:ext cx="5789880" cy="372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0093dd"/>
                </a:solidFill>
                <a:latin typeface="Century Gothic"/>
              </a:rPr>
              <a:t>Thank you</a:t>
            </a:r>
            <a:endParaRPr/>
          </a:p>
        </p:txBody>
      </p:sp>
      <p:pic>
        <p:nvPicPr>
          <p:cNvPr id="153" name="Picture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674960" y="321840"/>
            <a:ext cx="2200680" cy="514800"/>
          </a:xfrm>
          <a:prstGeom prst="rect">
            <a:avLst/>
          </a:prstGeom>
          <a:ln>
            <a:noFill/>
          </a:ln>
        </p:spPr>
      </p:pic>
      <p:pic>
        <p:nvPicPr>
          <p:cNvPr id="154" name="Picture 9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729800" y="1703160"/>
            <a:ext cx="2330280" cy="2257920"/>
          </a:xfrm>
          <a:prstGeom prst="rect">
            <a:avLst/>
          </a:prstGeom>
          <a:ln>
            <a:noFill/>
          </a:ln>
        </p:spPr>
      </p:pic>
      <p:sp>
        <p:nvSpPr>
          <p:cNvPr id="155" name="PlaceHolder 9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6" name="PlaceHolder 10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685800" y="2057400"/>
            <a:ext cx="6627960" cy="4557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r>
              <a:rPr lang="en-IN" sz="2000">
                <a:solidFill>
                  <a:srgbClr val="ffffff"/>
                </a:solidFill>
                <a:latin typeface="Century Gothic"/>
              </a:rPr>
              <a:t>ARRAYS</a:t>
            </a:r>
            <a:endParaRPr/>
          </a:p>
        </p:txBody>
      </p:sp>
      <p:sp>
        <p:nvSpPr>
          <p:cNvPr id="192" name="CustomShape 2"/>
          <p:cNvSpPr/>
          <p:nvPr/>
        </p:nvSpPr>
        <p:spPr>
          <a:xfrm>
            <a:off x="4896000" y="2499480"/>
            <a:ext cx="2374920" cy="3794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lang="en-IN" sz="1300">
                <a:latin typeface="Century Gothic"/>
              </a:rPr>
              <a:t>Chitturi Ratna Kumari</a:t>
            </a:r>
            <a:endParaRPr/>
          </a:p>
        </p:txBody>
      </p:sp>
      <p:sp>
        <p:nvSpPr>
          <p:cNvPr id="193" name="CustomShape 3"/>
          <p:cNvSpPr/>
          <p:nvPr/>
        </p:nvSpPr>
        <p:spPr>
          <a:xfrm>
            <a:off x="72000" y="2016000"/>
            <a:ext cx="6628320" cy="4561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lang="en-IN" sz="2000">
                <a:solidFill>
                  <a:srgbClr val="ffffff"/>
                </a:solidFill>
                <a:latin typeface="Century Gothic"/>
              </a:rPr>
              <a:t>Arrays</a:t>
            </a:r>
            <a:endParaRPr/>
          </a:p>
        </p:txBody>
      </p:sp>
      <p:sp>
        <p:nvSpPr>
          <p:cNvPr id="194" name="CustomShape 4"/>
          <p:cNvSpPr/>
          <p:nvPr/>
        </p:nvSpPr>
        <p:spPr>
          <a:xfrm>
            <a:off x="648000" y="2160000"/>
            <a:ext cx="6628680" cy="3596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r>
              <a:rPr lang="en-IN" sz="2800">
                <a:solidFill>
                  <a:srgbClr val="ffffff"/>
                </a:solidFill>
                <a:latin typeface="Arial"/>
              </a:rPr>
              <a:t>Arrays</a:t>
            </a:r>
            <a:endParaRPr/>
          </a:p>
        </p:txBody>
      </p:sp>
      <p:sp>
        <p:nvSpPr>
          <p:cNvPr id="195" name="TextShape 5"/>
          <p:cNvSpPr txBox="1"/>
          <p:nvPr/>
        </p:nvSpPr>
        <p:spPr>
          <a:xfrm>
            <a:off x="685800" y="2057760"/>
            <a:ext cx="6629040" cy="456840"/>
          </a:xfrm>
          <a:prstGeom prst="rect">
            <a:avLst/>
          </a:prstGeom>
        </p:spPr>
        <p:txBody>
          <a:bodyPr lIns="68400" rIns="68400" tIns="34200" bIns="34200" anchor="ctr"/>
          <a:p>
            <a:r>
              <a:rPr lang="en-IN" sz="2000">
                <a:solidFill>
                  <a:srgbClr val="ffffff"/>
                </a:solidFill>
                <a:latin typeface="Arial"/>
              </a:rPr>
              <a:t>Arrays</a:t>
            </a:r>
            <a:endParaRPr/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76320" y="60840"/>
            <a:ext cx="6551640" cy="3186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r>
              <a:rPr lang="en-IN" sz="2000">
                <a:solidFill>
                  <a:srgbClr val="000099"/>
                </a:solidFill>
                <a:latin typeface="Century Gothic"/>
              </a:rPr>
              <a:t>2D Integer Array</a:t>
            </a:r>
            <a:endParaRPr/>
          </a:p>
        </p:txBody>
      </p:sp>
      <p:sp>
        <p:nvSpPr>
          <p:cNvPr id="214" name="CustomShape 2"/>
          <p:cNvSpPr/>
          <p:nvPr/>
        </p:nvSpPr>
        <p:spPr>
          <a:xfrm>
            <a:off x="124920" y="533520"/>
            <a:ext cx="7060680" cy="32904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1600">
                <a:solidFill>
                  <a:srgbClr val="000099"/>
                </a:solidFill>
                <a:latin typeface="Century Gothic"/>
              </a:rPr>
              <a:t>Initialization of 2D array</a:t>
            </a:r>
            <a:endParaRPr/>
          </a:p>
          <a:p>
            <a:pPr lvl="2"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IN" sz="1600">
                <a:solidFill>
                  <a:srgbClr val="000000"/>
                </a:solidFill>
                <a:latin typeface="Century Gothic"/>
              </a:rPr>
              <a:t>int a[3][4] = {  </a:t>
            </a:r>
            <a:endParaRPr/>
          </a:p>
          <a:p>
            <a:pPr lvl="2"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IN" sz="1600">
                <a:solidFill>
                  <a:srgbClr val="000000"/>
                </a:solidFill>
                <a:latin typeface="Century Gothic"/>
              </a:rPr>
              <a:t>{0, 1, 2, 3} ,   /*  initializers for row indexed by 0 */</a:t>
            </a:r>
            <a:endParaRPr/>
          </a:p>
          <a:p>
            <a:pPr lvl="2"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IN" sz="1600">
                <a:solidFill>
                  <a:srgbClr val="000000"/>
                </a:solidFill>
                <a:latin typeface="Century Gothic"/>
              </a:rPr>
              <a:t>{4, 5, 6, 7} ,   /*  initializers for row indexed by 1 */</a:t>
            </a:r>
            <a:endParaRPr/>
          </a:p>
          <a:p>
            <a:pPr lvl="2"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IN" sz="1600">
                <a:solidFill>
                  <a:srgbClr val="000000"/>
                </a:solidFill>
                <a:latin typeface="Century Gothic"/>
              </a:rPr>
              <a:t>{8, 9, 10, 11}   /*  initializers for row indexed by 2 */</a:t>
            </a:r>
            <a:endParaRPr/>
          </a:p>
          <a:p>
            <a:pPr lvl="2"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IN" sz="1600">
                <a:solidFill>
                  <a:srgbClr val="000000"/>
                </a:solidFill>
                <a:latin typeface="Century Gothic"/>
              </a:rPr>
              <a:t>};</a:t>
            </a:r>
            <a:endParaRPr/>
          </a:p>
          <a:p>
            <a:pPr lvl="9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1600">
                <a:solidFill>
                  <a:srgbClr val="000000"/>
                </a:solidFill>
                <a:latin typeface="Century Gothic"/>
              </a:rPr>
              <a:t>OR</a:t>
            </a:r>
            <a:endParaRPr/>
          </a:p>
          <a:p>
            <a:pPr lvl="2"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IN" sz="1600">
                <a:solidFill>
                  <a:srgbClr val="000000"/>
                </a:solidFill>
                <a:latin typeface="Century Gothic"/>
              </a:rPr>
              <a:t>int a[3][4] = {0,1,2,3,4,5,6,7,8,9,10,11}; </a:t>
            </a:r>
            <a:endParaRPr/>
          </a:p>
        </p:txBody>
      </p:sp>
    </p:spTree>
  </p:cSld>
  <p:transition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76320" y="60840"/>
            <a:ext cx="6551640" cy="3186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r>
              <a:rPr lang="en-IN" sz="2000">
                <a:solidFill>
                  <a:srgbClr val="000099"/>
                </a:solidFill>
                <a:latin typeface="Century Gothic"/>
              </a:rPr>
              <a:t>2D Integer Array</a:t>
            </a:r>
            <a:endParaRPr/>
          </a:p>
        </p:txBody>
      </p:sp>
      <p:sp>
        <p:nvSpPr>
          <p:cNvPr id="216" name="CustomShape 2"/>
          <p:cNvSpPr/>
          <p:nvPr/>
        </p:nvSpPr>
        <p:spPr>
          <a:xfrm>
            <a:off x="124920" y="533520"/>
            <a:ext cx="7060680" cy="32904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1600">
                <a:solidFill>
                  <a:srgbClr val="000099"/>
                </a:solidFill>
                <a:latin typeface="Century Gothic"/>
              </a:rPr>
              <a:t>Valid and invalid initialization of 2D arrays</a:t>
            </a:r>
            <a:endParaRPr/>
          </a:p>
          <a:p>
            <a:pPr lvl="2"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IN" sz="1600">
                <a:solidFill>
                  <a:srgbClr val="000000"/>
                </a:solidFill>
                <a:latin typeface="Century Gothic"/>
              </a:rPr>
              <a:t>int a[2][2] = {1, 2, 3 ,4 } - valid  </a:t>
            </a:r>
            <a:endParaRPr/>
          </a:p>
          <a:p>
            <a:pPr lvl="2"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IN" sz="1600">
                <a:solidFill>
                  <a:srgbClr val="000000"/>
                </a:solidFill>
                <a:latin typeface="Century Gothic"/>
              </a:rPr>
              <a:t>int a[][2] = {1, 2, 3 ,4 }  - valid</a:t>
            </a:r>
            <a:endParaRPr/>
          </a:p>
          <a:p>
            <a:pPr lvl="2">
              <a:lnSpc>
                <a:spcPct val="150000"/>
              </a:lnSpc>
              <a:buSzPct val="45000"/>
              <a:buFont typeface="StarSymbol"/>
              <a:buChar char="l"/>
            </a:pPr>
            <a:endParaRPr/>
          </a:p>
          <a:p>
            <a:pPr lvl="2"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IN" sz="1600">
                <a:solidFill>
                  <a:srgbClr val="000000"/>
                </a:solidFill>
                <a:latin typeface="Century Gothic"/>
              </a:rPr>
              <a:t>Invalid declaration – you must specify second dimension</a:t>
            </a:r>
            <a:endParaRPr/>
          </a:p>
          <a:p>
            <a:pPr lvl="2"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IN" sz="1600">
                <a:solidFill>
                  <a:srgbClr val="000000"/>
                </a:solidFill>
                <a:latin typeface="Century Gothic"/>
              </a:rPr>
              <a:t>int a[][] = {1, 2, 3 ,4 }   </a:t>
            </a:r>
            <a:endParaRPr/>
          </a:p>
          <a:p>
            <a:pPr lvl="2"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IN" sz="1600">
                <a:solidFill>
                  <a:srgbClr val="000000"/>
                </a:solidFill>
                <a:latin typeface="Century Gothic"/>
              </a:rPr>
              <a:t>int a[2][] = {1, 2, 3 ,4 }</a:t>
            </a:r>
            <a:endParaRPr/>
          </a:p>
          <a:p>
            <a:pPr>
              <a:lnSpc>
                <a:spcPct val="150000"/>
              </a:lnSpc>
            </a:pPr>
            <a:endParaRPr/>
          </a:p>
        </p:txBody>
      </p:sp>
    </p:spTree>
  </p:cSld>
  <p:transition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76320" y="60840"/>
            <a:ext cx="655164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CustomShape 2"/>
          <p:cNvSpPr/>
          <p:nvPr/>
        </p:nvSpPr>
        <p:spPr>
          <a:xfrm>
            <a:off x="144000" y="576000"/>
            <a:ext cx="7060680" cy="32904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lang="en-IN" sz="1600">
                <a:solidFill>
                  <a:srgbClr val="000099"/>
                </a:solidFill>
                <a:latin typeface="Century Gothic"/>
              </a:rPr>
              <a:t>                               </a:t>
            </a:r>
            <a:r>
              <a:rPr lang="en-IN" sz="2400">
                <a:solidFill>
                  <a:srgbClr val="000099"/>
                </a:solidFill>
                <a:latin typeface="Century Gothic"/>
              </a:rPr>
              <a:t>Queries???</a:t>
            </a:r>
            <a:endParaRPr/>
          </a:p>
          <a:p>
            <a:pPr>
              <a:lnSpc>
                <a:spcPct val="150000"/>
              </a:lnSpc>
            </a:pPr>
            <a:endParaRPr/>
          </a:p>
        </p:txBody>
      </p:sp>
    </p:spTree>
  </p:cSld>
  <p:transition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76320" y="60840"/>
            <a:ext cx="6551640" cy="3186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r>
              <a:rPr lang="en-IN" sz="2000">
                <a:solidFill>
                  <a:srgbClr val="000099"/>
                </a:solidFill>
                <a:latin typeface="Century Gothic"/>
              </a:rPr>
              <a:t>Contents</a:t>
            </a:r>
            <a:endParaRPr/>
          </a:p>
        </p:txBody>
      </p:sp>
      <p:sp>
        <p:nvSpPr>
          <p:cNvPr id="197" name="CustomShape 2"/>
          <p:cNvSpPr/>
          <p:nvPr/>
        </p:nvSpPr>
        <p:spPr>
          <a:xfrm>
            <a:off x="139320" y="576000"/>
            <a:ext cx="7060680" cy="32904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1600">
                <a:latin typeface="Century Gothic"/>
              </a:rPr>
              <a:t>Arrays</a:t>
            </a:r>
            <a:endParaRPr/>
          </a:p>
          <a:p>
            <a:pPr algn="just">
              <a:lnSpc>
                <a:spcPct val="150000"/>
              </a:lnSpc>
              <a:buSzPct val="45000"/>
              <a:buFont typeface="StarSymbol"/>
              <a:buChar char="l"/>
            </a:pPr>
            <a:endParaRPr/>
          </a:p>
          <a:p>
            <a:pPr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1600">
                <a:latin typeface="Century Gothic"/>
              </a:rPr>
              <a:t>1D arrays</a:t>
            </a:r>
            <a:endParaRPr/>
          </a:p>
          <a:p>
            <a:pPr algn="just">
              <a:lnSpc>
                <a:spcPct val="150000"/>
              </a:lnSpc>
              <a:buSzPct val="45000"/>
              <a:buFont typeface="StarSymbol"/>
              <a:buChar char=""/>
            </a:pPr>
            <a:endParaRPr/>
          </a:p>
          <a:p>
            <a:pPr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1600">
                <a:latin typeface="Century Gothic"/>
              </a:rPr>
              <a:t>Relationship between arrays and pointers</a:t>
            </a:r>
            <a:endParaRPr/>
          </a:p>
          <a:p>
            <a:pPr algn="just">
              <a:lnSpc>
                <a:spcPct val="150000"/>
              </a:lnSpc>
              <a:buSzPct val="45000"/>
              <a:buFont typeface="StarSymbol"/>
              <a:buChar char=""/>
            </a:pPr>
            <a:endParaRPr/>
          </a:p>
          <a:p>
            <a:pPr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1600">
                <a:latin typeface="Century Gothic"/>
              </a:rPr>
              <a:t>2D integer array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76320" y="60840"/>
            <a:ext cx="6551640" cy="3186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r>
              <a:rPr lang="en-IN" sz="2000">
                <a:solidFill>
                  <a:srgbClr val="000099"/>
                </a:solidFill>
                <a:latin typeface="Century Gothic"/>
              </a:rPr>
              <a:t>Arrays</a:t>
            </a:r>
            <a:endParaRPr/>
          </a:p>
        </p:txBody>
      </p:sp>
      <p:sp>
        <p:nvSpPr>
          <p:cNvPr id="199" name="CustomShape 2"/>
          <p:cNvSpPr/>
          <p:nvPr/>
        </p:nvSpPr>
        <p:spPr>
          <a:xfrm>
            <a:off x="124920" y="533520"/>
            <a:ext cx="7060680" cy="32904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1600">
                <a:latin typeface="Century Gothic"/>
              </a:rPr>
              <a:t>Arrays a kind of data structure that can store a fixed-size sequential collection of elements of the same type.</a:t>
            </a:r>
            <a:endParaRPr/>
          </a:p>
          <a:p>
            <a:pPr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1600">
                <a:latin typeface="Century Gothic"/>
              </a:rPr>
              <a:t>All arrays consist of contiguous memory locations. </a:t>
            </a:r>
            <a:endParaRPr/>
          </a:p>
          <a:p>
            <a:pPr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1600">
                <a:latin typeface="Century Gothic"/>
              </a:rPr>
              <a:t>The lowest address corresponds to the first element and the highest address to the last element.</a:t>
            </a: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0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15680" y="2549520"/>
            <a:ext cx="3999240" cy="96048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76320" y="60840"/>
            <a:ext cx="6551640" cy="3186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r>
              <a:rPr lang="en-IN" sz="2000">
                <a:solidFill>
                  <a:srgbClr val="000099"/>
                </a:solidFill>
                <a:latin typeface="Century Gothic"/>
              </a:rPr>
              <a:t>1D Array</a:t>
            </a:r>
            <a:endParaRPr/>
          </a:p>
        </p:txBody>
      </p:sp>
      <p:sp>
        <p:nvSpPr>
          <p:cNvPr id="202" name="CustomShape 2"/>
          <p:cNvSpPr/>
          <p:nvPr/>
        </p:nvSpPr>
        <p:spPr>
          <a:xfrm>
            <a:off x="124920" y="533520"/>
            <a:ext cx="7060680" cy="32904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1600">
                <a:latin typeface="Century Gothic"/>
              </a:rPr>
              <a:t>A list of items can be given one variable name using only one subscript and such a variable is called single sub-scripted variable or one dimensional array.</a:t>
            </a:r>
            <a:endParaRPr/>
          </a:p>
          <a:p>
            <a:pPr algn="just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1600">
                <a:solidFill>
                  <a:srgbClr val="000099"/>
                </a:solidFill>
                <a:latin typeface="Century Gothic"/>
              </a:rPr>
              <a:t>Declaration of 1D array :</a:t>
            </a:r>
            <a:endParaRPr/>
          </a:p>
          <a:p>
            <a:pPr lvl="2" algn="just"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IN" sz="1600">
                <a:solidFill>
                  <a:srgbClr val="000000"/>
                </a:solidFill>
                <a:latin typeface="Century Gothic"/>
              </a:rPr>
              <a:t>type array_name[size];</a:t>
            </a:r>
            <a:r>
              <a:rPr lang="en-IN" sz="1600">
                <a:solidFill>
                  <a:srgbClr val="ffffff"/>
                </a:solidFill>
                <a:latin typeface="Century Gothic"/>
              </a:rPr>
              <a:t>ze];</a:t>
            </a:r>
            <a:endParaRPr/>
          </a:p>
          <a:p>
            <a:pPr lvl="2" algn="just"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IN" sz="1600">
                <a:solidFill>
                  <a:srgbClr val="000000"/>
                </a:solidFill>
                <a:latin typeface="Century Gothic"/>
              </a:rPr>
              <a:t>eg : int a[10];</a:t>
            </a:r>
            <a:endParaRPr/>
          </a:p>
          <a:p>
            <a:pPr lvl="4"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IN" sz="1600">
                <a:solidFill>
                  <a:srgbClr val="000000"/>
                </a:solidFill>
                <a:latin typeface="Century Gothic"/>
              </a:rPr>
              <a:t>float height[5];</a:t>
            </a:r>
            <a:endParaRPr/>
          </a:p>
          <a:p>
            <a:pPr lvl="4"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IN" sz="1600">
                <a:solidFill>
                  <a:srgbClr val="000000"/>
                </a:solidFill>
                <a:latin typeface="Century Gothic"/>
              </a:rPr>
              <a:t>char name[30];</a:t>
            </a:r>
            <a:endParaRPr/>
          </a:p>
        </p:txBody>
      </p:sp>
    </p:spTree>
  </p:cSld>
  <p:transition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76320" y="60840"/>
            <a:ext cx="6551640" cy="3186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r>
              <a:rPr lang="en-IN" sz="2000">
                <a:solidFill>
                  <a:srgbClr val="000099"/>
                </a:solidFill>
                <a:latin typeface="Century Gothic"/>
              </a:rPr>
              <a:t>1D Array</a:t>
            </a:r>
            <a:endParaRPr/>
          </a:p>
        </p:txBody>
      </p:sp>
      <p:sp>
        <p:nvSpPr>
          <p:cNvPr id="204" name="CustomShape 2"/>
          <p:cNvSpPr/>
          <p:nvPr/>
        </p:nvSpPr>
        <p:spPr>
          <a:xfrm>
            <a:off x="124920" y="533520"/>
            <a:ext cx="7060680" cy="32904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1600">
                <a:solidFill>
                  <a:srgbClr val="000099"/>
                </a:solidFill>
                <a:latin typeface="Century Gothic"/>
              </a:rPr>
              <a:t>Intialization of 1D array:</a:t>
            </a:r>
            <a:endParaRPr/>
          </a:p>
          <a:p>
            <a:pPr lvl="2"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IN" sz="1600">
                <a:solidFill>
                  <a:srgbClr val="000000"/>
                </a:solidFill>
                <a:latin typeface="Century Gothic"/>
              </a:rPr>
              <a:t>type array-name[size] = { list of values };</a:t>
            </a:r>
            <a:endParaRPr/>
          </a:p>
          <a:p>
            <a:pPr lvl="2"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IN" sz="1600">
                <a:solidFill>
                  <a:srgbClr val="000000"/>
                </a:solidFill>
                <a:latin typeface="Century Gothic"/>
              </a:rPr>
              <a:t>ex : int arr[3] = {1, 2, 3};</a:t>
            </a:r>
            <a:endParaRPr/>
          </a:p>
          <a:p>
            <a:pPr lvl="2">
              <a:lnSpc>
                <a:spcPct val="150000"/>
              </a:lnSpc>
              <a:buSzPct val="45000"/>
              <a:buFont typeface="StarSymbol"/>
              <a:buChar char="l"/>
            </a:pPr>
            <a:endParaRPr/>
          </a:p>
          <a:p>
            <a:pPr lvl="2"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IN" sz="1600">
                <a:solidFill>
                  <a:srgbClr val="000000"/>
                </a:solidFill>
                <a:latin typeface="Century Gothic"/>
              </a:rPr>
              <a:t>type array_name[] = {list of values};</a:t>
            </a:r>
            <a:endParaRPr/>
          </a:p>
          <a:p>
            <a:pPr lvl="2"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IN" sz="1600">
                <a:solidFill>
                  <a:srgbClr val="000000"/>
                </a:solidFill>
                <a:latin typeface="Century Gothic"/>
              </a:rPr>
              <a:t>ex : int arr[] = {1, 2, 3};</a:t>
            </a:r>
            <a:endParaRPr/>
          </a:p>
          <a:p>
            <a:pPr lvl="2"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IN" sz="1600">
                <a:solidFill>
                  <a:srgbClr val="000000"/>
                </a:solidFill>
                <a:latin typeface="Century Gothic"/>
              </a:rPr>
              <a:t>int arr[1000] = {[500] = 2, [700] = 5};</a:t>
            </a:r>
            <a:endParaRPr/>
          </a:p>
        </p:txBody>
      </p:sp>
    </p:spTree>
  </p:cSld>
  <p:transition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76320" y="60840"/>
            <a:ext cx="6551640" cy="3186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r>
              <a:rPr lang="en-IN" sz="2000">
                <a:solidFill>
                  <a:srgbClr val="000099"/>
                </a:solidFill>
                <a:latin typeface="Century Gothic"/>
              </a:rPr>
              <a:t>Relationship between Array and Pointer</a:t>
            </a:r>
            <a:endParaRPr/>
          </a:p>
        </p:txBody>
      </p:sp>
      <p:sp>
        <p:nvSpPr>
          <p:cNvPr id="206" name="CustomShape 2"/>
          <p:cNvSpPr/>
          <p:nvPr/>
        </p:nvSpPr>
        <p:spPr>
          <a:xfrm>
            <a:off x="124920" y="533520"/>
            <a:ext cx="7060680" cy="32904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1600">
                <a:solidFill>
                  <a:srgbClr val="000000"/>
                </a:solidFill>
                <a:latin typeface="Century Gothic"/>
              </a:rPr>
              <a:t>The declaration</a:t>
            </a:r>
            <a:endParaRPr/>
          </a:p>
          <a:p>
            <a:pPr lvl="1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1600">
                <a:solidFill>
                  <a:srgbClr val="000000"/>
                </a:solidFill>
                <a:latin typeface="Century Gothic"/>
              </a:rPr>
              <a:t>int a[5] = {1, 2, 3, 4, 5};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1600">
                <a:solidFill>
                  <a:srgbClr val="000000"/>
                </a:solidFill>
                <a:latin typeface="Century Gothic"/>
              </a:rPr>
              <a:t>a[i] - refers to the i-th element of the array. 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1600">
                <a:solidFill>
                  <a:srgbClr val="000000"/>
                </a:solidFill>
                <a:latin typeface="Century Gothic"/>
              </a:rPr>
              <a:t>If p is a pointer to an integer, declared as</a:t>
            </a:r>
            <a:endParaRPr/>
          </a:p>
          <a:p>
            <a:pPr lvl="3"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IN" sz="1600">
                <a:solidFill>
                  <a:srgbClr val="000000"/>
                </a:solidFill>
                <a:latin typeface="Century Gothic"/>
              </a:rPr>
              <a:t>int *p;</a:t>
            </a:r>
            <a:endParaRPr/>
          </a:p>
          <a:p>
            <a:pPr lvl="3"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IN" sz="1600">
                <a:solidFill>
                  <a:srgbClr val="000000"/>
                </a:solidFill>
                <a:latin typeface="Century Gothic"/>
              </a:rPr>
              <a:t>Then p = a; [or] p = &amp;a;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1600">
                <a:solidFill>
                  <a:srgbClr val="000000"/>
                </a:solidFill>
                <a:latin typeface="Century Gothic"/>
              </a:rPr>
              <a:t>sets p to point to element zero of a;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1600">
                <a:solidFill>
                  <a:srgbClr val="000000"/>
                </a:solidFill>
                <a:latin typeface="Century Gothic"/>
              </a:rPr>
              <a:t>p contains the address of a[0]. </a:t>
            </a:r>
            <a:endParaRPr/>
          </a:p>
        </p:txBody>
      </p:sp>
    </p:spTree>
  </p:cSld>
  <p:transition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76320" y="60840"/>
            <a:ext cx="6551640" cy="3186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r>
              <a:rPr lang="en-IN" sz="2000">
                <a:solidFill>
                  <a:srgbClr val="000099"/>
                </a:solidFill>
                <a:latin typeface="Century Gothic"/>
              </a:rPr>
              <a:t>Relationship between Array and Pointer</a:t>
            </a:r>
            <a:endParaRPr/>
          </a:p>
        </p:txBody>
      </p:sp>
      <p:sp>
        <p:nvSpPr>
          <p:cNvPr id="208" name="CustomShape 2"/>
          <p:cNvSpPr/>
          <p:nvPr/>
        </p:nvSpPr>
        <p:spPr>
          <a:xfrm>
            <a:off x="124920" y="533520"/>
            <a:ext cx="7060680" cy="32904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1600">
                <a:solidFill>
                  <a:srgbClr val="000000"/>
                </a:solidFill>
                <a:latin typeface="Century Gothic"/>
              </a:rPr>
              <a:t>*p gives the value of 1</a:t>
            </a:r>
            <a:r>
              <a:rPr lang="en-IN" sz="1600" baseline="101000">
                <a:solidFill>
                  <a:srgbClr val="000000"/>
                </a:solidFill>
                <a:latin typeface="Century Gothic"/>
              </a:rPr>
              <a:t>st</a:t>
            </a:r>
            <a:r>
              <a:rPr lang="en-IN" sz="1600">
                <a:solidFill>
                  <a:srgbClr val="000000"/>
                </a:solidFill>
                <a:latin typeface="Century Gothic"/>
              </a:rPr>
              <a:t> element of arra</a:t>
            </a:r>
            <a:r>
              <a:rPr lang="en-IN" sz="1600">
                <a:solidFill>
                  <a:srgbClr val="000000"/>
                </a:solidFill>
                <a:latin typeface="Century Gothic"/>
              </a:rPr>
              <a:t>y a.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1600">
                <a:solidFill>
                  <a:srgbClr val="000000"/>
                </a:solidFill>
                <a:latin typeface="Century Gothic"/>
              </a:rPr>
              <a:t>*(p + 1) refers to the contents of a[1].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1600">
                <a:solidFill>
                  <a:srgbClr val="000000"/>
                </a:solidFill>
                <a:latin typeface="Century Gothic"/>
              </a:rPr>
              <a:t>p + i refers to the address of a[i].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1600">
                <a:solidFill>
                  <a:srgbClr val="000000"/>
                </a:solidFill>
                <a:latin typeface="Century Gothic"/>
              </a:rPr>
              <a:t>*(p + i) refers to the contents of a[i].</a:t>
            </a:r>
            <a:endParaRPr/>
          </a:p>
          <a:p>
            <a:pPr>
              <a:lnSpc>
                <a:spcPct val="150000"/>
              </a:lnSpc>
            </a:pPr>
            <a:r>
              <a:rPr lang="en-IN" sz="1600">
                <a:solidFill>
                  <a:srgbClr val="000000"/>
                </a:solidFill>
                <a:latin typeface="Century Gothic"/>
              </a:rPr>
              <a:t>	</a:t>
            </a:r>
            <a:r>
              <a:rPr lang="en-IN" sz="1600">
                <a:solidFill>
                  <a:srgbClr val="000000"/>
                </a:solidFill>
                <a:latin typeface="Century Gothic"/>
              </a:rPr>
              <a:t>Eg : printf(“%d, %p\n”, *(p + 1), p + i);</a:t>
            </a:r>
            <a:endParaRPr/>
          </a:p>
          <a:p>
            <a:pPr>
              <a:lnSpc>
                <a:spcPct val="150000"/>
              </a:lnSpc>
            </a:pPr>
            <a:r>
              <a:rPr lang="en-IN" sz="1600">
                <a:solidFill>
                  <a:srgbClr val="000000"/>
                </a:solidFill>
                <a:latin typeface="Century Gothic"/>
              </a:rPr>
              <a:t>	</a:t>
            </a:r>
            <a:r>
              <a:rPr lang="en-IN" sz="1600">
                <a:solidFill>
                  <a:srgbClr val="000000"/>
                </a:solidFill>
                <a:latin typeface="Century Gothic"/>
              </a:rPr>
              <a:t>	</a:t>
            </a:r>
            <a:r>
              <a:rPr lang="en-IN" sz="1600">
                <a:solidFill>
                  <a:srgbClr val="000000"/>
                </a:solidFill>
                <a:latin typeface="Century Gothic"/>
              </a:rPr>
              <a:t>*(p + 1) = 2;</a:t>
            </a:r>
            <a:endParaRPr/>
          </a:p>
          <a:p>
            <a:pPr>
              <a:lnSpc>
                <a:spcPct val="150000"/>
              </a:lnSpc>
            </a:pPr>
            <a:r>
              <a:rPr lang="en-IN" sz="1600">
                <a:solidFill>
                  <a:srgbClr val="000000"/>
                </a:solidFill>
                <a:latin typeface="Century Gothic"/>
              </a:rPr>
              <a:t>	</a:t>
            </a:r>
            <a:r>
              <a:rPr lang="en-IN" sz="1600">
                <a:solidFill>
                  <a:srgbClr val="000000"/>
                </a:solidFill>
                <a:latin typeface="Century Gothic"/>
              </a:rPr>
              <a:t>	</a:t>
            </a:r>
            <a:r>
              <a:rPr lang="en-IN" sz="1600">
                <a:solidFill>
                  <a:srgbClr val="000000"/>
                </a:solidFill>
                <a:latin typeface="Century Gothic"/>
              </a:rPr>
              <a:t>P + i = gives the address of a[i]. </a:t>
            </a:r>
            <a:endParaRPr/>
          </a:p>
        </p:txBody>
      </p:sp>
    </p:spTree>
  </p:cSld>
  <p:transition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76320" y="60840"/>
            <a:ext cx="655164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CustomShape 2"/>
          <p:cNvSpPr/>
          <p:nvPr/>
        </p:nvSpPr>
        <p:spPr>
          <a:xfrm>
            <a:off x="124920" y="533520"/>
            <a:ext cx="7060680" cy="32904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1600">
                <a:solidFill>
                  <a:srgbClr val="000000"/>
                </a:solidFill>
                <a:latin typeface="Century Gothic"/>
              </a:rPr>
              <a:t>A pointer is a variable, so p=a and pa++ are legal. 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1600">
                <a:solidFill>
                  <a:srgbClr val="000000"/>
                </a:solidFill>
                <a:latin typeface="Century Gothic"/>
              </a:rPr>
              <a:t>An  array name is not a variable; constructions like a=pa and   a++ are illegal. </a:t>
            </a:r>
            <a:endParaRPr/>
          </a:p>
        </p:txBody>
      </p:sp>
    </p:spTree>
  </p:cSld>
  <p:transition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76320" y="60840"/>
            <a:ext cx="6551640" cy="3186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r>
              <a:rPr lang="en-IN" sz="2000">
                <a:solidFill>
                  <a:srgbClr val="000099"/>
                </a:solidFill>
                <a:latin typeface="Century Gothic"/>
              </a:rPr>
              <a:t>2D Integer Array</a:t>
            </a:r>
            <a:endParaRPr/>
          </a:p>
        </p:txBody>
      </p:sp>
      <p:sp>
        <p:nvSpPr>
          <p:cNvPr id="212" name="CustomShape 2"/>
          <p:cNvSpPr/>
          <p:nvPr/>
        </p:nvSpPr>
        <p:spPr>
          <a:xfrm>
            <a:off x="124920" y="533520"/>
            <a:ext cx="7060680" cy="32904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1600">
                <a:solidFill>
                  <a:srgbClr val="000000"/>
                </a:solidFill>
                <a:latin typeface="Century Gothic"/>
              </a:rPr>
              <a:t>A 2D array is a collection of data cells, all of the same type, which can be given a single name with 2 subscripts.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1600">
                <a:solidFill>
                  <a:srgbClr val="000000"/>
                </a:solidFill>
                <a:latin typeface="Century Gothic"/>
              </a:rPr>
              <a:t>However, a 2D array is organized as a matrix with a number of rows and columns.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1600">
                <a:solidFill>
                  <a:srgbClr val="000099"/>
                </a:solidFill>
                <a:latin typeface="Century Gothic"/>
              </a:rPr>
              <a:t>Declaration of 2d array:</a:t>
            </a:r>
            <a:endParaRPr/>
          </a:p>
          <a:p>
            <a:pPr lvl="1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1600">
                <a:solidFill>
                  <a:srgbClr val="000000"/>
                </a:solidFill>
                <a:latin typeface="Century Gothic"/>
              </a:rPr>
              <a:t>type arrayName [ x ][ y ]; </a:t>
            </a:r>
            <a:endParaRPr/>
          </a:p>
        </p:txBody>
      </p:sp>
    </p:spTree>
  </p:cSld>
  <p:transition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