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98D4D2-9391-43DC-BC60-884167590CF3}" v="3" dt="2023-04-05T07:28:20.58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04"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il, Ratnmala" userId="260c34f3-3022-4d1d-9ea4-d1595a265124" providerId="ADAL" clId="{7598D4D2-9391-43DC-BC60-884167590CF3}"/>
    <pc:docChg chg="modSld">
      <pc:chgData name="Patil, Ratnmala" userId="260c34f3-3022-4d1d-9ea4-d1595a265124" providerId="ADAL" clId="{7598D4D2-9391-43DC-BC60-884167590CF3}" dt="2023-04-05T07:28:41.588" v="40" actId="1076"/>
      <pc:docMkLst>
        <pc:docMk/>
      </pc:docMkLst>
      <pc:sldChg chg="modSp mod">
        <pc:chgData name="Patil, Ratnmala" userId="260c34f3-3022-4d1d-9ea4-d1595a265124" providerId="ADAL" clId="{7598D4D2-9391-43DC-BC60-884167590CF3}" dt="2023-04-05T07:28:41.588" v="40" actId="1076"/>
        <pc:sldMkLst>
          <pc:docMk/>
          <pc:sldMk cId="0" sldId="256"/>
        </pc:sldMkLst>
        <pc:spChg chg="mod">
          <ac:chgData name="Patil, Ratnmala" userId="260c34f3-3022-4d1d-9ea4-d1595a265124" providerId="ADAL" clId="{7598D4D2-9391-43DC-BC60-884167590CF3}" dt="2023-04-05T07:25:58.593" v="16" actId="20577"/>
          <ac:spMkLst>
            <pc:docMk/>
            <pc:sldMk cId="0" sldId="256"/>
            <ac:spMk id="15" creationId="{00000000-0000-0000-0000-000000000000}"/>
          </ac:spMkLst>
        </pc:spChg>
        <pc:spChg chg="mod">
          <ac:chgData name="Patil, Ratnmala" userId="260c34f3-3022-4d1d-9ea4-d1595a265124" providerId="ADAL" clId="{7598D4D2-9391-43DC-BC60-884167590CF3}" dt="2023-04-05T07:24:42.846" v="11" actId="20577"/>
          <ac:spMkLst>
            <pc:docMk/>
            <pc:sldMk cId="0" sldId="256"/>
            <ac:spMk id="18" creationId="{00000000-0000-0000-0000-000000000000}"/>
          </ac:spMkLst>
        </pc:spChg>
        <pc:spChg chg="mod">
          <ac:chgData name="Patil, Ratnmala" userId="260c34f3-3022-4d1d-9ea4-d1595a265124" providerId="ADAL" clId="{7598D4D2-9391-43DC-BC60-884167590CF3}" dt="2023-04-05T07:27:55.797" v="39" actId="20577"/>
          <ac:spMkLst>
            <pc:docMk/>
            <pc:sldMk cId="0" sldId="256"/>
            <ac:spMk id="27" creationId="{2B658394-2C74-8377-5D80-2E90CA2A2CE3}"/>
          </ac:spMkLst>
        </pc:spChg>
        <pc:picChg chg="mod">
          <ac:chgData name="Patil, Ratnmala" userId="260c34f3-3022-4d1d-9ea4-d1595a265124" providerId="ADAL" clId="{7598D4D2-9391-43DC-BC60-884167590CF3}" dt="2023-04-05T07:28:41.588" v="40" actId="1076"/>
          <ac:picMkLst>
            <pc:docMk/>
            <pc:sldMk cId="0" sldId="256"/>
            <ac:picMk id="3"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8F8F8"/>
          </a:solidFill>
        </p:spPr>
        <p:txBody>
          <a:bodyPr wrap="square" lIns="0" tIns="0" rIns="0" bIns="0" rtlCol="0"/>
          <a:lstStyle/>
          <a:p>
            <a:endParaRPr/>
          </a:p>
        </p:txBody>
      </p:sp>
      <p:sp>
        <p:nvSpPr>
          <p:cNvPr id="17" name="bg object 17"/>
          <p:cNvSpPr/>
          <p:nvPr/>
        </p:nvSpPr>
        <p:spPr>
          <a:xfrm>
            <a:off x="11644884" y="333756"/>
            <a:ext cx="276225" cy="227329"/>
          </a:xfrm>
          <a:custGeom>
            <a:avLst/>
            <a:gdLst/>
            <a:ahLst/>
            <a:cxnLst/>
            <a:rect l="l" t="t" r="r" b="b"/>
            <a:pathLst>
              <a:path w="276225" h="227329">
                <a:moveTo>
                  <a:pt x="206883" y="0"/>
                </a:moveTo>
                <a:lnTo>
                  <a:pt x="174115" y="9665"/>
                </a:lnTo>
                <a:lnTo>
                  <a:pt x="147530" y="34832"/>
                </a:lnTo>
                <a:lnTo>
                  <a:pt x="123828" y="69759"/>
                </a:lnTo>
                <a:lnTo>
                  <a:pt x="99711" y="108703"/>
                </a:lnTo>
                <a:lnTo>
                  <a:pt x="71882" y="145923"/>
                </a:lnTo>
                <a:lnTo>
                  <a:pt x="64775" y="169177"/>
                </a:lnTo>
                <a:lnTo>
                  <a:pt x="49133" y="189087"/>
                </a:lnTo>
                <a:lnTo>
                  <a:pt x="26894" y="204019"/>
                </a:lnTo>
                <a:lnTo>
                  <a:pt x="0" y="212344"/>
                </a:lnTo>
                <a:lnTo>
                  <a:pt x="8669" y="218396"/>
                </a:lnTo>
                <a:lnTo>
                  <a:pt x="21066" y="223043"/>
                </a:lnTo>
                <a:lnTo>
                  <a:pt x="36486" y="226024"/>
                </a:lnTo>
                <a:lnTo>
                  <a:pt x="54229" y="227076"/>
                </a:lnTo>
                <a:lnTo>
                  <a:pt x="89733" y="224549"/>
                </a:lnTo>
                <a:lnTo>
                  <a:pt x="125475" y="216773"/>
                </a:lnTo>
                <a:lnTo>
                  <a:pt x="157884" y="203448"/>
                </a:lnTo>
                <a:lnTo>
                  <a:pt x="183388" y="184277"/>
                </a:lnTo>
                <a:lnTo>
                  <a:pt x="157430" y="180717"/>
                </a:lnTo>
                <a:lnTo>
                  <a:pt x="137366" y="168846"/>
                </a:lnTo>
                <a:lnTo>
                  <a:pt x="124184" y="150308"/>
                </a:lnTo>
                <a:lnTo>
                  <a:pt x="118872" y="126746"/>
                </a:lnTo>
                <a:lnTo>
                  <a:pt x="132845" y="140964"/>
                </a:lnTo>
                <a:lnTo>
                  <a:pt x="148367" y="150574"/>
                </a:lnTo>
                <a:lnTo>
                  <a:pt x="165270" y="156017"/>
                </a:lnTo>
                <a:lnTo>
                  <a:pt x="183388" y="157734"/>
                </a:lnTo>
                <a:lnTo>
                  <a:pt x="219533" y="150258"/>
                </a:lnTo>
                <a:lnTo>
                  <a:pt x="248904" y="129936"/>
                </a:lnTo>
                <a:lnTo>
                  <a:pt x="268630" y="99923"/>
                </a:lnTo>
                <a:lnTo>
                  <a:pt x="275844" y="63373"/>
                </a:lnTo>
                <a:lnTo>
                  <a:pt x="272087" y="44148"/>
                </a:lnTo>
                <a:lnTo>
                  <a:pt x="262270" y="23399"/>
                </a:lnTo>
                <a:lnTo>
                  <a:pt x="242000" y="6794"/>
                </a:lnTo>
                <a:lnTo>
                  <a:pt x="206883" y="0"/>
                </a:lnTo>
                <a:close/>
              </a:path>
            </a:pathLst>
          </a:custGeom>
          <a:solidFill>
            <a:srgbClr val="12ABDB"/>
          </a:solidFill>
        </p:spPr>
        <p:txBody>
          <a:bodyPr wrap="square" lIns="0" tIns="0" rIns="0" bIns="0" rtlCol="0"/>
          <a:lstStyle/>
          <a:p>
            <a:endParaRPr/>
          </a:p>
        </p:txBody>
      </p:sp>
      <p:sp>
        <p:nvSpPr>
          <p:cNvPr id="18" name="bg object 18"/>
          <p:cNvSpPr/>
          <p:nvPr/>
        </p:nvSpPr>
        <p:spPr>
          <a:xfrm>
            <a:off x="11501628" y="172212"/>
            <a:ext cx="419100" cy="354330"/>
          </a:xfrm>
          <a:custGeom>
            <a:avLst/>
            <a:gdLst/>
            <a:ahLst/>
            <a:cxnLst/>
            <a:rect l="l" t="t" r="r" b="b"/>
            <a:pathLst>
              <a:path w="419100" h="354330">
                <a:moveTo>
                  <a:pt x="224154" y="0"/>
                </a:moveTo>
                <a:lnTo>
                  <a:pt x="200229" y="22070"/>
                </a:lnTo>
                <a:lnTo>
                  <a:pt x="168128" y="43878"/>
                </a:lnTo>
                <a:lnTo>
                  <a:pt x="131353" y="66544"/>
                </a:lnTo>
                <a:lnTo>
                  <a:pt x="93408" y="91186"/>
                </a:lnTo>
                <a:lnTo>
                  <a:pt x="57797" y="118923"/>
                </a:lnTo>
                <a:lnTo>
                  <a:pt x="28023" y="150876"/>
                </a:lnTo>
                <a:lnTo>
                  <a:pt x="7589" y="188162"/>
                </a:lnTo>
                <a:lnTo>
                  <a:pt x="0" y="231902"/>
                </a:lnTo>
                <a:lnTo>
                  <a:pt x="5536" y="268354"/>
                </a:lnTo>
                <a:lnTo>
                  <a:pt x="45755" y="328021"/>
                </a:lnTo>
                <a:lnTo>
                  <a:pt x="97462" y="352139"/>
                </a:lnTo>
                <a:lnTo>
                  <a:pt x="117236" y="354234"/>
                </a:lnTo>
                <a:lnTo>
                  <a:pt x="137034" y="352758"/>
                </a:lnTo>
                <a:lnTo>
                  <a:pt x="173583" y="341018"/>
                </a:lnTo>
                <a:lnTo>
                  <a:pt x="215392" y="308229"/>
                </a:lnTo>
                <a:lnTo>
                  <a:pt x="243208" y="271124"/>
                </a:lnTo>
                <a:lnTo>
                  <a:pt x="267293" y="232343"/>
                </a:lnTo>
                <a:lnTo>
                  <a:pt x="290958" y="197586"/>
                </a:lnTo>
                <a:lnTo>
                  <a:pt x="317512" y="172552"/>
                </a:lnTo>
                <a:lnTo>
                  <a:pt x="350266" y="162941"/>
                </a:lnTo>
                <a:lnTo>
                  <a:pt x="407143" y="162941"/>
                </a:lnTo>
                <a:lnTo>
                  <a:pt x="399129" y="141763"/>
                </a:lnTo>
                <a:lnTo>
                  <a:pt x="376451" y="106425"/>
                </a:lnTo>
                <a:lnTo>
                  <a:pt x="347345" y="74803"/>
                </a:lnTo>
                <a:lnTo>
                  <a:pt x="294179" y="34671"/>
                </a:lnTo>
                <a:lnTo>
                  <a:pt x="234442" y="4445"/>
                </a:lnTo>
                <a:lnTo>
                  <a:pt x="231521" y="2921"/>
                </a:lnTo>
                <a:lnTo>
                  <a:pt x="228600" y="1524"/>
                </a:lnTo>
                <a:lnTo>
                  <a:pt x="224154" y="0"/>
                </a:lnTo>
                <a:close/>
              </a:path>
              <a:path w="419100" h="354330">
                <a:moveTo>
                  <a:pt x="407143" y="162941"/>
                </a:moveTo>
                <a:lnTo>
                  <a:pt x="350266" y="162941"/>
                </a:lnTo>
                <a:lnTo>
                  <a:pt x="385310" y="169695"/>
                </a:lnTo>
                <a:lnTo>
                  <a:pt x="405542" y="186213"/>
                </a:lnTo>
                <a:lnTo>
                  <a:pt x="415345" y="206875"/>
                </a:lnTo>
                <a:lnTo>
                  <a:pt x="419100" y="226060"/>
                </a:lnTo>
                <a:lnTo>
                  <a:pt x="419100" y="223012"/>
                </a:lnTo>
                <a:lnTo>
                  <a:pt x="413853" y="180673"/>
                </a:lnTo>
                <a:lnTo>
                  <a:pt x="407143" y="162941"/>
                </a:lnTo>
                <a:close/>
              </a:path>
            </a:pathLst>
          </a:custGeom>
          <a:solidFill>
            <a:srgbClr val="006FAC"/>
          </a:solidFill>
        </p:spPr>
        <p:txBody>
          <a:bodyPr wrap="square" lIns="0" tIns="0" rIns="0" bIns="0" rtlCol="0"/>
          <a:lstStyle/>
          <a:p>
            <a:endParaRPr/>
          </a:p>
        </p:txBody>
      </p:sp>
      <p:sp>
        <p:nvSpPr>
          <p:cNvPr id="2" name="Holder 2"/>
          <p:cNvSpPr>
            <a:spLocks noGrp="1"/>
          </p:cNvSpPr>
          <p:nvPr>
            <p:ph type="title"/>
          </p:nvPr>
        </p:nvSpPr>
        <p:spPr>
          <a:xfrm>
            <a:off x="2456179" y="241553"/>
            <a:ext cx="7279640" cy="345440"/>
          </a:xfrm>
          <a:prstGeom prst="rect">
            <a:avLst/>
          </a:prstGeom>
        </p:spPr>
        <p:txBody>
          <a:bodyPr wrap="square" lIns="0" tIns="0" rIns="0" bIns="0">
            <a:spAutoFit/>
          </a:bodyPr>
          <a:lstStyle>
            <a:lvl1pPr>
              <a:defRPr sz="2100" b="1" i="0">
                <a:solidFill>
                  <a:schemeClr val="bg1"/>
                </a:solidFill>
                <a:latin typeface="Verdana"/>
                <a:cs typeface="Verdana"/>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Ratna866/ONLINEBANKINGPROJECT-.git" TargetMode="External"/><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mailto:ratnmala-gajanan.patil@capgemini.com"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7380" y="6650797"/>
            <a:ext cx="11702415" cy="124460"/>
          </a:xfrm>
          <a:prstGeom prst="rect">
            <a:avLst/>
          </a:prstGeom>
        </p:spPr>
        <p:txBody>
          <a:bodyPr vert="horz" wrap="square" lIns="0" tIns="635" rIns="0" bIns="0" rtlCol="0">
            <a:spAutoFit/>
          </a:bodyPr>
          <a:lstStyle/>
          <a:p>
            <a:pPr>
              <a:lnSpc>
                <a:spcPct val="100000"/>
              </a:lnSpc>
              <a:spcBef>
                <a:spcPts val="5"/>
              </a:spcBef>
              <a:tabLst>
                <a:tab pos="9352915" algn="l"/>
                <a:tab pos="11636375" algn="l"/>
              </a:tabLst>
            </a:pPr>
            <a:r>
              <a:rPr sz="800" spc="-5" dirty="0">
                <a:solidFill>
                  <a:srgbClr val="A6A6A6"/>
                </a:solidFill>
                <a:latin typeface="Verdana"/>
                <a:cs typeface="Verdana"/>
              </a:rPr>
              <a:t>P</a:t>
            </a:r>
            <a:r>
              <a:rPr sz="800" dirty="0">
                <a:solidFill>
                  <a:srgbClr val="A6A6A6"/>
                </a:solidFill>
                <a:latin typeface="Verdana"/>
                <a:cs typeface="Verdana"/>
              </a:rPr>
              <a:t>rese</a:t>
            </a:r>
            <a:r>
              <a:rPr sz="800" spc="-5" dirty="0">
                <a:solidFill>
                  <a:srgbClr val="A6A6A6"/>
                </a:solidFill>
                <a:latin typeface="Verdana"/>
                <a:cs typeface="Verdana"/>
              </a:rPr>
              <a:t>ntati</a:t>
            </a:r>
            <a:r>
              <a:rPr sz="800" dirty="0">
                <a:solidFill>
                  <a:srgbClr val="A6A6A6"/>
                </a:solidFill>
                <a:latin typeface="Verdana"/>
                <a:cs typeface="Verdana"/>
              </a:rPr>
              <a:t>on </a:t>
            </a:r>
            <a:r>
              <a:rPr sz="800" spc="-5" dirty="0">
                <a:solidFill>
                  <a:srgbClr val="A6A6A6"/>
                </a:solidFill>
                <a:latin typeface="Verdana"/>
                <a:cs typeface="Verdana"/>
              </a:rPr>
              <a:t>Titl</a:t>
            </a:r>
            <a:r>
              <a:rPr sz="800" dirty="0">
                <a:solidFill>
                  <a:srgbClr val="A6A6A6"/>
                </a:solidFill>
                <a:latin typeface="Verdana"/>
                <a:cs typeface="Verdana"/>
              </a:rPr>
              <a:t>e</a:t>
            </a:r>
            <a:r>
              <a:rPr sz="800" spc="5" dirty="0">
                <a:solidFill>
                  <a:srgbClr val="A6A6A6"/>
                </a:solidFill>
                <a:latin typeface="Verdana"/>
                <a:cs typeface="Verdana"/>
              </a:rPr>
              <a:t> </a:t>
            </a:r>
            <a:r>
              <a:rPr sz="800" dirty="0">
                <a:solidFill>
                  <a:srgbClr val="A6A6A6"/>
                </a:solidFill>
                <a:latin typeface="Verdana"/>
                <a:cs typeface="Verdana"/>
              </a:rPr>
              <a:t>|</a:t>
            </a:r>
            <a:r>
              <a:rPr sz="800" spc="10" dirty="0">
                <a:solidFill>
                  <a:srgbClr val="A6A6A6"/>
                </a:solidFill>
                <a:latin typeface="Verdana"/>
                <a:cs typeface="Verdana"/>
              </a:rPr>
              <a:t> </a:t>
            </a:r>
            <a:r>
              <a:rPr sz="800" dirty="0">
                <a:solidFill>
                  <a:srgbClr val="A6A6A6"/>
                </a:solidFill>
                <a:latin typeface="Verdana"/>
                <a:cs typeface="Verdana"/>
              </a:rPr>
              <a:t>A</a:t>
            </a:r>
            <a:r>
              <a:rPr sz="800" spc="-5" dirty="0">
                <a:solidFill>
                  <a:srgbClr val="A6A6A6"/>
                </a:solidFill>
                <a:latin typeface="Verdana"/>
                <a:cs typeface="Verdana"/>
              </a:rPr>
              <a:t>uth</a:t>
            </a:r>
            <a:r>
              <a:rPr sz="800" dirty="0">
                <a:solidFill>
                  <a:srgbClr val="A6A6A6"/>
                </a:solidFill>
                <a:latin typeface="Verdana"/>
                <a:cs typeface="Verdana"/>
              </a:rPr>
              <a:t>or</a:t>
            </a:r>
            <a:r>
              <a:rPr sz="800" spc="10" dirty="0">
                <a:solidFill>
                  <a:srgbClr val="A6A6A6"/>
                </a:solidFill>
                <a:latin typeface="Verdana"/>
                <a:cs typeface="Verdana"/>
              </a:rPr>
              <a:t> </a:t>
            </a:r>
            <a:r>
              <a:rPr sz="800" dirty="0">
                <a:solidFill>
                  <a:srgbClr val="A6A6A6"/>
                </a:solidFill>
                <a:latin typeface="Verdana"/>
                <a:cs typeface="Verdana"/>
              </a:rPr>
              <a:t>| D</a:t>
            </a:r>
            <a:r>
              <a:rPr sz="800" spc="-5" dirty="0">
                <a:solidFill>
                  <a:srgbClr val="A6A6A6"/>
                </a:solidFill>
                <a:latin typeface="Verdana"/>
                <a:cs typeface="Verdana"/>
              </a:rPr>
              <a:t>at</a:t>
            </a:r>
            <a:r>
              <a:rPr sz="800" dirty="0">
                <a:solidFill>
                  <a:srgbClr val="A6A6A6"/>
                </a:solidFill>
                <a:latin typeface="Verdana"/>
                <a:cs typeface="Verdana"/>
              </a:rPr>
              <a:t>e	©</a:t>
            </a:r>
            <a:r>
              <a:rPr sz="800" spc="5" dirty="0">
                <a:solidFill>
                  <a:srgbClr val="A6A6A6"/>
                </a:solidFill>
                <a:latin typeface="Verdana"/>
                <a:cs typeface="Verdana"/>
              </a:rPr>
              <a:t> </a:t>
            </a:r>
            <a:r>
              <a:rPr sz="800" dirty="0">
                <a:solidFill>
                  <a:srgbClr val="A6A6A6"/>
                </a:solidFill>
                <a:latin typeface="Verdana"/>
                <a:cs typeface="Verdana"/>
              </a:rPr>
              <a:t>C</a:t>
            </a:r>
            <a:r>
              <a:rPr sz="800" spc="-5" dirty="0">
                <a:solidFill>
                  <a:srgbClr val="A6A6A6"/>
                </a:solidFill>
                <a:latin typeface="Verdana"/>
                <a:cs typeface="Verdana"/>
              </a:rPr>
              <a:t>a</a:t>
            </a:r>
            <a:r>
              <a:rPr sz="800" dirty="0">
                <a:solidFill>
                  <a:srgbClr val="A6A6A6"/>
                </a:solidFill>
                <a:latin typeface="Verdana"/>
                <a:cs typeface="Verdana"/>
              </a:rPr>
              <a:t>pgem</a:t>
            </a:r>
            <a:r>
              <a:rPr sz="800" spc="-5" dirty="0">
                <a:solidFill>
                  <a:srgbClr val="A6A6A6"/>
                </a:solidFill>
                <a:latin typeface="Verdana"/>
                <a:cs typeface="Verdana"/>
              </a:rPr>
              <a:t>in</a:t>
            </a:r>
            <a:r>
              <a:rPr sz="800" dirty="0">
                <a:solidFill>
                  <a:srgbClr val="A6A6A6"/>
                </a:solidFill>
                <a:latin typeface="Verdana"/>
                <a:cs typeface="Verdana"/>
              </a:rPr>
              <a:t>i 2017.</a:t>
            </a:r>
            <a:r>
              <a:rPr sz="800" spc="-25" dirty="0">
                <a:solidFill>
                  <a:srgbClr val="A6A6A6"/>
                </a:solidFill>
                <a:latin typeface="Verdana"/>
                <a:cs typeface="Verdana"/>
              </a:rPr>
              <a:t> </a:t>
            </a:r>
            <a:r>
              <a:rPr sz="800" dirty="0">
                <a:solidFill>
                  <a:srgbClr val="A6A6A6"/>
                </a:solidFill>
                <a:latin typeface="Verdana"/>
                <a:cs typeface="Verdana"/>
              </a:rPr>
              <a:t>All</a:t>
            </a:r>
            <a:r>
              <a:rPr sz="800" spc="25" dirty="0">
                <a:solidFill>
                  <a:srgbClr val="A6A6A6"/>
                </a:solidFill>
                <a:latin typeface="Verdana"/>
                <a:cs typeface="Verdana"/>
              </a:rPr>
              <a:t> </a:t>
            </a:r>
            <a:r>
              <a:rPr sz="800" dirty="0">
                <a:solidFill>
                  <a:srgbClr val="A6A6A6"/>
                </a:solidFill>
                <a:latin typeface="Verdana"/>
                <a:cs typeface="Verdana"/>
              </a:rPr>
              <a:t>r</a:t>
            </a:r>
            <a:r>
              <a:rPr sz="800" spc="-5" dirty="0">
                <a:solidFill>
                  <a:srgbClr val="A6A6A6"/>
                </a:solidFill>
                <a:latin typeface="Verdana"/>
                <a:cs typeface="Verdana"/>
              </a:rPr>
              <a:t>i</a:t>
            </a:r>
            <a:r>
              <a:rPr sz="800" dirty="0">
                <a:solidFill>
                  <a:srgbClr val="A6A6A6"/>
                </a:solidFill>
                <a:latin typeface="Verdana"/>
                <a:cs typeface="Verdana"/>
              </a:rPr>
              <a:t>g</a:t>
            </a:r>
            <a:r>
              <a:rPr sz="800" spc="-5" dirty="0">
                <a:solidFill>
                  <a:srgbClr val="A6A6A6"/>
                </a:solidFill>
                <a:latin typeface="Verdana"/>
                <a:cs typeface="Verdana"/>
              </a:rPr>
              <a:t>ht</a:t>
            </a:r>
            <a:r>
              <a:rPr sz="800" dirty="0">
                <a:solidFill>
                  <a:srgbClr val="A6A6A6"/>
                </a:solidFill>
                <a:latin typeface="Verdana"/>
                <a:cs typeface="Verdana"/>
              </a:rPr>
              <a:t>s</a:t>
            </a:r>
            <a:r>
              <a:rPr sz="800" spc="-5" dirty="0">
                <a:solidFill>
                  <a:srgbClr val="A6A6A6"/>
                </a:solidFill>
                <a:latin typeface="Verdana"/>
                <a:cs typeface="Verdana"/>
              </a:rPr>
              <a:t> </a:t>
            </a:r>
            <a:r>
              <a:rPr sz="800" dirty="0">
                <a:solidFill>
                  <a:srgbClr val="A6A6A6"/>
                </a:solidFill>
                <a:latin typeface="Verdana"/>
                <a:cs typeface="Verdana"/>
              </a:rPr>
              <a:t>reserv</a:t>
            </a:r>
            <a:r>
              <a:rPr sz="800" spc="-15" dirty="0">
                <a:solidFill>
                  <a:srgbClr val="A6A6A6"/>
                </a:solidFill>
                <a:latin typeface="Verdana"/>
                <a:cs typeface="Verdana"/>
              </a:rPr>
              <a:t>e</a:t>
            </a:r>
            <a:r>
              <a:rPr sz="800" dirty="0">
                <a:solidFill>
                  <a:srgbClr val="A6A6A6"/>
                </a:solidFill>
                <a:latin typeface="Verdana"/>
                <a:cs typeface="Verdana"/>
              </a:rPr>
              <a:t>d </a:t>
            </a:r>
            <a:r>
              <a:rPr sz="800" spc="-15" dirty="0">
                <a:solidFill>
                  <a:srgbClr val="A6A6A6"/>
                </a:solidFill>
                <a:latin typeface="Verdana"/>
                <a:cs typeface="Verdana"/>
              </a:rPr>
              <a:t> </a:t>
            </a:r>
            <a:r>
              <a:rPr sz="800" dirty="0">
                <a:solidFill>
                  <a:srgbClr val="12ABDB"/>
                </a:solidFill>
                <a:latin typeface="Verdana"/>
                <a:cs typeface="Verdana"/>
              </a:rPr>
              <a:t>|	</a:t>
            </a:r>
            <a:r>
              <a:rPr sz="800" dirty="0">
                <a:solidFill>
                  <a:srgbClr val="A6A6A6"/>
                </a:solidFill>
                <a:latin typeface="Verdana"/>
                <a:cs typeface="Verdana"/>
              </a:rPr>
              <a:t>1</a:t>
            </a:r>
            <a:endParaRPr sz="800">
              <a:latin typeface="Verdana"/>
              <a:cs typeface="Verdana"/>
            </a:endParaRPr>
          </a:p>
        </p:txBody>
      </p:sp>
      <p:pic>
        <p:nvPicPr>
          <p:cNvPr id="3" name="object 3"/>
          <p:cNvPicPr/>
          <p:nvPr/>
        </p:nvPicPr>
        <p:blipFill>
          <a:blip r:embed="rId2" cstate="print"/>
          <a:stretch>
            <a:fillRect/>
          </a:stretch>
        </p:blipFill>
        <p:spPr>
          <a:xfrm>
            <a:off x="18536" y="3"/>
            <a:ext cx="12179807" cy="6857997"/>
          </a:xfrm>
          <a:prstGeom prst="rect">
            <a:avLst/>
          </a:prstGeom>
        </p:spPr>
      </p:pic>
      <p:sp>
        <p:nvSpPr>
          <p:cNvPr id="4" name="object 4"/>
          <p:cNvSpPr txBox="1"/>
          <p:nvPr/>
        </p:nvSpPr>
        <p:spPr>
          <a:xfrm>
            <a:off x="705104" y="2501646"/>
            <a:ext cx="864235" cy="197490"/>
          </a:xfrm>
          <a:prstGeom prst="rect">
            <a:avLst/>
          </a:prstGeom>
          <a:noFill/>
          <a:effectLst/>
        </p:spPr>
        <p:txBody>
          <a:bodyPr vert="horz" wrap="square" lIns="0" tIns="12700" rIns="0" bIns="0" rtlCol="0">
            <a:spAutoFit/>
          </a:bodyPr>
          <a:lstStyle/>
          <a:p>
            <a:pPr marL="12700">
              <a:lnSpc>
                <a:spcPct val="100000"/>
              </a:lnSpc>
              <a:spcBef>
                <a:spcPts val="100"/>
              </a:spcBef>
            </a:pPr>
            <a:r>
              <a:rPr sz="1200" b="1" spc="-5" dirty="0">
                <a:solidFill>
                  <a:srgbClr val="006FAC"/>
                </a:solidFill>
                <a:latin typeface="Verdana"/>
                <a:cs typeface="Verdana"/>
              </a:rPr>
              <a:t>Strengths</a:t>
            </a:r>
            <a:endParaRPr sz="1200" dirty="0">
              <a:latin typeface="Verdana"/>
              <a:cs typeface="Verdana"/>
            </a:endParaRPr>
          </a:p>
        </p:txBody>
      </p:sp>
      <p:sp>
        <p:nvSpPr>
          <p:cNvPr id="5" name="object 5"/>
          <p:cNvSpPr txBox="1"/>
          <p:nvPr/>
        </p:nvSpPr>
        <p:spPr>
          <a:xfrm>
            <a:off x="5237226" y="2570479"/>
            <a:ext cx="113411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006FAC"/>
                </a:solidFill>
                <a:latin typeface="Verdana"/>
                <a:cs typeface="Verdana"/>
              </a:rPr>
              <a:t>A</a:t>
            </a:r>
            <a:r>
              <a:rPr sz="1200" b="1" spc="-5" dirty="0">
                <a:solidFill>
                  <a:srgbClr val="006FAC"/>
                </a:solidFill>
                <a:latin typeface="Verdana"/>
                <a:cs typeface="Verdana"/>
              </a:rPr>
              <a:t>chi</a:t>
            </a:r>
            <a:r>
              <a:rPr sz="1200" b="1" spc="-10" dirty="0">
                <a:solidFill>
                  <a:srgbClr val="006FAC"/>
                </a:solidFill>
                <a:latin typeface="Verdana"/>
                <a:cs typeface="Verdana"/>
              </a:rPr>
              <a:t>e</a:t>
            </a:r>
            <a:r>
              <a:rPr sz="1200" b="1" dirty="0">
                <a:solidFill>
                  <a:srgbClr val="006FAC"/>
                </a:solidFill>
                <a:latin typeface="Verdana"/>
                <a:cs typeface="Verdana"/>
              </a:rPr>
              <a:t>v</a:t>
            </a:r>
            <a:r>
              <a:rPr sz="1200" b="1" spc="-5" dirty="0">
                <a:solidFill>
                  <a:srgbClr val="006FAC"/>
                </a:solidFill>
                <a:latin typeface="Verdana"/>
                <a:cs typeface="Verdana"/>
              </a:rPr>
              <a:t>emen</a:t>
            </a:r>
            <a:r>
              <a:rPr sz="1200" b="1" dirty="0">
                <a:solidFill>
                  <a:srgbClr val="006FAC"/>
                </a:solidFill>
                <a:latin typeface="Verdana"/>
                <a:cs typeface="Verdana"/>
              </a:rPr>
              <a:t>t</a:t>
            </a:r>
            <a:endParaRPr sz="1200" dirty="0">
              <a:latin typeface="Verdana"/>
              <a:cs typeface="Verdana"/>
            </a:endParaRPr>
          </a:p>
        </p:txBody>
      </p:sp>
      <p:graphicFrame>
        <p:nvGraphicFramePr>
          <p:cNvPr id="6" name="object 6"/>
          <p:cNvGraphicFramePr>
            <a:graphicFrameLocks noGrp="1"/>
          </p:cNvGraphicFramePr>
          <p:nvPr>
            <p:extLst>
              <p:ext uri="{D42A27DB-BD31-4B8C-83A1-F6EECF244321}">
                <p14:modId xmlns:p14="http://schemas.microsoft.com/office/powerpoint/2010/main" val="2607684811"/>
              </p:ext>
            </p:extLst>
          </p:nvPr>
        </p:nvGraphicFramePr>
        <p:xfrm>
          <a:off x="9244581" y="1694556"/>
          <a:ext cx="2962910" cy="4578926"/>
        </p:xfrm>
        <a:graphic>
          <a:graphicData uri="http://schemas.openxmlformats.org/drawingml/2006/table">
            <a:tbl>
              <a:tblPr firstRow="1" bandRow="1">
                <a:tableStyleId>{3C2FFA5D-87B4-456A-9821-1D502468CF0F}</a:tableStyleId>
              </a:tblPr>
              <a:tblGrid>
                <a:gridCol w="1141730">
                  <a:extLst>
                    <a:ext uri="{9D8B030D-6E8A-4147-A177-3AD203B41FA5}">
                      <a16:colId xmlns:a16="http://schemas.microsoft.com/office/drawing/2014/main" val="20000"/>
                    </a:ext>
                  </a:extLst>
                </a:gridCol>
                <a:gridCol w="1821180">
                  <a:extLst>
                    <a:ext uri="{9D8B030D-6E8A-4147-A177-3AD203B41FA5}">
                      <a16:colId xmlns:a16="http://schemas.microsoft.com/office/drawing/2014/main" val="20001"/>
                    </a:ext>
                  </a:extLst>
                </a:gridCol>
              </a:tblGrid>
              <a:tr h="668646">
                <a:tc>
                  <a:txBody>
                    <a:bodyPr/>
                    <a:lstStyle/>
                    <a:p>
                      <a:pPr marL="92075">
                        <a:lnSpc>
                          <a:spcPct val="100000"/>
                        </a:lnSpc>
                        <a:spcBef>
                          <a:spcPts val="10"/>
                        </a:spcBef>
                      </a:pPr>
                      <a:r>
                        <a:rPr sz="1100" spc="-5" dirty="0"/>
                        <a:t>C#</a:t>
                      </a:r>
                      <a:endParaRPr sz="1100">
                        <a:latin typeface="Verdana"/>
                        <a:cs typeface="Verdana"/>
                      </a:endParaRPr>
                    </a:p>
                  </a:txBody>
                  <a:tcPr marL="0" marR="0" marT="1270" marB="0"/>
                </a:tc>
                <a:tc>
                  <a:txBody>
                    <a:bodyPr/>
                    <a:lstStyle/>
                    <a:p>
                      <a:pPr marL="143510" marR="158750">
                        <a:lnSpc>
                          <a:spcPct val="100000"/>
                        </a:lnSpc>
                        <a:spcBef>
                          <a:spcPts val="10"/>
                        </a:spcBef>
                      </a:pPr>
                      <a:r>
                        <a:rPr sz="1100" dirty="0"/>
                        <a:t>C# </a:t>
                      </a:r>
                      <a:r>
                        <a:rPr sz="1100" spc="-5" dirty="0"/>
                        <a:t>Basics, OOPS, </a:t>
                      </a:r>
                      <a:r>
                        <a:rPr sz="1100" dirty="0"/>
                        <a:t> </a:t>
                      </a:r>
                      <a:r>
                        <a:rPr sz="1100" spc="-5" dirty="0"/>
                        <a:t>Generics, Collections, </a:t>
                      </a:r>
                      <a:r>
                        <a:rPr sz="1100" spc="-375" dirty="0"/>
                        <a:t> </a:t>
                      </a:r>
                      <a:r>
                        <a:rPr sz="1100" spc="-5" dirty="0"/>
                        <a:t>Array,</a:t>
                      </a:r>
                      <a:r>
                        <a:rPr sz="1100" spc="5" dirty="0"/>
                        <a:t> </a:t>
                      </a:r>
                      <a:r>
                        <a:rPr sz="1100" dirty="0"/>
                        <a:t>Loops</a:t>
                      </a:r>
                      <a:endParaRPr sz="1100" dirty="0">
                        <a:latin typeface="Verdana"/>
                        <a:cs typeface="Verdana"/>
                      </a:endParaRPr>
                    </a:p>
                  </a:txBody>
                  <a:tcPr marL="0" marR="0" marT="1270" marB="0"/>
                </a:tc>
                <a:extLst>
                  <a:ext uri="{0D108BD9-81ED-4DB2-BD59-A6C34878D82A}">
                    <a16:rowId xmlns:a16="http://schemas.microsoft.com/office/drawing/2014/main" val="10000"/>
                  </a:ext>
                </a:extLst>
              </a:tr>
              <a:tr h="735458">
                <a:tc>
                  <a:txBody>
                    <a:bodyPr/>
                    <a:lstStyle/>
                    <a:p>
                      <a:pPr marL="92075">
                        <a:lnSpc>
                          <a:spcPct val="100000"/>
                        </a:lnSpc>
                        <a:spcBef>
                          <a:spcPts val="355"/>
                        </a:spcBef>
                      </a:pPr>
                      <a:r>
                        <a:rPr lang="en-IN" sz="1100" spc="-5" dirty="0"/>
                        <a:t>Database</a:t>
                      </a:r>
                      <a:endParaRPr sz="1100" dirty="0">
                        <a:latin typeface="Verdana"/>
                        <a:cs typeface="Verdana"/>
                      </a:endParaRPr>
                    </a:p>
                  </a:txBody>
                  <a:tcPr marL="0" marR="0" marT="45085" marB="0"/>
                </a:tc>
                <a:tc>
                  <a:txBody>
                    <a:bodyPr/>
                    <a:lstStyle/>
                    <a:p>
                      <a:pPr marL="143510">
                        <a:lnSpc>
                          <a:spcPct val="100000"/>
                        </a:lnSpc>
                        <a:spcBef>
                          <a:spcPts val="355"/>
                        </a:spcBef>
                      </a:pPr>
                      <a:r>
                        <a:rPr lang="en-IN" sz="1100" dirty="0"/>
                        <a:t>Microsoft SQL Server</a:t>
                      </a:r>
                      <a:endParaRPr sz="1100" dirty="0">
                        <a:latin typeface="Verdana"/>
                        <a:cs typeface="Verdana"/>
                      </a:endParaRPr>
                    </a:p>
                  </a:txBody>
                  <a:tcPr marL="0" marR="0" marT="45085" marB="0"/>
                </a:tc>
                <a:extLst>
                  <a:ext uri="{0D108BD9-81ED-4DB2-BD59-A6C34878D82A}">
                    <a16:rowId xmlns:a16="http://schemas.microsoft.com/office/drawing/2014/main" val="10001"/>
                  </a:ext>
                </a:extLst>
              </a:tr>
              <a:tr h="750698">
                <a:tc>
                  <a:txBody>
                    <a:bodyPr/>
                    <a:lstStyle/>
                    <a:p>
                      <a:pPr marL="92075">
                        <a:lnSpc>
                          <a:spcPct val="100000"/>
                        </a:lnSpc>
                        <a:spcBef>
                          <a:spcPts val="355"/>
                        </a:spcBef>
                      </a:pPr>
                      <a:r>
                        <a:rPr lang="en-IN" sz="1100" spc="-5" dirty="0">
                          <a:latin typeface="Verdana"/>
                          <a:cs typeface="Verdana"/>
                        </a:rPr>
                        <a:t>Angular</a:t>
                      </a:r>
                      <a:endParaRPr sz="1100" dirty="0">
                        <a:latin typeface="Verdana"/>
                        <a:cs typeface="Verdana"/>
                      </a:endParaRPr>
                    </a:p>
                  </a:txBody>
                  <a:tcPr marL="0" marR="0" marT="45085" marB="0"/>
                </a:tc>
                <a:tc>
                  <a:txBody>
                    <a:bodyPr/>
                    <a:lstStyle/>
                    <a:p>
                      <a:pPr marL="143510" marR="135255">
                        <a:lnSpc>
                          <a:spcPct val="100000"/>
                        </a:lnSpc>
                        <a:spcBef>
                          <a:spcPts val="355"/>
                        </a:spcBef>
                      </a:pPr>
                      <a:r>
                        <a:rPr sz="1100" spc="-5" dirty="0"/>
                        <a:t>Components, </a:t>
                      </a:r>
                      <a:r>
                        <a:rPr lang="en-IN" sz="1100" spc="-5" dirty="0"/>
                        <a:t>Services,</a:t>
                      </a:r>
                      <a:r>
                        <a:rPr sz="1100" spc="-40" dirty="0"/>
                        <a:t> </a:t>
                      </a:r>
                      <a:r>
                        <a:rPr sz="1100" spc="-5" dirty="0"/>
                        <a:t>Routing, </a:t>
                      </a:r>
                      <a:r>
                        <a:rPr sz="1100" spc="-370" dirty="0"/>
                        <a:t> </a:t>
                      </a:r>
                      <a:r>
                        <a:rPr sz="1100" dirty="0"/>
                        <a:t>Form</a:t>
                      </a:r>
                      <a:r>
                        <a:rPr sz="1100" spc="-15" dirty="0"/>
                        <a:t> </a:t>
                      </a:r>
                      <a:r>
                        <a:rPr sz="1100" dirty="0"/>
                        <a:t>&amp;</a:t>
                      </a:r>
                      <a:r>
                        <a:rPr sz="1100" spc="-10" dirty="0"/>
                        <a:t> </a:t>
                      </a:r>
                      <a:r>
                        <a:rPr sz="1100" spc="-5" dirty="0"/>
                        <a:t>Validation</a:t>
                      </a:r>
                      <a:endParaRPr sz="1100" dirty="0">
                        <a:latin typeface="Verdana"/>
                        <a:cs typeface="Verdana"/>
                      </a:endParaRPr>
                    </a:p>
                  </a:txBody>
                  <a:tcPr marL="0" marR="0" marT="45085" marB="0"/>
                </a:tc>
                <a:extLst>
                  <a:ext uri="{0D108BD9-81ED-4DB2-BD59-A6C34878D82A}">
                    <a16:rowId xmlns:a16="http://schemas.microsoft.com/office/drawing/2014/main" val="10002"/>
                  </a:ext>
                </a:extLst>
              </a:tr>
              <a:tr h="712368">
                <a:tc>
                  <a:txBody>
                    <a:bodyPr/>
                    <a:lstStyle/>
                    <a:p>
                      <a:pPr marL="92075">
                        <a:lnSpc>
                          <a:spcPct val="100000"/>
                        </a:lnSpc>
                        <a:spcBef>
                          <a:spcPts val="355"/>
                        </a:spcBef>
                      </a:pPr>
                      <a:r>
                        <a:rPr lang="en-IN" sz="1100" dirty="0"/>
                        <a:t>.NET</a:t>
                      </a:r>
                      <a:endParaRPr sz="1100" dirty="0">
                        <a:latin typeface="Verdana"/>
                        <a:cs typeface="Verdana"/>
                      </a:endParaRPr>
                    </a:p>
                  </a:txBody>
                  <a:tcPr marL="0" marR="0" marT="45085" marB="0"/>
                </a:tc>
                <a:tc>
                  <a:txBody>
                    <a:bodyPr/>
                    <a:lstStyle/>
                    <a:p>
                      <a:pPr marL="143510">
                        <a:lnSpc>
                          <a:spcPct val="100000"/>
                        </a:lnSpc>
                        <a:spcBef>
                          <a:spcPts val="355"/>
                        </a:spcBef>
                      </a:pPr>
                      <a:r>
                        <a:rPr lang="en-IN" sz="1100" dirty="0"/>
                        <a:t>ADO.NET,</a:t>
                      </a:r>
                      <a:r>
                        <a:rPr lang="en-IN" sz="1100" spc="-60" dirty="0"/>
                        <a:t> </a:t>
                      </a:r>
                      <a:r>
                        <a:rPr lang="en-IN" sz="1100" spc="-5" dirty="0"/>
                        <a:t>ASP.NET</a:t>
                      </a:r>
                      <a:endParaRPr lang="en-IN" sz="1100" dirty="0"/>
                    </a:p>
                    <a:p>
                      <a:pPr marL="143510" marR="118110">
                        <a:lnSpc>
                          <a:spcPct val="100000"/>
                        </a:lnSpc>
                      </a:pPr>
                      <a:r>
                        <a:rPr lang="en-IN" sz="1100" spc="-5" dirty="0"/>
                        <a:t>with </a:t>
                      </a:r>
                      <a:r>
                        <a:rPr lang="en-IN" sz="1100" dirty="0"/>
                        <a:t>MVC and WEB </a:t>
                      </a:r>
                      <a:r>
                        <a:rPr lang="en-IN" sz="1100" spc="5" dirty="0"/>
                        <a:t> </a:t>
                      </a:r>
                      <a:r>
                        <a:rPr lang="en-IN" sz="1100" dirty="0"/>
                        <a:t>API,</a:t>
                      </a:r>
                      <a:r>
                        <a:rPr lang="en-IN" sz="1100" spc="-30" dirty="0"/>
                        <a:t> </a:t>
                      </a:r>
                      <a:r>
                        <a:rPr lang="en-IN" sz="1100" spc="-5" dirty="0"/>
                        <a:t>Entity framework</a:t>
                      </a:r>
                      <a:endParaRPr lang="en-IN" sz="1100" dirty="0">
                        <a:latin typeface="Verdana"/>
                        <a:cs typeface="Verdana"/>
                      </a:endParaRPr>
                    </a:p>
                  </a:txBody>
                  <a:tcPr marL="0" marR="0" marT="45085" marB="0"/>
                </a:tc>
                <a:extLst>
                  <a:ext uri="{0D108BD9-81ED-4DB2-BD59-A6C34878D82A}">
                    <a16:rowId xmlns:a16="http://schemas.microsoft.com/office/drawing/2014/main" val="10003"/>
                  </a:ext>
                </a:extLst>
              </a:tr>
              <a:tr h="902335">
                <a:tc>
                  <a:txBody>
                    <a:bodyPr/>
                    <a:lstStyle/>
                    <a:p>
                      <a:pPr marL="92075">
                        <a:lnSpc>
                          <a:spcPct val="100000"/>
                        </a:lnSpc>
                        <a:spcBef>
                          <a:spcPts val="360"/>
                        </a:spcBef>
                      </a:pPr>
                      <a:r>
                        <a:rPr sz="1100" spc="-5" dirty="0"/>
                        <a:t>UI</a:t>
                      </a:r>
                      <a:r>
                        <a:rPr sz="1100" spc="-60" dirty="0"/>
                        <a:t> </a:t>
                      </a:r>
                      <a:r>
                        <a:rPr sz="1100" dirty="0"/>
                        <a:t>Tech</a:t>
                      </a:r>
                      <a:endParaRPr sz="1100">
                        <a:latin typeface="Verdana"/>
                        <a:cs typeface="Verdana"/>
                      </a:endParaRPr>
                    </a:p>
                  </a:txBody>
                  <a:tcPr marL="0" marR="0" marB="0"/>
                </a:tc>
                <a:tc>
                  <a:txBody>
                    <a:bodyPr/>
                    <a:lstStyle/>
                    <a:p>
                      <a:pPr marL="143510">
                        <a:lnSpc>
                          <a:spcPct val="100000"/>
                        </a:lnSpc>
                        <a:spcBef>
                          <a:spcPts val="360"/>
                        </a:spcBef>
                      </a:pPr>
                      <a:r>
                        <a:rPr sz="1100" dirty="0"/>
                        <a:t>HTML5</a:t>
                      </a:r>
                      <a:r>
                        <a:rPr sz="1100" spc="-50" dirty="0"/>
                        <a:t> </a:t>
                      </a:r>
                      <a:r>
                        <a:rPr sz="1100" dirty="0"/>
                        <a:t>&amp;</a:t>
                      </a:r>
                      <a:r>
                        <a:rPr sz="1100" spc="-20" dirty="0"/>
                        <a:t> </a:t>
                      </a:r>
                      <a:r>
                        <a:rPr sz="1100" spc="-5" dirty="0"/>
                        <a:t>CSS3,</a:t>
                      </a:r>
                      <a:endParaRPr sz="1100" dirty="0"/>
                    </a:p>
                    <a:p>
                      <a:pPr marL="143510">
                        <a:lnSpc>
                          <a:spcPct val="100000"/>
                        </a:lnSpc>
                      </a:pPr>
                      <a:r>
                        <a:rPr sz="1100" spc="-5" dirty="0"/>
                        <a:t>JavaScript</a:t>
                      </a:r>
                      <a:endParaRPr sz="1100" dirty="0">
                        <a:latin typeface="Verdana"/>
                        <a:cs typeface="Verdana"/>
                      </a:endParaRPr>
                    </a:p>
                  </a:txBody>
                  <a:tcPr marL="0" marR="0" marB="0"/>
                </a:tc>
                <a:extLst>
                  <a:ext uri="{0D108BD9-81ED-4DB2-BD59-A6C34878D82A}">
                    <a16:rowId xmlns:a16="http://schemas.microsoft.com/office/drawing/2014/main" val="10004"/>
                  </a:ext>
                </a:extLst>
              </a:tr>
              <a:tr h="594360">
                <a:tc>
                  <a:txBody>
                    <a:bodyPr/>
                    <a:lstStyle/>
                    <a:p>
                      <a:pPr marL="92075">
                        <a:lnSpc>
                          <a:spcPct val="100000"/>
                        </a:lnSpc>
                        <a:spcBef>
                          <a:spcPts val="360"/>
                        </a:spcBef>
                      </a:pPr>
                      <a:r>
                        <a:rPr sz="1100" spc="-5" dirty="0"/>
                        <a:t>Tools</a:t>
                      </a:r>
                      <a:endParaRPr sz="1100">
                        <a:latin typeface="Verdana"/>
                        <a:cs typeface="Verdana"/>
                      </a:endParaRPr>
                    </a:p>
                  </a:txBody>
                  <a:tcPr marL="0" marR="0" marB="0"/>
                </a:tc>
                <a:tc>
                  <a:txBody>
                    <a:bodyPr/>
                    <a:lstStyle/>
                    <a:p>
                      <a:pPr marL="143510" marR="204470">
                        <a:lnSpc>
                          <a:spcPct val="100000"/>
                        </a:lnSpc>
                        <a:spcBef>
                          <a:spcPts val="360"/>
                        </a:spcBef>
                      </a:pPr>
                      <a:r>
                        <a:rPr sz="1100" spc="-5" dirty="0"/>
                        <a:t>Git, Postman, </a:t>
                      </a:r>
                      <a:r>
                        <a:rPr sz="1100" dirty="0"/>
                        <a:t>SSMS, </a:t>
                      </a:r>
                      <a:r>
                        <a:rPr sz="1100" spc="-380" dirty="0"/>
                        <a:t> </a:t>
                      </a:r>
                      <a:r>
                        <a:rPr sz="1100" spc="-5" dirty="0"/>
                        <a:t>Visual</a:t>
                      </a:r>
                      <a:r>
                        <a:rPr sz="1100" spc="-10" dirty="0"/>
                        <a:t> </a:t>
                      </a:r>
                      <a:r>
                        <a:rPr sz="1100" spc="-5" dirty="0"/>
                        <a:t>studio,</a:t>
                      </a:r>
                      <a:r>
                        <a:rPr sz="1100" dirty="0"/>
                        <a:t> </a:t>
                      </a:r>
                      <a:r>
                        <a:rPr sz="1100" spc="-5" dirty="0"/>
                        <a:t>Visual </a:t>
                      </a:r>
                      <a:r>
                        <a:rPr sz="1100" dirty="0"/>
                        <a:t> </a:t>
                      </a:r>
                      <a:r>
                        <a:rPr sz="1100" spc="-5" dirty="0"/>
                        <a:t>Studio</a:t>
                      </a:r>
                      <a:r>
                        <a:rPr sz="1100" dirty="0"/>
                        <a:t> </a:t>
                      </a:r>
                      <a:r>
                        <a:rPr sz="1100" spc="-5" dirty="0"/>
                        <a:t>Code.</a:t>
                      </a:r>
                      <a:endParaRPr sz="1100" dirty="0">
                        <a:latin typeface="Verdana"/>
                        <a:cs typeface="Verdana"/>
                      </a:endParaRPr>
                    </a:p>
                  </a:txBody>
                  <a:tcPr marL="0" marR="0" marB="0"/>
                </a:tc>
                <a:extLst>
                  <a:ext uri="{0D108BD9-81ED-4DB2-BD59-A6C34878D82A}">
                    <a16:rowId xmlns:a16="http://schemas.microsoft.com/office/drawing/2014/main" val="10005"/>
                  </a:ext>
                </a:extLst>
              </a:tr>
              <a:tr h="215061">
                <a:tc>
                  <a:txBody>
                    <a:bodyPr/>
                    <a:lstStyle/>
                    <a:p>
                      <a:pPr marL="92075">
                        <a:lnSpc>
                          <a:spcPts val="1230"/>
                        </a:lnSpc>
                        <a:spcBef>
                          <a:spcPts val="360"/>
                        </a:spcBef>
                      </a:pPr>
                      <a:r>
                        <a:rPr sz="1100" dirty="0"/>
                        <a:t>Add</a:t>
                      </a:r>
                      <a:r>
                        <a:rPr sz="1100" spc="-35" dirty="0"/>
                        <a:t> </a:t>
                      </a:r>
                      <a:r>
                        <a:rPr sz="1100" dirty="0"/>
                        <a:t>On</a:t>
                      </a:r>
                      <a:r>
                        <a:rPr sz="1100" spc="-20" dirty="0"/>
                        <a:t> </a:t>
                      </a:r>
                      <a:r>
                        <a:rPr sz="1100" spc="-10" dirty="0"/>
                        <a:t>skills</a:t>
                      </a:r>
                      <a:endParaRPr sz="1100" dirty="0">
                        <a:latin typeface="Verdana"/>
                        <a:cs typeface="Verdana"/>
                      </a:endParaRPr>
                    </a:p>
                  </a:txBody>
                  <a:tcPr marL="0" marR="0" marB="0"/>
                </a:tc>
                <a:tc>
                  <a:txBody>
                    <a:bodyPr/>
                    <a:lstStyle/>
                    <a:p>
                      <a:pPr marL="143510">
                        <a:lnSpc>
                          <a:spcPts val="1230"/>
                        </a:lnSpc>
                        <a:spcBef>
                          <a:spcPts val="360"/>
                        </a:spcBef>
                      </a:pPr>
                      <a:r>
                        <a:rPr sz="1100" spc="-5" dirty="0"/>
                        <a:t>Peer</a:t>
                      </a:r>
                      <a:r>
                        <a:rPr sz="1100" spc="-55" dirty="0"/>
                        <a:t> </a:t>
                      </a:r>
                      <a:r>
                        <a:rPr sz="1100" spc="-5" dirty="0"/>
                        <a:t>learning</a:t>
                      </a:r>
                      <a:endParaRPr sz="1100" dirty="0">
                        <a:latin typeface="Verdana"/>
                        <a:cs typeface="Verdana"/>
                      </a:endParaRPr>
                    </a:p>
                  </a:txBody>
                  <a:tcPr marL="0" marR="0" marB="0"/>
                </a:tc>
                <a:extLst>
                  <a:ext uri="{0D108BD9-81ED-4DB2-BD59-A6C34878D82A}">
                    <a16:rowId xmlns:a16="http://schemas.microsoft.com/office/drawing/2014/main" val="10006"/>
                  </a:ext>
                </a:extLst>
              </a:tr>
            </a:tbl>
          </a:graphicData>
        </a:graphic>
      </p:graphicFrame>
      <p:grpSp>
        <p:nvGrpSpPr>
          <p:cNvPr id="7" name="object 7"/>
          <p:cNvGrpSpPr/>
          <p:nvPr/>
        </p:nvGrpSpPr>
        <p:grpSpPr>
          <a:xfrm>
            <a:off x="77723" y="2133600"/>
            <a:ext cx="12120880" cy="4436745"/>
            <a:chOff x="77723" y="2133600"/>
            <a:chExt cx="12120880" cy="4436745"/>
          </a:xfrm>
        </p:grpSpPr>
        <p:pic>
          <p:nvPicPr>
            <p:cNvPr id="8" name="object 8"/>
            <p:cNvPicPr/>
            <p:nvPr/>
          </p:nvPicPr>
          <p:blipFill>
            <a:blip r:embed="rId3" cstate="print"/>
            <a:stretch>
              <a:fillRect/>
            </a:stretch>
          </p:blipFill>
          <p:spPr>
            <a:xfrm>
              <a:off x="77723" y="2133600"/>
              <a:ext cx="611124" cy="612648"/>
            </a:xfrm>
            <a:prstGeom prst="rect">
              <a:avLst/>
            </a:prstGeom>
          </p:spPr>
        </p:pic>
        <p:pic>
          <p:nvPicPr>
            <p:cNvPr id="9" name="object 9"/>
            <p:cNvPicPr/>
            <p:nvPr/>
          </p:nvPicPr>
          <p:blipFill>
            <a:blip r:embed="rId4" cstate="print"/>
            <a:stretch>
              <a:fillRect/>
            </a:stretch>
          </p:blipFill>
          <p:spPr>
            <a:xfrm>
              <a:off x="4739639" y="2362200"/>
              <a:ext cx="446532" cy="446532"/>
            </a:xfrm>
            <a:prstGeom prst="rect">
              <a:avLst/>
            </a:prstGeom>
          </p:spPr>
        </p:pic>
        <p:sp>
          <p:nvSpPr>
            <p:cNvPr id="10" name="object 10"/>
            <p:cNvSpPr/>
            <p:nvPr/>
          </p:nvSpPr>
          <p:spPr>
            <a:xfrm>
              <a:off x="9229470" y="6273482"/>
              <a:ext cx="2962910" cy="0"/>
            </a:xfrm>
            <a:custGeom>
              <a:avLst/>
              <a:gdLst/>
              <a:ahLst/>
              <a:cxnLst/>
              <a:rect l="l" t="t" r="r" b="b"/>
              <a:pathLst>
                <a:path w="2962909">
                  <a:moveTo>
                    <a:pt x="0" y="0"/>
                  </a:moveTo>
                  <a:lnTo>
                    <a:pt x="2962529" y="0"/>
                  </a:lnTo>
                </a:path>
              </a:pathLst>
            </a:custGeom>
            <a:ln w="12700">
              <a:solidFill>
                <a:srgbClr val="12ABDB"/>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4657344" y="6099047"/>
              <a:ext cx="472439" cy="470916"/>
            </a:xfrm>
            <a:prstGeom prst="rect">
              <a:avLst/>
            </a:prstGeom>
          </p:spPr>
        </p:pic>
      </p:grpSp>
      <p:sp>
        <p:nvSpPr>
          <p:cNvPr id="12" name="object 12"/>
          <p:cNvSpPr txBox="1"/>
          <p:nvPr/>
        </p:nvSpPr>
        <p:spPr>
          <a:xfrm>
            <a:off x="4825110" y="3192602"/>
            <a:ext cx="2972435" cy="227626"/>
          </a:xfrm>
          <a:prstGeom prst="rect">
            <a:avLst/>
          </a:prstGeom>
        </p:spPr>
        <p:txBody>
          <a:bodyPr vert="horz" wrap="square" lIns="0" tIns="12065" rIns="0" bIns="0" rtlCol="0">
            <a:spAutoFit/>
          </a:bodyPr>
          <a:lstStyle/>
          <a:p>
            <a:pPr marL="12700">
              <a:spcBef>
                <a:spcPts val="95"/>
              </a:spcBef>
            </a:pPr>
            <a:r>
              <a:rPr lang="en-IN" sz="1400" b="1" spc="-5" dirty="0">
                <a:latin typeface="Verdana"/>
                <a:cs typeface="Verdana"/>
              </a:rPr>
              <a:t>Online Banking System</a:t>
            </a:r>
            <a:endParaRPr lang="en-IN" sz="1400" dirty="0">
              <a:latin typeface="Verdana"/>
              <a:cs typeface="Verdana"/>
            </a:endParaRPr>
          </a:p>
        </p:txBody>
      </p:sp>
      <p:sp>
        <p:nvSpPr>
          <p:cNvPr id="13" name="object 13"/>
          <p:cNvSpPr txBox="1"/>
          <p:nvPr/>
        </p:nvSpPr>
        <p:spPr>
          <a:xfrm>
            <a:off x="4825110" y="3471443"/>
            <a:ext cx="4018279" cy="1262077"/>
          </a:xfrm>
          <a:prstGeom prst="rect">
            <a:avLst/>
          </a:prstGeom>
        </p:spPr>
        <p:txBody>
          <a:bodyPr vert="horz" wrap="square" lIns="0" tIns="12700" rIns="0" bIns="0" rtlCol="0">
            <a:spAutoFit/>
          </a:bodyPr>
          <a:lstStyle/>
          <a:p>
            <a:pPr marL="12700" marR="5080">
              <a:lnSpc>
                <a:spcPct val="113999"/>
              </a:lnSpc>
              <a:spcBef>
                <a:spcPts val="95"/>
              </a:spcBef>
            </a:pPr>
            <a:r>
              <a:rPr lang="en-IN" sz="1200" dirty="0"/>
              <a:t>Case study on Online Banking System using ASP.NET Core with Entity Framework, Web API, and SQL Server Management Studio, Created UI using HTML,CSS, JavaScript and Angular. And for backend used WEB API and Frontend with Angular. It is website for bank user so that they can make transaction online without visiting bank no need to visit Bank for transaction. </a:t>
            </a:r>
            <a:endParaRPr lang="en-IN" sz="1200" dirty="0">
              <a:latin typeface="Verdana"/>
              <a:cs typeface="Verdana"/>
            </a:endParaRPr>
          </a:p>
        </p:txBody>
      </p:sp>
      <p:sp>
        <p:nvSpPr>
          <p:cNvPr id="14" name="object 14"/>
          <p:cNvSpPr txBox="1"/>
          <p:nvPr/>
        </p:nvSpPr>
        <p:spPr>
          <a:xfrm>
            <a:off x="4816030" y="5075982"/>
            <a:ext cx="1053344" cy="227626"/>
          </a:xfrm>
          <a:prstGeom prst="rect">
            <a:avLst/>
          </a:prstGeom>
        </p:spPr>
        <p:txBody>
          <a:bodyPr vert="horz" wrap="square" lIns="0" tIns="12065" rIns="0" bIns="0" rtlCol="0">
            <a:spAutoFit/>
          </a:bodyPr>
          <a:lstStyle/>
          <a:p>
            <a:pPr marL="12700">
              <a:lnSpc>
                <a:spcPct val="100000"/>
              </a:lnSpc>
              <a:spcBef>
                <a:spcPts val="95"/>
              </a:spcBef>
            </a:pPr>
            <a:r>
              <a:rPr sz="1400" b="1" spc="-10" dirty="0">
                <a:latin typeface="Verdana"/>
                <a:cs typeface="Verdana"/>
              </a:rPr>
              <a:t>DEGRE</a:t>
            </a:r>
            <a:r>
              <a:rPr sz="1400" b="1" spc="-5" dirty="0">
                <a:latin typeface="Verdana"/>
                <a:cs typeface="Verdana"/>
              </a:rPr>
              <a:t>ED</a:t>
            </a:r>
            <a:endParaRPr sz="1400" dirty="0">
              <a:latin typeface="Verdana"/>
              <a:cs typeface="Verdana"/>
            </a:endParaRPr>
          </a:p>
        </p:txBody>
      </p:sp>
      <p:sp>
        <p:nvSpPr>
          <p:cNvPr id="15" name="object 15"/>
          <p:cNvSpPr txBox="1"/>
          <p:nvPr/>
        </p:nvSpPr>
        <p:spPr>
          <a:xfrm>
            <a:off x="4813123" y="5383099"/>
            <a:ext cx="3742054" cy="413190"/>
          </a:xfrm>
          <a:prstGeom prst="rect">
            <a:avLst/>
          </a:prstGeom>
        </p:spPr>
        <p:txBody>
          <a:bodyPr vert="horz" wrap="square" lIns="0" tIns="12700" rIns="0" bIns="0" rtlCol="0">
            <a:spAutoFit/>
          </a:bodyPr>
          <a:lstStyle/>
          <a:p>
            <a:pPr marL="12700" marR="5080">
              <a:lnSpc>
                <a:spcPct val="113999"/>
              </a:lnSpc>
              <a:spcBef>
                <a:spcPts val="100"/>
              </a:spcBef>
            </a:pPr>
            <a:r>
              <a:rPr sz="1200" spc="-5" dirty="0">
                <a:latin typeface="Verdana"/>
                <a:cs typeface="Verdana"/>
              </a:rPr>
              <a:t>Successfully</a:t>
            </a:r>
            <a:r>
              <a:rPr sz="1200" spc="30" dirty="0">
                <a:latin typeface="Verdana"/>
                <a:cs typeface="Verdana"/>
              </a:rPr>
              <a:t> </a:t>
            </a:r>
            <a:r>
              <a:rPr sz="1200" spc="-5" dirty="0">
                <a:latin typeface="Verdana"/>
                <a:cs typeface="Verdana"/>
              </a:rPr>
              <a:t>completed</a:t>
            </a:r>
            <a:r>
              <a:rPr sz="1200" spc="35" dirty="0">
                <a:latin typeface="Verdana"/>
                <a:cs typeface="Verdana"/>
              </a:rPr>
              <a:t> </a:t>
            </a:r>
            <a:r>
              <a:rPr sz="1200" spc="-5" dirty="0">
                <a:latin typeface="Verdana"/>
                <a:cs typeface="Verdana"/>
              </a:rPr>
              <a:t>the</a:t>
            </a:r>
            <a:r>
              <a:rPr sz="1200" spc="15" dirty="0">
                <a:latin typeface="Verdana"/>
                <a:cs typeface="Verdana"/>
              </a:rPr>
              <a:t> </a:t>
            </a:r>
            <a:r>
              <a:rPr sz="1200" spc="-10" dirty="0">
                <a:latin typeface="Verdana"/>
                <a:cs typeface="Verdana"/>
              </a:rPr>
              <a:t>degreed</a:t>
            </a:r>
            <a:r>
              <a:rPr sz="1200" spc="50" dirty="0">
                <a:latin typeface="Verdana"/>
                <a:cs typeface="Verdana"/>
              </a:rPr>
              <a:t> </a:t>
            </a:r>
            <a:r>
              <a:rPr sz="1200" dirty="0">
                <a:latin typeface="Verdana"/>
                <a:cs typeface="Verdana"/>
              </a:rPr>
              <a:t>training</a:t>
            </a:r>
            <a:r>
              <a:rPr sz="1200" spc="-10" dirty="0">
                <a:latin typeface="Verdana"/>
                <a:cs typeface="Verdana"/>
              </a:rPr>
              <a:t> </a:t>
            </a:r>
            <a:r>
              <a:rPr sz="1200" dirty="0">
                <a:latin typeface="Verdana"/>
                <a:cs typeface="Verdana"/>
              </a:rPr>
              <a:t>in</a:t>
            </a:r>
            <a:r>
              <a:rPr sz="1200" spc="-10" dirty="0">
                <a:latin typeface="Verdana"/>
                <a:cs typeface="Verdana"/>
              </a:rPr>
              <a:t> </a:t>
            </a:r>
            <a:r>
              <a:rPr sz="1200" spc="-5" dirty="0">
                <a:latin typeface="Verdana"/>
                <a:cs typeface="Verdana"/>
              </a:rPr>
              <a:t>Git, </a:t>
            </a:r>
            <a:r>
              <a:rPr sz="1200" spc="-10" dirty="0">
                <a:latin typeface="Verdana"/>
                <a:cs typeface="Verdana"/>
              </a:rPr>
              <a:t>HTML, </a:t>
            </a:r>
            <a:r>
              <a:rPr sz="1200" spc="-340" dirty="0">
                <a:latin typeface="Verdana"/>
                <a:cs typeface="Verdana"/>
              </a:rPr>
              <a:t> </a:t>
            </a:r>
            <a:r>
              <a:rPr sz="1200" spc="-5" dirty="0">
                <a:latin typeface="Verdana"/>
                <a:cs typeface="Verdana"/>
              </a:rPr>
              <a:t>CSS,</a:t>
            </a:r>
            <a:r>
              <a:rPr sz="1200" dirty="0">
                <a:latin typeface="Verdana"/>
                <a:cs typeface="Verdana"/>
              </a:rPr>
              <a:t> </a:t>
            </a:r>
            <a:r>
              <a:rPr sz="1200" spc="-5" dirty="0">
                <a:latin typeface="Verdana"/>
                <a:cs typeface="Verdana"/>
              </a:rPr>
              <a:t>SQL,</a:t>
            </a:r>
            <a:r>
              <a:rPr sz="1200" spc="15" dirty="0">
                <a:latin typeface="Verdana"/>
                <a:cs typeface="Verdana"/>
              </a:rPr>
              <a:t> </a:t>
            </a:r>
            <a:r>
              <a:rPr sz="1200" spc="-10" dirty="0">
                <a:latin typeface="Verdana"/>
                <a:cs typeface="Verdana"/>
              </a:rPr>
              <a:t>C#,</a:t>
            </a:r>
            <a:r>
              <a:rPr sz="1200" spc="5" dirty="0">
                <a:latin typeface="Verdana"/>
                <a:cs typeface="Verdana"/>
              </a:rPr>
              <a:t> </a:t>
            </a:r>
            <a:r>
              <a:rPr sz="1200" spc="-10" dirty="0">
                <a:latin typeface="Verdana"/>
                <a:cs typeface="Verdana"/>
              </a:rPr>
              <a:t>.NET</a:t>
            </a:r>
            <a:r>
              <a:rPr sz="1200" spc="15" dirty="0">
                <a:latin typeface="Verdana"/>
                <a:cs typeface="Verdana"/>
              </a:rPr>
              <a:t> </a:t>
            </a:r>
            <a:r>
              <a:rPr sz="1200" spc="-10" dirty="0">
                <a:latin typeface="Verdana"/>
                <a:cs typeface="Verdana"/>
              </a:rPr>
              <a:t>Core</a:t>
            </a:r>
            <a:endParaRPr sz="1200" dirty="0">
              <a:latin typeface="Verdana"/>
              <a:cs typeface="Verdana"/>
            </a:endParaRPr>
          </a:p>
        </p:txBody>
      </p:sp>
      <p:sp>
        <p:nvSpPr>
          <p:cNvPr id="16" name="object 16"/>
          <p:cNvSpPr txBox="1"/>
          <p:nvPr/>
        </p:nvSpPr>
        <p:spPr>
          <a:xfrm>
            <a:off x="2456179" y="684657"/>
            <a:ext cx="2646680"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Verdana"/>
                <a:cs typeface="Verdana"/>
              </a:rPr>
              <a:t>Associate/Software</a:t>
            </a:r>
            <a:r>
              <a:rPr sz="1400" spc="-85" dirty="0">
                <a:solidFill>
                  <a:srgbClr val="FFFFFF"/>
                </a:solidFill>
                <a:latin typeface="Verdana"/>
                <a:cs typeface="Verdana"/>
              </a:rPr>
              <a:t> </a:t>
            </a:r>
            <a:r>
              <a:rPr sz="1400" dirty="0">
                <a:solidFill>
                  <a:srgbClr val="FFFFFF"/>
                </a:solidFill>
                <a:latin typeface="Verdana"/>
                <a:cs typeface="Verdana"/>
              </a:rPr>
              <a:t>Associate</a:t>
            </a:r>
            <a:endParaRPr sz="1400">
              <a:latin typeface="Verdana"/>
              <a:cs typeface="Verdana"/>
            </a:endParaRPr>
          </a:p>
        </p:txBody>
      </p:sp>
      <p:sp>
        <p:nvSpPr>
          <p:cNvPr id="17" name="object 17"/>
          <p:cNvSpPr txBox="1"/>
          <p:nvPr/>
        </p:nvSpPr>
        <p:spPr>
          <a:xfrm>
            <a:off x="356108" y="3052699"/>
            <a:ext cx="3553460" cy="724173"/>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Verdana"/>
                <a:cs typeface="Verdana"/>
              </a:rPr>
              <a:t>Full</a:t>
            </a:r>
            <a:r>
              <a:rPr sz="1400" b="1" spc="-25" dirty="0">
                <a:latin typeface="Verdana"/>
                <a:cs typeface="Verdana"/>
              </a:rPr>
              <a:t> </a:t>
            </a:r>
            <a:r>
              <a:rPr sz="1400" b="1" spc="-5" dirty="0">
                <a:latin typeface="Verdana"/>
                <a:cs typeface="Verdana"/>
              </a:rPr>
              <a:t>Stack</a:t>
            </a:r>
            <a:r>
              <a:rPr sz="1400" b="1" spc="-20" dirty="0">
                <a:latin typeface="Verdana"/>
                <a:cs typeface="Verdana"/>
              </a:rPr>
              <a:t> </a:t>
            </a:r>
            <a:r>
              <a:rPr sz="1400" b="1" spc="-5" dirty="0">
                <a:latin typeface="Verdana"/>
                <a:cs typeface="Verdana"/>
              </a:rPr>
              <a:t>Developer</a:t>
            </a:r>
            <a:endParaRPr sz="1400" dirty="0">
              <a:latin typeface="Verdana"/>
              <a:cs typeface="Verdana"/>
            </a:endParaRPr>
          </a:p>
          <a:p>
            <a:pPr marL="184785" marR="5080" indent="-172720">
              <a:lnSpc>
                <a:spcPct val="113999"/>
              </a:lnSpc>
              <a:spcBef>
                <a:spcPts val="1010"/>
              </a:spcBef>
              <a:buFont typeface="Arial MT"/>
              <a:buChar char="•"/>
              <a:tabLst>
                <a:tab pos="184785" algn="l"/>
                <a:tab pos="185420" algn="l"/>
              </a:tabLst>
            </a:pPr>
            <a:r>
              <a:rPr sz="1100" spc="-5" dirty="0">
                <a:latin typeface="Verdana"/>
                <a:cs typeface="Verdana"/>
              </a:rPr>
              <a:t>Hands</a:t>
            </a:r>
            <a:r>
              <a:rPr sz="1100" spc="5" dirty="0">
                <a:latin typeface="Verdana"/>
                <a:cs typeface="Verdana"/>
              </a:rPr>
              <a:t> </a:t>
            </a:r>
            <a:r>
              <a:rPr sz="1100" spc="-5" dirty="0">
                <a:latin typeface="Verdana"/>
                <a:cs typeface="Verdana"/>
              </a:rPr>
              <a:t>on</a:t>
            </a:r>
            <a:r>
              <a:rPr sz="1100" spc="5" dirty="0">
                <a:latin typeface="Verdana"/>
                <a:cs typeface="Verdana"/>
              </a:rPr>
              <a:t> </a:t>
            </a:r>
            <a:r>
              <a:rPr sz="1100" spc="-5" dirty="0">
                <a:latin typeface="Verdana"/>
                <a:cs typeface="Verdana"/>
              </a:rPr>
              <a:t>experience</a:t>
            </a:r>
            <a:r>
              <a:rPr sz="1100" spc="25" dirty="0">
                <a:latin typeface="Verdana"/>
                <a:cs typeface="Verdana"/>
              </a:rPr>
              <a:t> </a:t>
            </a:r>
            <a:r>
              <a:rPr sz="1100" spc="-5" dirty="0">
                <a:latin typeface="Verdana"/>
                <a:cs typeface="Verdana"/>
              </a:rPr>
              <a:t>on</a:t>
            </a:r>
            <a:r>
              <a:rPr sz="1100" spc="30" dirty="0">
                <a:latin typeface="Verdana"/>
                <a:cs typeface="Verdana"/>
              </a:rPr>
              <a:t> </a:t>
            </a:r>
            <a:r>
              <a:rPr lang="en-IN" sz="1100" b="1" spc="30" dirty="0">
                <a:latin typeface="Verdana"/>
                <a:cs typeface="Verdana"/>
              </a:rPr>
              <a:t>SQL,</a:t>
            </a:r>
            <a:r>
              <a:rPr sz="1100" b="1" spc="-5" dirty="0">
                <a:latin typeface="Verdana"/>
                <a:cs typeface="Verdana"/>
              </a:rPr>
              <a:t>C#,ADO.NET,</a:t>
            </a:r>
            <a:r>
              <a:rPr sz="1100" b="1" spc="25" dirty="0">
                <a:latin typeface="Verdana"/>
                <a:cs typeface="Verdana"/>
              </a:rPr>
              <a:t> </a:t>
            </a:r>
            <a:r>
              <a:rPr sz="1100" b="1" spc="-10" dirty="0">
                <a:latin typeface="Verdana"/>
                <a:cs typeface="Verdana"/>
              </a:rPr>
              <a:t>Server, </a:t>
            </a:r>
            <a:r>
              <a:rPr sz="1100" b="1" spc="-325" dirty="0">
                <a:latin typeface="Verdana"/>
                <a:cs typeface="Verdana"/>
              </a:rPr>
              <a:t> </a:t>
            </a:r>
            <a:r>
              <a:rPr sz="1100" b="1" spc="-10" dirty="0">
                <a:latin typeface="Verdana"/>
                <a:cs typeface="Verdana"/>
              </a:rPr>
              <a:t>ASP.NET</a:t>
            </a:r>
            <a:r>
              <a:rPr sz="1100" b="1" spc="25" dirty="0">
                <a:latin typeface="Verdana"/>
                <a:cs typeface="Verdana"/>
              </a:rPr>
              <a:t> </a:t>
            </a:r>
            <a:r>
              <a:rPr sz="1100" b="1" spc="-5" dirty="0">
                <a:latin typeface="Verdana"/>
                <a:cs typeface="Verdana"/>
              </a:rPr>
              <a:t>MVC5</a:t>
            </a:r>
            <a:r>
              <a:rPr sz="1100" b="1" spc="15" dirty="0">
                <a:latin typeface="Verdana"/>
                <a:cs typeface="Verdana"/>
              </a:rPr>
              <a:t> </a:t>
            </a:r>
            <a:r>
              <a:rPr sz="1100" b="1" spc="-5" dirty="0">
                <a:latin typeface="Verdana"/>
                <a:cs typeface="Verdana"/>
              </a:rPr>
              <a:t>with</a:t>
            </a:r>
            <a:r>
              <a:rPr sz="1100" b="1" spc="-10" dirty="0">
                <a:latin typeface="Verdana"/>
                <a:cs typeface="Verdana"/>
              </a:rPr>
              <a:t> </a:t>
            </a:r>
            <a:r>
              <a:rPr sz="1100" b="1" spc="-5" dirty="0">
                <a:latin typeface="Verdana"/>
                <a:cs typeface="Verdana"/>
              </a:rPr>
              <a:t>WEBAPI</a:t>
            </a:r>
            <a:endParaRPr sz="1100" dirty="0">
              <a:latin typeface="Verdana"/>
              <a:cs typeface="Verdana"/>
            </a:endParaRPr>
          </a:p>
        </p:txBody>
      </p:sp>
      <p:sp>
        <p:nvSpPr>
          <p:cNvPr id="18" name="object 18"/>
          <p:cNvSpPr txBox="1"/>
          <p:nvPr/>
        </p:nvSpPr>
        <p:spPr>
          <a:xfrm>
            <a:off x="356108" y="3824503"/>
            <a:ext cx="3943985" cy="379848"/>
          </a:xfrm>
          <a:prstGeom prst="rect">
            <a:avLst/>
          </a:prstGeom>
        </p:spPr>
        <p:txBody>
          <a:bodyPr vert="horz" wrap="square" lIns="0" tIns="12700" rIns="0" bIns="0" rtlCol="0">
            <a:spAutoFit/>
          </a:bodyPr>
          <a:lstStyle/>
          <a:p>
            <a:pPr marL="184785" marR="5080" indent="-172720">
              <a:lnSpc>
                <a:spcPct val="114199"/>
              </a:lnSpc>
              <a:spcBef>
                <a:spcPts val="100"/>
              </a:spcBef>
              <a:buFont typeface="Arial MT"/>
              <a:buChar char="•"/>
              <a:tabLst>
                <a:tab pos="184785" algn="l"/>
                <a:tab pos="185420" algn="l"/>
              </a:tabLst>
            </a:pPr>
            <a:r>
              <a:rPr sz="1100" spc="-5" dirty="0">
                <a:latin typeface="Verdana"/>
                <a:cs typeface="Verdana"/>
              </a:rPr>
              <a:t>Knowledge</a:t>
            </a:r>
            <a:r>
              <a:rPr sz="1100" dirty="0">
                <a:latin typeface="Verdana"/>
                <a:cs typeface="Verdana"/>
              </a:rPr>
              <a:t> </a:t>
            </a:r>
            <a:r>
              <a:rPr sz="1100" spc="-5" dirty="0">
                <a:latin typeface="Verdana"/>
                <a:cs typeface="Verdana"/>
              </a:rPr>
              <a:t>on</a:t>
            </a:r>
            <a:r>
              <a:rPr sz="1100" spc="20" dirty="0">
                <a:latin typeface="Verdana"/>
                <a:cs typeface="Verdana"/>
              </a:rPr>
              <a:t> </a:t>
            </a:r>
            <a:r>
              <a:rPr sz="1100" spc="-5" dirty="0">
                <a:latin typeface="Verdana"/>
                <a:cs typeface="Verdana"/>
              </a:rPr>
              <a:t>creating</a:t>
            </a:r>
            <a:r>
              <a:rPr sz="1100" spc="20" dirty="0">
                <a:latin typeface="Verdana"/>
                <a:cs typeface="Verdana"/>
              </a:rPr>
              <a:t> </a:t>
            </a:r>
            <a:r>
              <a:rPr sz="1100" dirty="0">
                <a:latin typeface="Verdana"/>
                <a:cs typeface="Verdana"/>
              </a:rPr>
              <a:t>Single</a:t>
            </a:r>
            <a:r>
              <a:rPr sz="1100" spc="-25" dirty="0">
                <a:latin typeface="Verdana"/>
                <a:cs typeface="Verdana"/>
              </a:rPr>
              <a:t> </a:t>
            </a:r>
            <a:r>
              <a:rPr sz="1100" spc="-5" dirty="0">
                <a:latin typeface="Verdana"/>
                <a:cs typeface="Verdana"/>
              </a:rPr>
              <a:t>page</a:t>
            </a:r>
            <a:r>
              <a:rPr sz="1100" dirty="0">
                <a:latin typeface="Verdana"/>
                <a:cs typeface="Verdana"/>
              </a:rPr>
              <a:t> </a:t>
            </a:r>
            <a:r>
              <a:rPr sz="1100" spc="-10" dirty="0">
                <a:latin typeface="Verdana"/>
                <a:cs typeface="Verdana"/>
              </a:rPr>
              <a:t>web</a:t>
            </a:r>
            <a:r>
              <a:rPr sz="1100" spc="10" dirty="0">
                <a:latin typeface="Verdana"/>
                <a:cs typeface="Verdana"/>
              </a:rPr>
              <a:t> </a:t>
            </a:r>
            <a:r>
              <a:rPr sz="1100" dirty="0">
                <a:latin typeface="Verdana"/>
                <a:cs typeface="Verdana"/>
              </a:rPr>
              <a:t>applications</a:t>
            </a:r>
            <a:r>
              <a:rPr sz="1100" spc="-10" dirty="0">
                <a:latin typeface="Verdana"/>
                <a:cs typeface="Verdana"/>
              </a:rPr>
              <a:t> </a:t>
            </a:r>
            <a:r>
              <a:rPr sz="1100" dirty="0">
                <a:latin typeface="Verdana"/>
                <a:cs typeface="Verdana"/>
              </a:rPr>
              <a:t>using </a:t>
            </a:r>
            <a:r>
              <a:rPr sz="1100" spc="-335" dirty="0">
                <a:latin typeface="Verdana"/>
                <a:cs typeface="Verdana"/>
              </a:rPr>
              <a:t> </a:t>
            </a:r>
            <a:r>
              <a:rPr lang="en-IN" sz="1100" spc="-5" dirty="0">
                <a:latin typeface="Verdana"/>
                <a:cs typeface="Verdana"/>
              </a:rPr>
              <a:t>Angular</a:t>
            </a:r>
            <a:endParaRPr sz="1100" dirty="0">
              <a:latin typeface="Verdana"/>
              <a:cs typeface="Verdana"/>
            </a:endParaRPr>
          </a:p>
        </p:txBody>
      </p:sp>
      <p:sp>
        <p:nvSpPr>
          <p:cNvPr id="19" name="object 19"/>
          <p:cNvSpPr txBox="1"/>
          <p:nvPr/>
        </p:nvSpPr>
        <p:spPr>
          <a:xfrm>
            <a:off x="356108" y="4298975"/>
            <a:ext cx="4067810" cy="379848"/>
          </a:xfrm>
          <a:prstGeom prst="rect">
            <a:avLst/>
          </a:prstGeom>
        </p:spPr>
        <p:txBody>
          <a:bodyPr vert="horz" wrap="square" lIns="0" tIns="12700" rIns="0" bIns="0" rtlCol="0">
            <a:spAutoFit/>
          </a:bodyPr>
          <a:lstStyle/>
          <a:p>
            <a:pPr marL="184785" marR="5080" indent="-172720">
              <a:lnSpc>
                <a:spcPct val="113999"/>
              </a:lnSpc>
              <a:spcBef>
                <a:spcPts val="100"/>
              </a:spcBef>
              <a:buFont typeface="Arial MT"/>
              <a:buChar char="•"/>
              <a:tabLst>
                <a:tab pos="184785" algn="l"/>
                <a:tab pos="185420" algn="l"/>
              </a:tabLst>
            </a:pPr>
            <a:r>
              <a:rPr sz="1100" spc="-5" dirty="0">
                <a:latin typeface="Verdana"/>
                <a:cs typeface="Verdana"/>
              </a:rPr>
              <a:t>Hands</a:t>
            </a:r>
            <a:r>
              <a:rPr sz="1100" spc="15" dirty="0">
                <a:latin typeface="Verdana"/>
                <a:cs typeface="Verdana"/>
              </a:rPr>
              <a:t> </a:t>
            </a:r>
            <a:r>
              <a:rPr sz="1100" spc="-5" dirty="0">
                <a:latin typeface="Verdana"/>
                <a:cs typeface="Verdana"/>
              </a:rPr>
              <a:t>on</a:t>
            </a:r>
            <a:r>
              <a:rPr sz="1100" spc="10" dirty="0">
                <a:latin typeface="Verdana"/>
                <a:cs typeface="Verdana"/>
              </a:rPr>
              <a:t> </a:t>
            </a:r>
            <a:r>
              <a:rPr sz="1100" spc="-5" dirty="0">
                <a:latin typeface="Verdana"/>
                <a:cs typeface="Verdana"/>
              </a:rPr>
              <a:t>experience</a:t>
            </a:r>
            <a:r>
              <a:rPr sz="1100" spc="30" dirty="0">
                <a:latin typeface="Verdana"/>
                <a:cs typeface="Verdana"/>
              </a:rPr>
              <a:t> </a:t>
            </a:r>
            <a:r>
              <a:rPr sz="1100" dirty="0">
                <a:latin typeface="Verdana"/>
                <a:cs typeface="Verdana"/>
              </a:rPr>
              <a:t>in </a:t>
            </a:r>
            <a:r>
              <a:rPr sz="1100" spc="-5" dirty="0">
                <a:latin typeface="Verdana"/>
                <a:cs typeface="Verdana"/>
              </a:rPr>
              <a:t>developing</a:t>
            </a:r>
            <a:r>
              <a:rPr sz="1100" spc="10" dirty="0">
                <a:latin typeface="Verdana"/>
                <a:cs typeface="Verdana"/>
              </a:rPr>
              <a:t> </a:t>
            </a:r>
            <a:r>
              <a:rPr sz="1100" spc="-10" dirty="0">
                <a:latin typeface="Verdana"/>
                <a:cs typeface="Verdana"/>
              </a:rPr>
              <a:t>web</a:t>
            </a:r>
            <a:r>
              <a:rPr sz="1100" spc="5" dirty="0">
                <a:latin typeface="Verdana"/>
                <a:cs typeface="Verdana"/>
              </a:rPr>
              <a:t> </a:t>
            </a:r>
            <a:r>
              <a:rPr sz="1100" spc="-5" dirty="0">
                <a:latin typeface="Verdana"/>
                <a:cs typeface="Verdana"/>
              </a:rPr>
              <a:t>pages</a:t>
            </a:r>
            <a:r>
              <a:rPr sz="1100" spc="15" dirty="0">
                <a:latin typeface="Verdana"/>
                <a:cs typeface="Verdana"/>
              </a:rPr>
              <a:t> </a:t>
            </a:r>
            <a:r>
              <a:rPr sz="1100" dirty="0">
                <a:latin typeface="Verdana"/>
                <a:cs typeface="Verdana"/>
              </a:rPr>
              <a:t>using </a:t>
            </a:r>
            <a:r>
              <a:rPr sz="1100" spc="-10" dirty="0">
                <a:latin typeface="Verdana"/>
                <a:cs typeface="Verdana"/>
              </a:rPr>
              <a:t>HTML5, </a:t>
            </a:r>
            <a:r>
              <a:rPr sz="1100" spc="-335" dirty="0">
                <a:latin typeface="Verdana"/>
                <a:cs typeface="Verdana"/>
              </a:rPr>
              <a:t> </a:t>
            </a:r>
            <a:r>
              <a:rPr sz="1100" spc="-5" dirty="0">
                <a:latin typeface="Verdana"/>
                <a:cs typeface="Verdana"/>
              </a:rPr>
              <a:t>CSS3,</a:t>
            </a:r>
            <a:r>
              <a:rPr sz="1100" dirty="0">
                <a:latin typeface="Verdana"/>
                <a:cs typeface="Verdana"/>
              </a:rPr>
              <a:t> </a:t>
            </a:r>
            <a:r>
              <a:rPr sz="1100" spc="-5" dirty="0">
                <a:latin typeface="Verdana"/>
                <a:cs typeface="Verdana"/>
              </a:rPr>
              <a:t>JavaScript</a:t>
            </a:r>
            <a:endParaRPr sz="1100" dirty="0">
              <a:latin typeface="Verdana"/>
              <a:cs typeface="Verdana"/>
            </a:endParaRPr>
          </a:p>
        </p:txBody>
      </p:sp>
      <p:sp>
        <p:nvSpPr>
          <p:cNvPr id="20" name="object 20"/>
          <p:cNvSpPr txBox="1"/>
          <p:nvPr/>
        </p:nvSpPr>
        <p:spPr>
          <a:xfrm>
            <a:off x="356108" y="4794884"/>
            <a:ext cx="2607310" cy="350737"/>
          </a:xfrm>
          <a:prstGeom prst="rect">
            <a:avLst/>
          </a:prstGeom>
        </p:spPr>
        <p:txBody>
          <a:bodyPr vert="horz" wrap="square" lIns="0" tIns="12065" rIns="0" bIns="0" rtlCol="0">
            <a:spAutoFit/>
          </a:bodyPr>
          <a:lstStyle/>
          <a:p>
            <a:pPr marL="184785" indent="-172720">
              <a:lnSpc>
                <a:spcPct val="100000"/>
              </a:lnSpc>
              <a:spcBef>
                <a:spcPts val="95"/>
              </a:spcBef>
              <a:buFont typeface="Arial MT"/>
              <a:buChar char="•"/>
              <a:tabLst>
                <a:tab pos="184785" algn="l"/>
                <a:tab pos="185420" algn="l"/>
              </a:tabLst>
            </a:pPr>
            <a:r>
              <a:rPr sz="1100" dirty="0">
                <a:latin typeface="Verdana"/>
                <a:cs typeface="Verdana"/>
              </a:rPr>
              <a:t>Having</a:t>
            </a:r>
            <a:r>
              <a:rPr sz="1100" spc="-10" dirty="0">
                <a:latin typeface="Verdana"/>
                <a:cs typeface="Verdana"/>
              </a:rPr>
              <a:t> </a:t>
            </a:r>
            <a:r>
              <a:rPr sz="1100" spc="-5" dirty="0">
                <a:latin typeface="Verdana"/>
                <a:cs typeface="Verdana"/>
              </a:rPr>
              <a:t>knowledge</a:t>
            </a:r>
            <a:r>
              <a:rPr sz="1100" spc="5" dirty="0">
                <a:latin typeface="Verdana"/>
                <a:cs typeface="Verdana"/>
              </a:rPr>
              <a:t> </a:t>
            </a:r>
            <a:r>
              <a:rPr sz="1100" spc="-5" dirty="0">
                <a:latin typeface="Verdana"/>
                <a:cs typeface="Verdana"/>
              </a:rPr>
              <a:t>on</a:t>
            </a:r>
            <a:r>
              <a:rPr sz="1100" spc="5" dirty="0">
                <a:latin typeface="Verdana"/>
                <a:cs typeface="Verdana"/>
              </a:rPr>
              <a:t> </a:t>
            </a:r>
            <a:r>
              <a:rPr sz="1100" spc="-5" dirty="0">
                <a:latin typeface="Verdana"/>
                <a:cs typeface="Verdana"/>
              </a:rPr>
              <a:t>Git and GitHub.</a:t>
            </a:r>
            <a:endParaRPr sz="1100" dirty="0">
              <a:latin typeface="Verdana"/>
              <a:cs typeface="Verdana"/>
            </a:endParaRPr>
          </a:p>
        </p:txBody>
      </p:sp>
      <p:sp>
        <p:nvSpPr>
          <p:cNvPr id="21" name="object 21"/>
          <p:cNvSpPr txBox="1"/>
          <p:nvPr/>
        </p:nvSpPr>
        <p:spPr>
          <a:xfrm>
            <a:off x="356763" y="5196078"/>
            <a:ext cx="3150870" cy="350737"/>
          </a:xfrm>
          <a:prstGeom prst="rect">
            <a:avLst/>
          </a:prstGeom>
        </p:spPr>
        <p:txBody>
          <a:bodyPr vert="horz" wrap="square" lIns="0" tIns="12065" rIns="0" bIns="0" rtlCol="0">
            <a:spAutoFit/>
          </a:bodyPr>
          <a:lstStyle/>
          <a:p>
            <a:pPr marL="184785" indent="-172720">
              <a:lnSpc>
                <a:spcPct val="100000"/>
              </a:lnSpc>
              <a:spcBef>
                <a:spcPts val="95"/>
              </a:spcBef>
              <a:buFont typeface="Arial MT"/>
              <a:buChar char="•"/>
              <a:tabLst>
                <a:tab pos="184785" algn="l"/>
                <a:tab pos="185420" algn="l"/>
              </a:tabLst>
            </a:pPr>
            <a:r>
              <a:rPr sz="1100" spc="-5" dirty="0">
                <a:latin typeface="Verdana"/>
                <a:cs typeface="Verdana"/>
              </a:rPr>
              <a:t>Attended</a:t>
            </a:r>
            <a:r>
              <a:rPr sz="1100" spc="20" dirty="0">
                <a:latin typeface="Verdana"/>
                <a:cs typeface="Verdana"/>
              </a:rPr>
              <a:t> </a:t>
            </a:r>
            <a:r>
              <a:rPr sz="1100" dirty="0">
                <a:latin typeface="Verdana"/>
                <a:cs typeface="Verdana"/>
              </a:rPr>
              <a:t>training</a:t>
            </a:r>
            <a:r>
              <a:rPr sz="1100" spc="-20" dirty="0">
                <a:latin typeface="Verdana"/>
                <a:cs typeface="Verdana"/>
              </a:rPr>
              <a:t> </a:t>
            </a:r>
            <a:r>
              <a:rPr sz="1100" spc="-5" dirty="0">
                <a:latin typeface="Verdana"/>
                <a:cs typeface="Verdana"/>
              </a:rPr>
              <a:t>on</a:t>
            </a:r>
            <a:r>
              <a:rPr sz="1100" spc="25" dirty="0">
                <a:latin typeface="Verdana"/>
                <a:cs typeface="Verdana"/>
              </a:rPr>
              <a:t> </a:t>
            </a:r>
            <a:r>
              <a:rPr sz="1100" spc="-5" dirty="0">
                <a:latin typeface="Verdana"/>
                <a:cs typeface="Verdana"/>
              </a:rPr>
              <a:t>iTransform-Microsoft.Net</a:t>
            </a:r>
            <a:endParaRPr sz="1100" dirty="0">
              <a:latin typeface="Verdana"/>
              <a:cs typeface="Verdana"/>
            </a:endParaRPr>
          </a:p>
        </p:txBody>
      </p:sp>
      <p:sp>
        <p:nvSpPr>
          <p:cNvPr id="22" name="object 22"/>
          <p:cNvSpPr txBox="1">
            <a:spLocks noGrp="1"/>
          </p:cNvSpPr>
          <p:nvPr>
            <p:ph type="title"/>
          </p:nvPr>
        </p:nvSpPr>
        <p:spPr>
          <a:xfrm>
            <a:off x="2456179" y="241553"/>
            <a:ext cx="4099560" cy="345440"/>
          </a:xfrm>
          <a:prstGeom prst="rect">
            <a:avLst/>
          </a:prstGeom>
        </p:spPr>
        <p:txBody>
          <a:bodyPr vert="horz" wrap="square" lIns="0" tIns="12700" rIns="0" bIns="0" rtlCol="0">
            <a:spAutoFit/>
          </a:bodyPr>
          <a:lstStyle/>
          <a:p>
            <a:pPr marL="12700">
              <a:lnSpc>
                <a:spcPct val="100000"/>
              </a:lnSpc>
              <a:spcBef>
                <a:spcPts val="100"/>
              </a:spcBef>
            </a:pPr>
            <a:r>
              <a:rPr lang="en-IN" spc="-5" dirty="0"/>
              <a:t>Ratnmala Gajanan Patil</a:t>
            </a:r>
            <a:endParaRPr spc="-5" dirty="0"/>
          </a:p>
        </p:txBody>
      </p:sp>
      <p:sp>
        <p:nvSpPr>
          <p:cNvPr id="24" name="object 24"/>
          <p:cNvSpPr txBox="1"/>
          <p:nvPr/>
        </p:nvSpPr>
        <p:spPr>
          <a:xfrm>
            <a:off x="2404872" y="1280483"/>
            <a:ext cx="4300728" cy="1009251"/>
          </a:xfrm>
          <a:prstGeom prst="rect">
            <a:avLst/>
          </a:prstGeom>
        </p:spPr>
        <p:txBody>
          <a:bodyPr vert="horz" wrap="square" lIns="0" tIns="54610" rIns="0" bIns="0" rtlCol="0">
            <a:spAutoFit/>
          </a:bodyPr>
          <a:lstStyle/>
          <a:p>
            <a:pPr marL="38100">
              <a:lnSpc>
                <a:spcPct val="100000"/>
              </a:lnSpc>
              <a:spcBef>
                <a:spcPts val="430"/>
              </a:spcBef>
            </a:pPr>
            <a:r>
              <a:rPr sz="1100" b="1" dirty="0">
                <a:solidFill>
                  <a:srgbClr val="FFFFFF"/>
                </a:solidFill>
                <a:latin typeface="Verdana"/>
                <a:cs typeface="Verdana"/>
              </a:rPr>
              <a:t>Base</a:t>
            </a:r>
            <a:r>
              <a:rPr sz="1100" b="1" spc="-30" dirty="0">
                <a:solidFill>
                  <a:srgbClr val="FFFFFF"/>
                </a:solidFill>
                <a:latin typeface="Verdana"/>
                <a:cs typeface="Verdana"/>
              </a:rPr>
              <a:t> </a:t>
            </a:r>
            <a:r>
              <a:rPr sz="1100" b="1" spc="-5" dirty="0">
                <a:solidFill>
                  <a:srgbClr val="FFFFFF"/>
                </a:solidFill>
                <a:latin typeface="Verdana"/>
                <a:cs typeface="Verdana"/>
              </a:rPr>
              <a:t>Location:</a:t>
            </a:r>
            <a:r>
              <a:rPr sz="1100" b="1" spc="80" dirty="0">
                <a:solidFill>
                  <a:srgbClr val="FFFFFF"/>
                </a:solidFill>
                <a:latin typeface="Verdana"/>
                <a:cs typeface="Verdana"/>
              </a:rPr>
              <a:t> </a:t>
            </a:r>
            <a:r>
              <a:rPr sz="1100" spc="-5" dirty="0">
                <a:solidFill>
                  <a:srgbClr val="FFFFFF"/>
                </a:solidFill>
                <a:latin typeface="Verdana"/>
                <a:cs typeface="Verdana"/>
              </a:rPr>
              <a:t>Mumbai</a:t>
            </a:r>
            <a:endParaRPr sz="1100" dirty="0">
              <a:latin typeface="Verdana"/>
              <a:cs typeface="Verdana"/>
            </a:endParaRPr>
          </a:p>
          <a:p>
            <a:pPr marL="38100">
              <a:lnSpc>
                <a:spcPct val="100000"/>
              </a:lnSpc>
              <a:spcBef>
                <a:spcPts val="359"/>
              </a:spcBef>
            </a:pPr>
            <a:r>
              <a:rPr sz="1650" b="1" spc="-7" baseline="-7575" dirty="0">
                <a:solidFill>
                  <a:srgbClr val="FFFFFF"/>
                </a:solidFill>
                <a:latin typeface="Verdana"/>
                <a:cs typeface="Verdana"/>
              </a:rPr>
              <a:t>Email</a:t>
            </a:r>
            <a:r>
              <a:rPr sz="1650" b="1" spc="-22" baseline="-7575" dirty="0">
                <a:solidFill>
                  <a:srgbClr val="FFFFFF"/>
                </a:solidFill>
                <a:latin typeface="Verdana"/>
                <a:cs typeface="Verdana"/>
              </a:rPr>
              <a:t> </a:t>
            </a:r>
            <a:r>
              <a:rPr sz="1650" b="1" spc="-7" baseline="-7575" dirty="0">
                <a:solidFill>
                  <a:srgbClr val="FFFFFF"/>
                </a:solidFill>
                <a:latin typeface="Verdana"/>
                <a:cs typeface="Verdana"/>
              </a:rPr>
              <a:t>ID:</a:t>
            </a:r>
            <a:r>
              <a:rPr lang="en-IN" sz="1650" b="1" spc="-7" baseline="-7575" dirty="0">
                <a:solidFill>
                  <a:schemeClr val="accent5">
                    <a:lumMod val="60000"/>
                    <a:lumOff val="40000"/>
                  </a:schemeClr>
                </a:solidFill>
                <a:latin typeface="Verdana"/>
                <a:cs typeface="Verdana"/>
                <a:hlinkClick r:id="rId6">
                  <a:extLst>
                    <a:ext uri="{A12FA001-AC4F-418D-AE19-62706E023703}">
                      <ahyp:hlinkClr xmlns:ahyp="http://schemas.microsoft.com/office/drawing/2018/hyperlinkcolor" val="tx"/>
                    </a:ext>
                  </a:extLst>
                </a:hlinkClick>
              </a:rPr>
              <a:t>ratnmala-gajanan.patil@capgemini.com</a:t>
            </a:r>
            <a:endParaRPr sz="1200" dirty="0">
              <a:solidFill>
                <a:schemeClr val="accent5">
                  <a:lumMod val="60000"/>
                  <a:lumOff val="40000"/>
                </a:schemeClr>
              </a:solidFill>
              <a:latin typeface="Segoe UI" panose="020B0502040204020203" pitchFamily="34" charset="0"/>
              <a:cs typeface="Segoe UI" panose="020B0502040204020203" pitchFamily="34" charset="0"/>
            </a:endParaRPr>
          </a:p>
          <a:p>
            <a:pPr marL="38100">
              <a:lnSpc>
                <a:spcPct val="100000"/>
              </a:lnSpc>
              <a:spcBef>
                <a:spcPts val="690"/>
              </a:spcBef>
            </a:pPr>
            <a:r>
              <a:rPr sz="1100" b="1" spc="-5" dirty="0">
                <a:solidFill>
                  <a:srgbClr val="FFFFFF"/>
                </a:solidFill>
                <a:latin typeface="Verdana"/>
                <a:cs typeface="Verdana"/>
              </a:rPr>
              <a:t>Mobile</a:t>
            </a:r>
            <a:r>
              <a:rPr sz="1100" b="1" spc="-20" dirty="0">
                <a:solidFill>
                  <a:srgbClr val="FFFFFF"/>
                </a:solidFill>
                <a:latin typeface="Verdana"/>
                <a:cs typeface="Verdana"/>
              </a:rPr>
              <a:t> </a:t>
            </a:r>
            <a:r>
              <a:rPr sz="1100" b="1" dirty="0">
                <a:solidFill>
                  <a:srgbClr val="FFFFFF"/>
                </a:solidFill>
                <a:latin typeface="Verdana"/>
                <a:cs typeface="Verdana"/>
              </a:rPr>
              <a:t>No:</a:t>
            </a:r>
            <a:r>
              <a:rPr sz="1100" b="1" spc="-70" dirty="0">
                <a:solidFill>
                  <a:srgbClr val="FFFFFF"/>
                </a:solidFill>
                <a:latin typeface="Verdana"/>
                <a:cs typeface="Verdana"/>
              </a:rPr>
              <a:t> </a:t>
            </a:r>
            <a:r>
              <a:rPr sz="1100" spc="-5" dirty="0">
                <a:solidFill>
                  <a:srgbClr val="FFFFFF"/>
                </a:solidFill>
                <a:latin typeface="Verdana"/>
                <a:cs typeface="Verdana"/>
              </a:rPr>
              <a:t>+91</a:t>
            </a:r>
            <a:r>
              <a:rPr sz="1100" spc="-10" dirty="0">
                <a:solidFill>
                  <a:srgbClr val="FFFFFF"/>
                </a:solidFill>
                <a:latin typeface="Verdana"/>
                <a:cs typeface="Verdana"/>
              </a:rPr>
              <a:t> </a:t>
            </a:r>
            <a:r>
              <a:rPr lang="en-IN" sz="1100" spc="-10" dirty="0">
                <a:solidFill>
                  <a:srgbClr val="FFFFFF"/>
                </a:solidFill>
                <a:latin typeface="Verdana"/>
                <a:cs typeface="Verdana"/>
              </a:rPr>
              <a:t>9689639638</a:t>
            </a:r>
            <a:endParaRPr sz="1100" dirty="0">
              <a:latin typeface="Verdana"/>
              <a:cs typeface="Verdana"/>
            </a:endParaRPr>
          </a:p>
          <a:p>
            <a:pPr marL="43815">
              <a:lnSpc>
                <a:spcPct val="100000"/>
              </a:lnSpc>
              <a:spcBef>
                <a:spcPts val="420"/>
              </a:spcBef>
            </a:pPr>
            <a:r>
              <a:rPr sz="1650" b="1" spc="-7" baseline="2525" dirty="0">
                <a:solidFill>
                  <a:srgbClr val="FFFFFF"/>
                </a:solidFill>
                <a:latin typeface="Verdana"/>
                <a:cs typeface="Verdana"/>
              </a:rPr>
              <a:t>Grade:</a:t>
            </a:r>
            <a:r>
              <a:rPr sz="1650" b="1" spc="232" baseline="2525" dirty="0">
                <a:solidFill>
                  <a:srgbClr val="FFFFFF"/>
                </a:solidFill>
                <a:latin typeface="Verdana"/>
                <a:cs typeface="Verdana"/>
              </a:rPr>
              <a:t> </a:t>
            </a:r>
            <a:r>
              <a:rPr sz="1100" dirty="0">
                <a:solidFill>
                  <a:srgbClr val="FFFFFF"/>
                </a:solidFill>
                <a:latin typeface="Verdana"/>
                <a:cs typeface="Verdana"/>
              </a:rPr>
              <a:t>A3</a:t>
            </a:r>
            <a:endParaRPr sz="1100" dirty="0">
              <a:latin typeface="Verdana"/>
              <a:cs typeface="Verdana"/>
            </a:endParaRPr>
          </a:p>
        </p:txBody>
      </p:sp>
      <p:sp>
        <p:nvSpPr>
          <p:cNvPr id="25" name="object 25"/>
          <p:cNvSpPr txBox="1"/>
          <p:nvPr/>
        </p:nvSpPr>
        <p:spPr>
          <a:xfrm>
            <a:off x="9216770" y="320119"/>
            <a:ext cx="2988310" cy="830580"/>
          </a:xfrm>
          <a:prstGeom prst="rect">
            <a:avLst/>
          </a:prstGeom>
        </p:spPr>
        <p:txBody>
          <a:bodyPr vert="horz" wrap="square" lIns="0" tIns="16510" rIns="0" bIns="0" rtlCol="0">
            <a:spAutoFit/>
          </a:bodyPr>
          <a:lstStyle/>
          <a:p>
            <a:pPr marL="376555" marR="514984" indent="-135255">
              <a:lnSpc>
                <a:spcPct val="115399"/>
              </a:lnSpc>
              <a:spcBef>
                <a:spcPts val="130"/>
              </a:spcBef>
            </a:pPr>
            <a:r>
              <a:rPr sz="1200" b="1" spc="-5" dirty="0">
                <a:solidFill>
                  <a:srgbClr val="006FAC"/>
                </a:solidFill>
                <a:latin typeface="Verdana"/>
                <a:cs typeface="Verdana"/>
              </a:rPr>
              <a:t>Education and certificates </a:t>
            </a:r>
            <a:r>
              <a:rPr sz="1200" b="1" spc="-400" dirty="0">
                <a:solidFill>
                  <a:srgbClr val="006FAC"/>
                </a:solidFill>
                <a:latin typeface="Verdana"/>
                <a:cs typeface="Verdana"/>
              </a:rPr>
              <a:t> </a:t>
            </a:r>
            <a:r>
              <a:rPr sz="1100" u="sng" dirty="0">
                <a:latin typeface="Verdana"/>
                <a:cs typeface="Verdana"/>
              </a:rPr>
              <a:t>BACHELORS IN </a:t>
            </a:r>
            <a:r>
              <a:rPr sz="1100" u="sng" spc="-5" dirty="0">
                <a:latin typeface="Verdana"/>
                <a:cs typeface="Verdana"/>
              </a:rPr>
              <a:t>COMPUTER </a:t>
            </a:r>
            <a:r>
              <a:rPr sz="1100" u="sng" dirty="0">
                <a:latin typeface="Verdana"/>
                <a:cs typeface="Verdana"/>
              </a:rPr>
              <a:t> SCIENCE:</a:t>
            </a:r>
            <a:r>
              <a:rPr sz="1100" u="sng" spc="-35" dirty="0">
                <a:latin typeface="Verdana"/>
                <a:cs typeface="Verdana"/>
              </a:rPr>
              <a:t> </a:t>
            </a:r>
            <a:r>
              <a:rPr sz="1100" u="sng" spc="-5" dirty="0">
                <a:latin typeface="Verdana"/>
                <a:cs typeface="Verdana"/>
              </a:rPr>
              <a:t>2019</a:t>
            </a:r>
            <a:r>
              <a:rPr sz="1100" u="sng" dirty="0">
                <a:latin typeface="Verdana"/>
                <a:cs typeface="Verdana"/>
              </a:rPr>
              <a:t> -</a:t>
            </a:r>
            <a:r>
              <a:rPr sz="1100" u="sng" spc="-5" dirty="0">
                <a:latin typeface="Verdana"/>
                <a:cs typeface="Verdana"/>
              </a:rPr>
              <a:t> </a:t>
            </a:r>
            <a:r>
              <a:rPr sz="1100" u="sng" spc="-10" dirty="0">
                <a:latin typeface="Verdana"/>
                <a:cs typeface="Verdana"/>
              </a:rPr>
              <a:t>2022</a:t>
            </a:r>
            <a:endParaRPr sz="1100" u="sng" dirty="0">
              <a:latin typeface="Verdana"/>
              <a:cs typeface="Verdana"/>
            </a:endParaRPr>
          </a:p>
          <a:p>
            <a:pPr marL="12700">
              <a:lnSpc>
                <a:spcPct val="100000"/>
              </a:lnSpc>
              <a:spcBef>
                <a:spcPts val="380"/>
              </a:spcBef>
              <a:tabLst>
                <a:tab pos="2974975" algn="l"/>
              </a:tabLst>
            </a:pPr>
            <a:r>
              <a:rPr sz="1000" b="1" u="sng" spc="-5" dirty="0">
                <a:solidFill>
                  <a:srgbClr val="006FAC"/>
                </a:solidFill>
                <a:uFill>
                  <a:solidFill>
                    <a:srgbClr val="12ABDB"/>
                  </a:solidFill>
                </a:uFill>
                <a:latin typeface="Verdana"/>
                <a:cs typeface="Verdana"/>
              </a:rPr>
              <a:t> </a:t>
            </a:r>
            <a:r>
              <a:rPr sz="1000" b="1" u="sng" spc="140" dirty="0">
                <a:solidFill>
                  <a:srgbClr val="006FAC"/>
                </a:solidFill>
                <a:uFill>
                  <a:solidFill>
                    <a:srgbClr val="12ABDB"/>
                  </a:solidFill>
                </a:uFill>
                <a:latin typeface="Verdana"/>
                <a:cs typeface="Verdana"/>
              </a:rPr>
              <a:t> </a:t>
            </a:r>
            <a:r>
              <a:rPr sz="1000" b="1" u="sng" spc="-10" dirty="0">
                <a:solidFill>
                  <a:srgbClr val="006FAC"/>
                </a:solidFill>
                <a:uFill>
                  <a:solidFill>
                    <a:srgbClr val="12ABDB"/>
                  </a:solidFill>
                </a:uFill>
                <a:latin typeface="Verdana"/>
                <a:cs typeface="Verdana"/>
              </a:rPr>
              <a:t>	</a:t>
            </a:r>
            <a:endParaRPr sz="1000" u="sng" dirty="0">
              <a:latin typeface="Verdana"/>
              <a:cs typeface="Verdana"/>
            </a:endParaRPr>
          </a:p>
        </p:txBody>
      </p:sp>
      <p:pic>
        <p:nvPicPr>
          <p:cNvPr id="32" name="Picture 31" descr="A person in a yellow shirt&#10;&#10;Description automatically generated with low confidence">
            <a:extLst>
              <a:ext uri="{FF2B5EF4-FFF2-40B4-BE49-F238E27FC236}">
                <a16:creationId xmlns:a16="http://schemas.microsoft.com/office/drawing/2014/main" id="{B006D2BD-8860-ECA4-F9A3-30A2A464B92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7122" y="172092"/>
            <a:ext cx="1861723" cy="1919919"/>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3" name="TextBox 32">
            <a:extLst>
              <a:ext uri="{FF2B5EF4-FFF2-40B4-BE49-F238E27FC236}">
                <a16:creationId xmlns:a16="http://schemas.microsoft.com/office/drawing/2014/main" id="{C4E38F08-7580-D5BD-D04B-BEAB40C800A0}"/>
              </a:ext>
            </a:extLst>
          </p:cNvPr>
          <p:cNvSpPr txBox="1"/>
          <p:nvPr/>
        </p:nvSpPr>
        <p:spPr>
          <a:xfrm>
            <a:off x="292890" y="5643159"/>
            <a:ext cx="2158492" cy="307777"/>
          </a:xfrm>
          <a:prstGeom prst="rect">
            <a:avLst/>
          </a:prstGeom>
          <a:noFill/>
        </p:spPr>
        <p:txBody>
          <a:bodyPr wrap="square" rtlCol="0">
            <a:spAutoFit/>
          </a:bodyPr>
          <a:lstStyle/>
          <a:p>
            <a:r>
              <a:rPr lang="en-IN" sz="1400" b="1" dirty="0">
                <a:latin typeface="Verdana" panose="020B0604030504040204" pitchFamily="34" charset="0"/>
                <a:ea typeface="Verdana" panose="020B0604030504040204" pitchFamily="34" charset="0"/>
              </a:rPr>
              <a:t>Cloud Certification</a:t>
            </a:r>
          </a:p>
        </p:txBody>
      </p:sp>
      <p:sp>
        <p:nvSpPr>
          <p:cNvPr id="34" name="TextBox 33">
            <a:extLst>
              <a:ext uri="{FF2B5EF4-FFF2-40B4-BE49-F238E27FC236}">
                <a16:creationId xmlns:a16="http://schemas.microsoft.com/office/drawing/2014/main" id="{0D1E446D-277D-FDF2-608A-E5FCC6CF6DDF}"/>
              </a:ext>
            </a:extLst>
          </p:cNvPr>
          <p:cNvSpPr txBox="1"/>
          <p:nvPr/>
        </p:nvSpPr>
        <p:spPr>
          <a:xfrm>
            <a:off x="356108" y="5977377"/>
            <a:ext cx="2607309" cy="461665"/>
          </a:xfrm>
          <a:prstGeom prst="rect">
            <a:avLst/>
          </a:prstGeom>
          <a:noFill/>
        </p:spPr>
        <p:txBody>
          <a:bodyPr wrap="square" rtlCol="0">
            <a:spAutoFit/>
          </a:bodyPr>
          <a:lstStyle/>
          <a:p>
            <a:pPr marL="285750" indent="-285750">
              <a:buFont typeface="Arial" panose="020B0604020202020204" pitchFamily="34" charset="0"/>
              <a:buChar char="•"/>
            </a:pPr>
            <a:r>
              <a:rPr lang="en-IN" sz="1200" dirty="0"/>
              <a:t>Certified AZ-900</a:t>
            </a:r>
          </a:p>
          <a:p>
            <a:pPr marL="285750" indent="-285750">
              <a:buFont typeface="Arial" panose="020B0604020202020204" pitchFamily="34" charset="0"/>
              <a:buChar char="•"/>
            </a:pPr>
            <a:r>
              <a:rPr lang="en-IN" sz="1200" dirty="0"/>
              <a:t>Ongoing AZ-104</a:t>
            </a:r>
          </a:p>
        </p:txBody>
      </p:sp>
      <p:sp>
        <p:nvSpPr>
          <p:cNvPr id="26" name="TextBox 25">
            <a:extLst>
              <a:ext uri="{FF2B5EF4-FFF2-40B4-BE49-F238E27FC236}">
                <a16:creationId xmlns:a16="http://schemas.microsoft.com/office/drawing/2014/main" id="{C68DEFBB-8A06-4F69-C6EB-596F18DFF721}"/>
              </a:ext>
            </a:extLst>
          </p:cNvPr>
          <p:cNvSpPr txBox="1"/>
          <p:nvPr/>
        </p:nvSpPr>
        <p:spPr>
          <a:xfrm>
            <a:off x="9372600" y="1317242"/>
            <a:ext cx="1112519" cy="369332"/>
          </a:xfrm>
          <a:prstGeom prst="rect">
            <a:avLst/>
          </a:prstGeom>
          <a:noFill/>
        </p:spPr>
        <p:txBody>
          <a:bodyPr wrap="square" rtlCol="0">
            <a:spAutoFit/>
          </a:bodyPr>
          <a:lstStyle/>
          <a:p>
            <a:r>
              <a:rPr lang="en-IN" b="1" dirty="0">
                <a:solidFill>
                  <a:schemeClr val="tx2">
                    <a:lumMod val="60000"/>
                    <a:lumOff val="40000"/>
                  </a:schemeClr>
                </a:solidFill>
              </a:rPr>
              <a:t>Skills</a:t>
            </a:r>
          </a:p>
        </p:txBody>
      </p:sp>
      <p:sp>
        <p:nvSpPr>
          <p:cNvPr id="27" name="TextBox 26">
            <a:extLst>
              <a:ext uri="{FF2B5EF4-FFF2-40B4-BE49-F238E27FC236}">
                <a16:creationId xmlns:a16="http://schemas.microsoft.com/office/drawing/2014/main" id="{2B658394-2C74-8377-5D80-2E90CA2A2CE3}"/>
              </a:ext>
            </a:extLst>
          </p:cNvPr>
          <p:cNvSpPr txBox="1"/>
          <p:nvPr/>
        </p:nvSpPr>
        <p:spPr>
          <a:xfrm>
            <a:off x="5144692" y="6158116"/>
            <a:ext cx="2560319" cy="369332"/>
          </a:xfrm>
          <a:prstGeom prst="rect">
            <a:avLst/>
          </a:prstGeom>
          <a:noFill/>
        </p:spPr>
        <p:txBody>
          <a:bodyPr wrap="square" rtlCol="0">
            <a:spAutoFit/>
          </a:bodyPr>
          <a:lstStyle/>
          <a:p>
            <a:r>
              <a:rPr lang="en-IN" dirty="0">
                <a:solidFill>
                  <a:schemeClr val="tx2">
                    <a:lumMod val="60000"/>
                    <a:lumOff val="40000"/>
                  </a:schemeClr>
                </a:solidFill>
                <a:hlinkClick r:id="rId8"/>
              </a:rPr>
              <a:t>Check out my work here</a:t>
            </a:r>
            <a:r>
              <a:rPr lang="en-IN" dirty="0">
                <a:solidFill>
                  <a:schemeClr val="tx2">
                    <a:lumMod val="60000"/>
                    <a:lumOff val="40000"/>
                  </a:schemeClr>
                </a:solidFill>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323</TotalTime>
  <Words>297</Words>
  <Application>Microsoft Office PowerPoint</Application>
  <PresentationFormat>Widescreen</PresentationFormat>
  <Paragraphs>42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MT</vt:lpstr>
      <vt:lpstr>Calibri</vt:lpstr>
      <vt:lpstr>Segoe UI</vt:lpstr>
      <vt:lpstr>Verdana</vt:lpstr>
      <vt:lpstr>Office Theme</vt:lpstr>
      <vt:lpstr>Ratnmala Gajanan Patil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Patil, Ratnmala</cp:lastModifiedBy>
  <cp:revision>11</cp:revision>
  <dcterms:created xsi:type="dcterms:W3CDTF">2023-04-03T05:55:27Z</dcterms:created>
  <dcterms:modified xsi:type="dcterms:W3CDTF">2023-04-05T07:28:50Z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2022-11-05T00:00:00Z</vt:filetime>
  </property>
  <property fmtid="{D5CDD505-2E9C-101B-9397-08002B2CF9AE}" pid="3" name="Creator">
    <vt:lpwstr>Microsoft® PowerPoint® for Microsoft 365</vt:lpwstr>
  </property>
  <property fmtid="{D5CDD505-2E9C-101B-9397-08002B2CF9AE}" pid="4" name="LastSaved">
    <vt:filetime>2023-04-03T00:00:00Z</vt:filetime>
  </property>
</Properties>
</file>