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jpeg" ContentType="image/jpe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15760" y="-815760"/>
            <a:ext cx="1637640" cy="163764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68840" y="21240"/>
            <a:ext cx="1701000" cy="1701000"/>
          </a:xfrm>
          <a:prstGeom prst="ellipse">
            <a:avLst/>
          </a:prstGeom>
          <a:noFill/>
          <a:ln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40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2315400">
            <a:off x="182880" y="1054440"/>
            <a:ext cx="1124640" cy="1101600"/>
          </a:xfrm>
          <a:prstGeom prst="donut">
            <a:avLst>
              <a:gd name="adj" fmla="val 11833"/>
            </a:avLst>
          </a:prstGeom>
          <a:gradFill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lin ang="0"/>
          </a:gradFill>
          <a:ln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00000" dist="15000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013040" y="0"/>
            <a:ext cx="8129880" cy="68569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14840" y="0"/>
            <a:ext cx="72000" cy="68569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21600" y="1413720"/>
            <a:ext cx="209160" cy="209160"/>
          </a:xfrm>
          <a:prstGeom prst="ellipse">
            <a:avLst/>
          </a:prstGeom>
          <a:gradFill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lin ang="0"/>
          </a:gradFill>
          <a:ln w="2160">
            <a:solidFill>
              <a:schemeClr val="accent1">
                <a:shade val="90000"/>
                <a:satMod val="110000"/>
                <a:alpha val="6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157040" y="1344960"/>
            <a:ext cx="63000" cy="63000"/>
          </a:xfrm>
          <a:prstGeom prst="ellipse">
            <a:avLst/>
          </a:prstGeom>
          <a:noFill/>
          <a:ln w="12600">
            <a:solidFill>
              <a:schemeClr val="accent1">
                <a:shade val="75000"/>
                <a:alpha val="6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815760" y="-815760"/>
            <a:ext cx="1637640" cy="163764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168840" y="21240"/>
            <a:ext cx="1701000" cy="1701000"/>
          </a:xfrm>
          <a:prstGeom prst="ellipse">
            <a:avLst/>
          </a:prstGeom>
          <a:noFill/>
          <a:ln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40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 rot="2315400">
            <a:off x="182880" y="1054440"/>
            <a:ext cx="1124640" cy="1101600"/>
          </a:xfrm>
          <a:prstGeom prst="donut">
            <a:avLst>
              <a:gd name="adj" fmla="val 11833"/>
            </a:avLst>
          </a:prstGeom>
          <a:gradFill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lin ang="0"/>
          </a:gradFill>
          <a:ln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00000" dist="15000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1013040" y="0"/>
            <a:ext cx="8129880" cy="68569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CustomShape 5"/>
          <p:cNvSpPr/>
          <p:nvPr/>
        </p:nvSpPr>
        <p:spPr>
          <a:xfrm>
            <a:off x="1014840" y="0"/>
            <a:ext cx="72000" cy="68569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432440" y="360000"/>
            <a:ext cx="7405560" cy="14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IN" sz="4300" spc="-1" strike="noStrike" u="sng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DJANGO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936000" y="4522680"/>
            <a:ext cx="8294400" cy="44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The Web Framework for perfectionists with deadlines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990720" y="304920"/>
            <a:ext cx="8152200" cy="709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What is a Web Framework 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 software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framework is an abstraction in which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software providing generic functionality can be   selectively changed by additional user-written code,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thus providing application-specific software.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 web framework is a software framework that is  designed to support the development of web applications including web services, web resources, and web APIs. It helps in reducing the overhead involved in building a web application by providing many commonly used functionalities, on top of which a developer can build the web application with ease.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91120" y="13680"/>
            <a:ext cx="9127800" cy="65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</a:t>
            </a:r>
            <a:r>
              <a:rPr b="0" lang="en-IN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The Model – View – Controller (MVC) Pattern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MVC pattern is simply a way of logically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separating the different responsibilities of the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application.  Resources like database tables are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represented by </a:t>
            </a:r>
            <a:r>
              <a:rPr b="1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models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 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(in much the same way a class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Python often models some real-world object).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</a:t>
            </a:r>
            <a:r>
              <a:rPr b="1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Controllers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 contain the business logic of the application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operate on models. </a:t>
            </a:r>
            <a:r>
              <a:rPr b="1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Views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 are given all of the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information they needs to dynamically generate the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HTML representation of the page.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Somewhat confusingly, in Django, Controllers 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called views and views are called templates. Other than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this, Django is a straightforward MVC framework.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Structure of a Django project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55880" y="1523880"/>
            <a:ext cx="8073360" cy="47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Let’s start digging into Django by first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understanding the structure of a Django project.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Simultaneously, let’s start working on a mini – project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 that it is both easier and enjoyable to learn this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awesome framework.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First, fire up a shell and move to a directory of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your choice. Then type in the following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$ django-admin startproject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</a:t>
            </a:r>
            <a:r>
              <a:rPr b="1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grocery_billing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This will create a Django project with the 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grocery_billing.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158840" y="380880"/>
            <a:ext cx="7859880" cy="606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Let's take a look at the generated project structure: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grocery_billing/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manage.py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grocery_billing/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__init__.py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settings.py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urls.py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wsgi.py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These files are as follows: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manage.py:  A command-line utility to interact with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your project. It is a thin wrapper around the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django-admin.py tool. You don't need to edit this file.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177560" y="380880"/>
            <a:ext cx="7987680" cy="64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grocery_billing/:  Your project directory consist of the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following files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__init__.py : An empty file that tells Python to treat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Greycells directory as a Python module.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settings.py :  Settings and configuration for your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project. Contains initial default settings.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urls.py  : The place where your URL patterns live.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Each URL defined here is mapped to a view.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wsgi.py : Configuration to run your project as a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Web Server Gateway Interface (WSGI) application.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207080" y="304920"/>
            <a:ext cx="7542720" cy="56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Now that we have learnt quite a bit about the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structure, let’s move on and warm up our server.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First, we need to migrate. 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Migrations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are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Django’s way of propagating changes you make to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your models (adding a field, deleting a model, etc.)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into your database schema. Although we have not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created any table yet, the tables for the initial setup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have been created by Django, by default.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So, open a terminal and move to the directory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containing the file manage.py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$ python manage.py makemigrations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$ python manage.py migrate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7440" y="152280"/>
            <a:ext cx="11491560" cy="56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You should see something like this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Rendering model states... DONE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Applying contenttypes.0001_initial... OK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Applying auth.0001_initial... OK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Applying admin.0001_initial... OK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Applying contenttypes.0002_remove_content_type_name... OK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Applying auth.0002_alter_permission_name_max_length... OK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Applying auth.0003_alter_user_email_max_length... OK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Applying auth.0004_alter_user_username_opts... OK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Applying auth.0005_alter_user_last_login_null... OK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Applying auth.0006_require_contenttypes_0002... OK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Applying sessions.0001_initial... OK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026360" y="20880"/>
            <a:ext cx="8365680" cy="691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Django comes with a lightweight web server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run your code quickly, without needing to spend time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configuring a production server. It keeps checking for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changes in your code, and reloads automatically.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But you have to restart your server manually if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you add new files to your project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Start the development server like this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$ python manage.py runserver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You should see something like this: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Performing system checks...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System check identified no issues (0 silenced).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February 4, 2017 - 16:00:00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Django version 1.10.1, using settings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‘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grocery_billing.settings'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Starting development server at http://127.0.0.1:8000/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Quit the server with CONTROL-C.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180800" y="304920"/>
            <a:ext cx="8019720" cy="606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Now, open the URL http://127.0.0.1:8000 (or)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http://localhost:8000 in your  browser. You should see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page telling (It Worked !) you the project is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successfully running.</a:t>
            </a:r>
            <a:r>
              <a:rPr b="1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456200" y="76320"/>
            <a:ext cx="74970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The Settings file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071720" y="1066680"/>
            <a:ext cx="8047080" cy="64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Open the settings.py file and take a look at the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configurations of our project. Only a handful of the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settings are of importance to us. The rest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can be left as they are.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DEBUG is a boolean that turns on/off the debug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 of the project. If set to True, Django will display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detailed error pages when an uncaught exception is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thrown by your application.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INSTALLED_APPS setting tells Django which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applications are active for this site.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219320" y="0"/>
            <a:ext cx="74970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Installation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066680" y="914400"/>
            <a:ext cx="8076240" cy="56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Install pip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Pip is a package management system used to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install and manage software packages written in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Python which can be found in the Python Package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Index (PyPI).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$ sudo apt-get upgrade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$ sudo apt-get install python-pip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Verify pip installation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$ pip –V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#You should see something like this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pip 8.1.1 from /usr/lib/python2.7/dist-packages (python 2.7)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185120" y="380880"/>
            <a:ext cx="8062560" cy="35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ROOT_URLCONF indicates the Python module where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root URL patterns of your project are defined.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DATABASES is a dictionary containing the settings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all the databases to be used in the project. There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must always be a default database. The default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configuration uses a SQLite3 database.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988920" y="34560"/>
            <a:ext cx="8117280" cy="703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Is my project an app 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Django, a project is considered a Django installation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with some settings, whereas  an application is a logical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group of models, views, templates, and URLs.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Applications interact with the framework to provide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some specific functionalities and may be reused in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various projects. Now, let’s create our first app of this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project, called ‘users’, which will manage all user –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related activities like registration, authentication and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session management.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$ python manage.py startapp users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74120" y="304920"/>
            <a:ext cx="8499960" cy="62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Install Django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$ pip install Django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$ sudo apt install python-django-common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check if Django is successfully installed, run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Python.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&gt;&gt;&gt; import django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&gt;&gt;&gt; print django.get_version()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# You should see something like this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1.10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057400" y="0"/>
            <a:ext cx="74970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Introduction – The Basics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105920" y="1066680"/>
            <a:ext cx="8118360" cy="58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How the Web works 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Every web page is transmitted to your browser as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HTML, a language used by browsers to describe the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content and structure of a web page.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application responsible for sending HTML to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browsers is called a web server, and it sends back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(if permitted) whatever the browser requests.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Browsers download websites from web servers using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 HTTP protocol.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254960" y="457200"/>
            <a:ext cx="796176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 HTTP protocol is based on a request-response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model. The client (your browser) requests data from a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web application, which in turn responds to the request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with the data your browser requested.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Communication is always initiated by the client.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 server has no way of initiating a connection to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you and sending your browser unsolicited data.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The Request – Response cycle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995400" y="1981080"/>
            <a:ext cx="7673400" cy="373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185840" y="304920"/>
            <a:ext cx="8102880" cy="68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HTTP 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Every message in the HTTP protocol has an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associated 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method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 The various HTTP methods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correspond to logically different types of requests the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client can send, which in turn represent different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intentions on the client side.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example,  requesting the HTML of a web page is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logically different than submitting a form,  so the two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actions require the use of different methods.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‘GET’ method requests data from the web server.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web application should not alter the state of the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as a result of a ’GET’ request, i.e., it is only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read operation.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83960" y="457200"/>
            <a:ext cx="8263800" cy="46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4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be able to send data to the web application (maybe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via a form),  ‘POST’ requests are used. POST requests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usually carry data entered by the user and result in some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action being taken within the web application.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Unlike GET requests, POST requests do not always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result in a new HTML page being sent to the client.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Instead, the client uses the response's response code do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determine if the operation on the application was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successful.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318680" y="304920"/>
            <a:ext cx="7986240" cy="72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HTTP Response Status Codes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Status Code element in a server response, is a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3-digit integer where the first digit defines the class of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response.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1xx : Informational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2xx :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Success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3xx :  Redirection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4xx :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Client error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5xx :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Server error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Some common HTTP response codes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200 : OK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403 : Forbidden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400 : Bad Request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404 : Not Found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401 : Unauthorized           500 : Internal Server Error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503 : Service Unavailable 550 : Permission Denied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572</TotalTime>
  <Application>LibreOffice/5.2.2.2$Linux_X86_64 LibreOffice_project/20m0$Build-2</Application>
  <Words>656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Aravind</dc:creator>
  <dc:description/>
  <dc:language>en-IN</dc:language>
  <cp:lastModifiedBy/>
  <dcterms:modified xsi:type="dcterms:W3CDTF">2017-02-04T10:04:00Z</dcterms:modified>
  <cp:revision>64</cp:revision>
  <dc:subject/>
  <dc:title>DJANGO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