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1" r:id="rId4"/>
    <p:sldId id="262" r:id="rId5"/>
    <p:sldId id="273" r:id="rId6"/>
    <p:sldId id="274" r:id="rId7"/>
    <p:sldId id="263" r:id="rId8"/>
    <p:sldId id="275" r:id="rId9"/>
    <p:sldId id="276" r:id="rId10"/>
    <p:sldId id="264" r:id="rId11"/>
    <p:sldId id="265" r:id="rId12"/>
    <p:sldId id="271" r:id="rId13"/>
    <p:sldId id="277" r:id="rId14"/>
    <p:sldId id="267" r:id="rId15"/>
    <p:sldId id="268" r:id="rId16"/>
    <p:sldId id="272" r:id="rId17"/>
    <p:sldId id="278" r:id="rId18"/>
    <p:sldId id="279" r:id="rId19"/>
    <p:sldId id="269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A6298-01A2-4ABB-B770-C7B8C2C112EC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754DA-7C07-4403-98ED-45D7A1986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47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 i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376243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612966AA-9870-4BAB-914F-AE6FE076B5D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3568" y="51881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pic>
        <p:nvPicPr>
          <p:cNvPr id="9" name="Picture 8" descr="50 Years of Computing Logo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06"/>
          <a:stretch/>
        </p:blipFill>
        <p:spPr>
          <a:xfrm>
            <a:off x="8028384" y="5927902"/>
            <a:ext cx="792088" cy="80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27C1-6640-4C15-B97E-64E46CCEF8D1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66AA-9870-4BAB-914F-AE6FE076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2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27C1-6640-4C15-B97E-64E46CCEF8D1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66AA-9870-4BAB-914F-AE6FE076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5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6050"/>
            <a:ext cx="8229600" cy="6921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052513"/>
            <a:ext cx="8077200" cy="50688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4EE32-25AF-4C08-B065-76562750C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3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buClr>
                <a:srgbClr val="DE2828"/>
              </a:buClr>
              <a:defRPr/>
            </a:lvl1pPr>
            <a:lvl2pPr marL="742950" indent="-285750">
              <a:buClr>
                <a:srgbClr val="DE2828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DE2828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rgbClr val="DE2828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rgbClr val="DE2828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79512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12966AA-9870-4BAB-914F-AE6FE076B5D3}" type="slidenum">
              <a:rPr lang="en-GB" smtClean="0"/>
              <a:pPr algn="l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40650" y="1066183"/>
            <a:ext cx="8280920" cy="0"/>
          </a:xfrm>
          <a:prstGeom prst="line">
            <a:avLst/>
          </a:prstGeom>
          <a:ln w="57150">
            <a:solidFill>
              <a:srgbClr val="D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50 Years of Computing Logo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06"/>
          <a:stretch/>
        </p:blipFill>
        <p:spPr>
          <a:xfrm>
            <a:off x="8028384" y="5927902"/>
            <a:ext cx="792088" cy="80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9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27C1-6640-4C15-B97E-64E46CCEF8D1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66AA-9870-4BAB-914F-AE6FE076B5D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50 Years of Computing Logo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06"/>
          <a:stretch/>
        </p:blipFill>
        <p:spPr>
          <a:xfrm>
            <a:off x="8028384" y="5927902"/>
            <a:ext cx="792088" cy="80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5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27C1-6640-4C15-B97E-64E46CCEF8D1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66AA-9870-4BAB-914F-AE6FE076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55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27C1-6640-4C15-B97E-64E46CCEF8D1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66AA-9870-4BAB-914F-AE6FE076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30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27C1-6640-4C15-B97E-64E46CCEF8D1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66AA-9870-4BAB-914F-AE6FE076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4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27C1-6640-4C15-B97E-64E46CCEF8D1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66AA-9870-4BAB-914F-AE6FE076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77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27C1-6640-4C15-B97E-64E46CCEF8D1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66AA-9870-4BAB-914F-AE6FE076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5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27C1-6640-4C15-B97E-64E46CCEF8D1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66AA-9870-4BAB-914F-AE6FE076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54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27C1-6640-4C15-B97E-64E46CCEF8D1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66AA-9870-4BAB-914F-AE6FE076B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Kelvin Hilton</a:t>
            </a:r>
          </a:p>
          <a:p>
            <a:r>
              <a:rPr lang="en-GB" dirty="0"/>
              <a:t>S307</a:t>
            </a:r>
          </a:p>
          <a:p>
            <a:r>
              <a:rPr lang="en-GB" dirty="0"/>
              <a:t>k.c.hilton@staffs.ac.uk</a:t>
            </a:r>
          </a:p>
        </p:txBody>
      </p:sp>
    </p:spTree>
    <p:extLst>
      <p:ext uri="{BB962C8B-B14F-4D97-AF65-F5344CB8AC3E}">
        <p14:creationId xmlns:p14="http://schemas.microsoft.com/office/powerpoint/2010/main" val="1296236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248400"/>
            <a:ext cx="533400" cy="187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DA72BB-79CB-4D2B-BF95-3DC09DF9C59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/>
              <a:t>Managing Risks</a:t>
            </a:r>
            <a:endParaRPr 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/>
              <a:t>Four key stages</a:t>
            </a:r>
          </a:p>
          <a:p>
            <a:pPr lvl="1" eaLnBrk="1" hangingPunct="1"/>
            <a:r>
              <a:rPr lang="en-GB"/>
              <a:t>Risk identification</a:t>
            </a:r>
          </a:p>
          <a:p>
            <a:pPr lvl="1" eaLnBrk="1" hangingPunct="1"/>
            <a:r>
              <a:rPr lang="en-GB"/>
              <a:t>Risk analysis</a:t>
            </a:r>
          </a:p>
          <a:p>
            <a:pPr lvl="1" eaLnBrk="1" hangingPunct="1"/>
            <a:r>
              <a:rPr lang="en-GB"/>
              <a:t>Risk planning</a:t>
            </a:r>
          </a:p>
          <a:p>
            <a:pPr lvl="1" eaLnBrk="1" hangingPunct="1"/>
            <a:r>
              <a:rPr lang="en-GB"/>
              <a:t>Risk monitoring</a:t>
            </a:r>
          </a:p>
          <a:p>
            <a:pPr eaLnBrk="1" hangingPunct="1"/>
            <a:r>
              <a:rPr lang="en-GB"/>
              <a:t>Non-static</a:t>
            </a:r>
          </a:p>
          <a:p>
            <a:pPr lvl="1" eaLnBrk="1" hangingPunct="1"/>
            <a:r>
              <a:rPr lang="en-GB"/>
              <a:t>Iterative process throughout project duration</a:t>
            </a:r>
          </a:p>
          <a:p>
            <a:pPr lvl="1" eaLnBrk="1" hangingPunct="1"/>
            <a:r>
              <a:rPr lang="en-GB"/>
              <a:t>Risks can emerge as project progresses</a:t>
            </a:r>
          </a:p>
          <a:p>
            <a:pPr lvl="1" eaLnBrk="1" hangingPunct="1"/>
            <a:r>
              <a:rPr lang="en-GB"/>
              <a:t>Scale and impact can change the closer we get to the activity(s) associated with the risk</a:t>
            </a:r>
          </a:p>
        </p:txBody>
      </p:sp>
    </p:spTree>
    <p:extLst>
      <p:ext uri="{BB962C8B-B14F-4D97-AF65-F5344CB8AC3E}">
        <p14:creationId xmlns:p14="http://schemas.microsoft.com/office/powerpoint/2010/main" val="1121786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248400"/>
            <a:ext cx="533400" cy="187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78E1CE-9B02-4F0A-915E-7BA5F92D33C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/>
              <a:t>Risk Identification</a:t>
            </a:r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dirty="0"/>
              <a:t>List potential risks</a:t>
            </a:r>
          </a:p>
          <a:p>
            <a:pPr lvl="1" eaLnBrk="1" hangingPunct="1"/>
            <a:r>
              <a:rPr lang="en-GB" dirty="0"/>
              <a:t>Brainstorming</a:t>
            </a:r>
          </a:p>
          <a:p>
            <a:pPr lvl="1" eaLnBrk="1" hangingPunct="1"/>
            <a:r>
              <a:rPr lang="en-GB" dirty="0"/>
              <a:t>Experience</a:t>
            </a:r>
          </a:p>
          <a:p>
            <a:pPr eaLnBrk="1" hangingPunct="1"/>
            <a:r>
              <a:rPr lang="en-GB" dirty="0"/>
              <a:t>Try to categorise under common headings</a:t>
            </a:r>
          </a:p>
          <a:p>
            <a:pPr lvl="1" eaLnBrk="1" hangingPunct="1"/>
            <a:r>
              <a:rPr lang="en-GB" dirty="0"/>
              <a:t>Technological</a:t>
            </a:r>
          </a:p>
          <a:p>
            <a:pPr lvl="1" eaLnBrk="1" hangingPunct="1"/>
            <a:r>
              <a:rPr lang="en-GB" dirty="0"/>
              <a:t>Resource – human/non-human</a:t>
            </a:r>
          </a:p>
          <a:p>
            <a:pPr lvl="1" eaLnBrk="1" hangingPunct="1"/>
            <a:r>
              <a:rPr lang="en-GB" dirty="0"/>
              <a:t>Organisational</a:t>
            </a:r>
          </a:p>
          <a:p>
            <a:pPr lvl="1" eaLnBrk="1" hangingPunct="1"/>
            <a:r>
              <a:rPr lang="en-GB" dirty="0"/>
              <a:t>Estimation</a:t>
            </a:r>
          </a:p>
          <a:p>
            <a:pPr lvl="1" eaLnBrk="1" hangingPunct="1"/>
            <a:r>
              <a:rPr lang="en-GB" dirty="0"/>
              <a:t>Requirement</a:t>
            </a:r>
          </a:p>
          <a:p>
            <a:pPr eaLnBrk="1" hangingPunct="1"/>
            <a:r>
              <a:rPr lang="en-GB" dirty="0"/>
              <a:t>DO NOT TRY TO ELIMINATE AT THIS STAGE!</a:t>
            </a:r>
          </a:p>
        </p:txBody>
      </p:sp>
    </p:spTree>
    <p:extLst>
      <p:ext uri="{BB962C8B-B14F-4D97-AF65-F5344CB8AC3E}">
        <p14:creationId xmlns:p14="http://schemas.microsoft.com/office/powerpoint/2010/main" val="2178816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Risk Analysis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Consider the identified risks</a:t>
            </a:r>
          </a:p>
          <a:p>
            <a:pPr lvl="1"/>
            <a:r>
              <a:rPr lang="en-GB" sz="2600" dirty="0"/>
              <a:t>Apply some form of priority and estimate of probability and impact</a:t>
            </a:r>
            <a:endParaRPr lang="en-GB" dirty="0"/>
          </a:p>
          <a:p>
            <a:pPr lvl="2"/>
            <a:r>
              <a:rPr lang="en-GB" dirty="0"/>
              <a:t>Accuracy comes with experience</a:t>
            </a:r>
          </a:p>
          <a:p>
            <a:pPr lvl="1"/>
            <a:r>
              <a:rPr lang="en-GB" dirty="0"/>
              <a:t>Quantify probability</a:t>
            </a:r>
          </a:p>
          <a:p>
            <a:pPr lvl="2"/>
            <a:r>
              <a:rPr lang="en-GB" sz="1800" dirty="0"/>
              <a:t>High:  80 – 99%</a:t>
            </a:r>
          </a:p>
          <a:p>
            <a:pPr lvl="2"/>
            <a:r>
              <a:rPr lang="en-GB" sz="1800" dirty="0"/>
              <a:t>Significant: 60 – 79%</a:t>
            </a:r>
          </a:p>
          <a:p>
            <a:pPr lvl="2"/>
            <a:r>
              <a:rPr lang="en-GB" sz="1800" dirty="0"/>
              <a:t>Moderate: 40 – 59%</a:t>
            </a:r>
          </a:p>
          <a:p>
            <a:pPr lvl="2"/>
            <a:r>
              <a:rPr lang="en-GB" sz="1800" dirty="0"/>
              <a:t>Tolerable: 20 – 39%</a:t>
            </a:r>
          </a:p>
          <a:p>
            <a:pPr lvl="2"/>
            <a:r>
              <a:rPr lang="en-GB" sz="1800" dirty="0"/>
              <a:t>Low: 1 – 19%</a:t>
            </a:r>
            <a:endParaRPr lang="en-GB" dirty="0"/>
          </a:p>
          <a:p>
            <a:pPr lvl="1"/>
            <a:r>
              <a:rPr lang="en-GB" dirty="0"/>
              <a:t>Quantify Impact</a:t>
            </a:r>
          </a:p>
          <a:p>
            <a:pPr lvl="2"/>
            <a:r>
              <a:rPr lang="en-GB" dirty="0"/>
              <a:t>Catastrophic: 1, Critical: 2, Marginal: 3, Negligible: 4</a:t>
            </a:r>
          </a:p>
          <a:p>
            <a:r>
              <a:rPr lang="en-GB" dirty="0"/>
              <a:t>Visualise the data (usually in a table)</a:t>
            </a:r>
          </a:p>
        </p:txBody>
      </p:sp>
    </p:spTree>
    <p:extLst>
      <p:ext uri="{BB962C8B-B14F-4D97-AF65-F5344CB8AC3E}">
        <p14:creationId xmlns:p14="http://schemas.microsoft.com/office/powerpoint/2010/main" val="1351597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Risk Analysis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33"/>
            <a:ext cx="8229600" cy="2328323"/>
          </a:xfrm>
        </p:spPr>
        <p:txBody>
          <a:bodyPr>
            <a:normAutofit/>
          </a:bodyPr>
          <a:lstStyle/>
          <a:p>
            <a:r>
              <a:rPr lang="en-GB" sz="2800" dirty="0"/>
              <a:t>Rank by probability and risk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11188" y="1178464"/>
            <a:ext cx="8064500" cy="2619377"/>
          </a:xfrm>
          <a:prstGeom prst="roundRect">
            <a:avLst>
              <a:gd name="adj" fmla="val 766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Group 1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2357166"/>
              </p:ext>
            </p:extLst>
          </p:nvPr>
        </p:nvGraphicFramePr>
        <p:xfrm>
          <a:off x="827088" y="1268760"/>
          <a:ext cx="7777162" cy="2403477"/>
        </p:xfrm>
        <a:graphic>
          <a:graphicData uri="http://schemas.openxmlformats.org/drawingml/2006/table">
            <a:tbl>
              <a:tblPr/>
              <a:tblGrid>
                <a:gridCol w="496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Risk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Probability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Reduction in project budget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10%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Absence of key staff through illness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45%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Underestimate activity durations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90%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Underestimate cost of third party resource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40%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Unable to recruit additional staff with appropriate skills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85%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605301"/>
                  </a:ext>
                </a:extLst>
              </a:tr>
            </a:tbl>
          </a:graphicData>
        </a:graphic>
      </p:graphicFrame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11560" y="4193999"/>
            <a:ext cx="8064500" cy="2619377"/>
          </a:xfrm>
          <a:prstGeom prst="roundRect">
            <a:avLst>
              <a:gd name="adj" fmla="val 766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Group 1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353166"/>
              </p:ext>
            </p:extLst>
          </p:nvPr>
        </p:nvGraphicFramePr>
        <p:xfrm>
          <a:off x="827460" y="4284295"/>
          <a:ext cx="7777162" cy="2403477"/>
        </p:xfrm>
        <a:graphic>
          <a:graphicData uri="http://schemas.openxmlformats.org/drawingml/2006/table">
            <a:tbl>
              <a:tblPr/>
              <a:tblGrid>
                <a:gridCol w="5040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Risk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Probability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Unable to recruit additional staff with appropriate skills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85%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Reduction in project budget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10%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Underestimate activity durations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90%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Absence of key staff through illness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45%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Underestimate cost of third party resource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40%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07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337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248400"/>
            <a:ext cx="533400" cy="187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40675C-3EBD-4F3A-A9E2-68DF6A464C8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/>
              <a:t>Risk Planning</a:t>
            </a:r>
            <a:endParaRPr lang="en-US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/>
              <a:t>Examine the analysed risks and develop a management strategy</a:t>
            </a:r>
          </a:p>
          <a:p>
            <a:pPr lvl="1" eaLnBrk="1" hangingPunct="1"/>
            <a:r>
              <a:rPr lang="en-GB"/>
              <a:t>Avoidance</a:t>
            </a:r>
          </a:p>
          <a:p>
            <a:pPr lvl="1" eaLnBrk="1" hangingPunct="1"/>
            <a:r>
              <a:rPr lang="en-GB"/>
              <a:t>Mitigation</a:t>
            </a:r>
          </a:p>
          <a:p>
            <a:pPr lvl="1" eaLnBrk="1" hangingPunct="1"/>
            <a:r>
              <a:rPr lang="en-GB"/>
              <a:t>Contingency</a:t>
            </a:r>
          </a:p>
          <a:p>
            <a:pPr lvl="1" eaLnBrk="1" hangingPunct="1"/>
            <a:r>
              <a:rPr lang="en-GB"/>
              <a:t>Recovery</a:t>
            </a:r>
          </a:p>
          <a:p>
            <a:pPr eaLnBrk="1" hangingPunct="1"/>
            <a:r>
              <a:rPr lang="en-GB"/>
              <a:t>Basically, if you cannot avoid it, try to mitigate, if you cannot mitigate try to have a contingency and if all else fails…make sure you can recover</a:t>
            </a:r>
          </a:p>
        </p:txBody>
      </p:sp>
    </p:spTree>
    <p:extLst>
      <p:ext uri="{BB962C8B-B14F-4D97-AF65-F5344CB8AC3E}">
        <p14:creationId xmlns:p14="http://schemas.microsoft.com/office/powerpoint/2010/main" val="3789208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248400"/>
            <a:ext cx="533400" cy="187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70D72F-EC6A-4F07-98A1-1C1E78F4FB4D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/>
              <a:t>Risk Monitoring</a:t>
            </a:r>
            <a:endParaRPr 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Continually re-evaluate and readjust your Risk Management plan</a:t>
            </a:r>
          </a:p>
          <a:p>
            <a:pPr eaLnBrk="1" hangingPunct="1"/>
            <a:r>
              <a:rPr lang="en-GB"/>
              <a:t>Try to anticipate by </a:t>
            </a:r>
            <a:r>
              <a:rPr lang="en-GB" i="1"/>
              <a:t>reading-the-signs</a:t>
            </a:r>
            <a:endParaRPr lang="en-GB"/>
          </a:p>
          <a:p>
            <a:pPr lvl="1" eaLnBrk="1" hangingPunct="1"/>
            <a:r>
              <a:rPr lang="en-GB"/>
              <a:t>If a key developer fails to get the salary rise they were expecting odds are that their motivation level will fall!</a:t>
            </a:r>
          </a:p>
          <a:p>
            <a:pPr lvl="1" eaLnBrk="1" hangingPunct="1"/>
            <a:r>
              <a:rPr lang="en-GB"/>
              <a:t>If a customer avoids answering your calls odds are you are not going to get your requirements signed off on time</a:t>
            </a:r>
          </a:p>
        </p:txBody>
      </p:sp>
    </p:spTree>
    <p:extLst>
      <p:ext uri="{BB962C8B-B14F-4D97-AF65-F5344CB8AC3E}">
        <p14:creationId xmlns:p14="http://schemas.microsoft.com/office/powerpoint/2010/main" val="2736185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Strategies for Managing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Reactive</a:t>
            </a:r>
          </a:p>
          <a:p>
            <a:pPr lvl="1"/>
            <a:r>
              <a:rPr lang="en-GB" dirty="0"/>
              <a:t>Monitor for risks</a:t>
            </a:r>
          </a:p>
          <a:p>
            <a:pPr lvl="1"/>
            <a:r>
              <a:rPr lang="en-GB" dirty="0"/>
              <a:t>Set aside contingency</a:t>
            </a:r>
          </a:p>
          <a:p>
            <a:pPr lvl="1"/>
            <a:r>
              <a:rPr lang="en-GB" dirty="0"/>
              <a:t>Basically, do nothing until something goes wrong, fire-fighting mode</a:t>
            </a:r>
          </a:p>
          <a:p>
            <a:r>
              <a:rPr lang="en-GB" dirty="0"/>
              <a:t>Proactive</a:t>
            </a:r>
          </a:p>
          <a:p>
            <a:pPr lvl="1"/>
            <a:r>
              <a:rPr lang="en-GB" dirty="0"/>
              <a:t>Plan well in advance</a:t>
            </a:r>
          </a:p>
          <a:p>
            <a:pPr lvl="2"/>
            <a:r>
              <a:rPr lang="en-GB" dirty="0"/>
              <a:t>When risks occur have a managed approach</a:t>
            </a:r>
          </a:p>
          <a:p>
            <a:pPr lvl="1"/>
            <a:r>
              <a:rPr lang="en-GB" dirty="0"/>
              <a:t>Identify risks</a:t>
            </a:r>
          </a:p>
          <a:p>
            <a:pPr lvl="3"/>
            <a:r>
              <a:rPr lang="en-GB" dirty="0"/>
              <a:t>Assess probability/impact</a:t>
            </a:r>
          </a:p>
        </p:txBody>
      </p:sp>
    </p:spTree>
    <p:extLst>
      <p:ext uri="{BB962C8B-B14F-4D97-AF65-F5344CB8AC3E}">
        <p14:creationId xmlns:p14="http://schemas.microsoft.com/office/powerpoint/2010/main" val="1649088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Review, review and review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Team needs to know risks and risk management strategy</a:t>
            </a:r>
          </a:p>
          <a:p>
            <a:r>
              <a:rPr lang="en-GB" dirty="0"/>
              <a:t>Risks should be part of all project discussions</a:t>
            </a:r>
          </a:p>
          <a:p>
            <a:r>
              <a:rPr lang="en-GB" dirty="0"/>
              <a:t>Strategy should be constantly reviewed</a:t>
            </a:r>
          </a:p>
          <a:p>
            <a:r>
              <a:rPr lang="en-GB" dirty="0"/>
              <a:t>Problem</a:t>
            </a:r>
          </a:p>
          <a:p>
            <a:pPr lvl="1"/>
            <a:r>
              <a:rPr lang="en-GB" dirty="0"/>
              <a:t>What do you do if</a:t>
            </a:r>
          </a:p>
          <a:p>
            <a:pPr lvl="2"/>
            <a:r>
              <a:rPr lang="en-GB" dirty="0"/>
              <a:t>A team member is a constant risk</a:t>
            </a:r>
          </a:p>
          <a:p>
            <a:pPr lvl="2"/>
            <a:r>
              <a:rPr lang="en-GB" dirty="0"/>
              <a:t>A tool is a constant risk</a:t>
            </a:r>
          </a:p>
          <a:p>
            <a:pPr lvl="2"/>
            <a:r>
              <a:rPr lang="en-GB" dirty="0"/>
              <a:t>A manager is a constant risk</a:t>
            </a:r>
          </a:p>
        </p:txBody>
      </p:sp>
    </p:spTree>
    <p:extLst>
      <p:ext uri="{BB962C8B-B14F-4D97-AF65-F5344CB8AC3E}">
        <p14:creationId xmlns:p14="http://schemas.microsoft.com/office/powerpoint/2010/main" val="2784142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Don’t be shy…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016" y="1340768"/>
            <a:ext cx="3970784" cy="4785395"/>
          </a:xfrm>
        </p:spPr>
        <p:txBody>
          <a:bodyPr/>
          <a:lstStyle/>
          <a:p>
            <a:r>
              <a:rPr lang="en-GB" dirty="0"/>
              <a:t>Often risks are first identified by the people closest to them</a:t>
            </a:r>
          </a:p>
          <a:p>
            <a:pPr lvl="1"/>
            <a:r>
              <a:rPr lang="en-GB" dirty="0"/>
              <a:t>Need to have courage</a:t>
            </a:r>
          </a:p>
          <a:p>
            <a:pPr lvl="1"/>
            <a:r>
              <a:rPr lang="en-GB" dirty="0"/>
              <a:t>Need to have a record!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38100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82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248400"/>
            <a:ext cx="533400" cy="187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01BEF9-67CE-4B41-AFC6-3448EA62FB3F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/>
              <a:t>Summary on Risks</a:t>
            </a:r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Risk evaluation and analysis skills only come with experience</a:t>
            </a:r>
          </a:p>
          <a:p>
            <a:pPr eaLnBrk="1" hangingPunct="1"/>
            <a:r>
              <a:rPr lang="en-GB"/>
              <a:t>Odds are that the experience will be expensively gained!</a:t>
            </a:r>
          </a:p>
        </p:txBody>
      </p:sp>
    </p:spTree>
    <p:extLst>
      <p:ext uri="{BB962C8B-B14F-4D97-AF65-F5344CB8AC3E}">
        <p14:creationId xmlns:p14="http://schemas.microsoft.com/office/powerpoint/2010/main" val="3430025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248400"/>
            <a:ext cx="533400" cy="187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E2BA9A-9B4D-4C27-9D8D-676A9794604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/>
              <a:t>Understanding Risk</a:t>
            </a:r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/>
              <a:t>We live in a risk indifferent society</a:t>
            </a:r>
          </a:p>
          <a:p>
            <a:pPr lvl="1" eaLnBrk="1" hangingPunct="1"/>
            <a:r>
              <a:rPr lang="en-GB"/>
              <a:t>Travel</a:t>
            </a:r>
          </a:p>
          <a:p>
            <a:pPr lvl="1" eaLnBrk="1" hangingPunct="1"/>
            <a:r>
              <a:rPr lang="en-GB"/>
              <a:t>Finance</a:t>
            </a:r>
          </a:p>
          <a:p>
            <a:pPr lvl="1" eaLnBrk="1" hangingPunct="1"/>
            <a:r>
              <a:rPr lang="en-GB"/>
              <a:t>Sport</a:t>
            </a:r>
          </a:p>
          <a:p>
            <a:pPr lvl="1" eaLnBrk="1" hangingPunct="1"/>
            <a:r>
              <a:rPr lang="en-GB"/>
              <a:t>…</a:t>
            </a:r>
          </a:p>
          <a:p>
            <a:pPr eaLnBrk="1" hangingPunct="1"/>
            <a:r>
              <a:rPr lang="en-GB"/>
              <a:t>When was the last time you considered “</a:t>
            </a:r>
            <a:r>
              <a:rPr lang="en-GB" i="1"/>
              <a:t>the risks</a:t>
            </a:r>
            <a:r>
              <a:rPr lang="en-GB"/>
              <a:t>” of one of your actions?</a:t>
            </a:r>
          </a:p>
          <a:p>
            <a:pPr eaLnBrk="1" hangingPunct="1"/>
            <a:r>
              <a:rPr lang="en-GB"/>
              <a:t>Given that there is so much that can go wrong, is there any point worrying about it in the first place?</a:t>
            </a:r>
          </a:p>
        </p:txBody>
      </p:sp>
    </p:spTree>
    <p:extLst>
      <p:ext uri="{BB962C8B-B14F-4D97-AF65-F5344CB8AC3E}">
        <p14:creationId xmlns:p14="http://schemas.microsoft.com/office/powerpoint/2010/main" val="2962925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068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248400"/>
            <a:ext cx="533400" cy="187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4D1DB73-F59A-4B80-8263-625ADF3BE12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/>
              <a:t>Understanding Software Projects Risks</a:t>
            </a:r>
            <a:endParaRPr lang="en-US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8077200" cy="10810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i="1"/>
              <a:t>  “Simplistically, [risk is] something that you’d prefer not to happen.”  - Ian Sommerville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684213" y="2060575"/>
            <a:ext cx="80772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GB" sz="2800">
                <a:latin typeface="Tahoma" pitchFamily="34" charset="0"/>
              </a:rPr>
              <a:t>Can be:</a:t>
            </a:r>
          </a:p>
          <a:p>
            <a:pPr marL="742950" lvl="1" indent="-285750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GB">
                <a:latin typeface="Tahoma" pitchFamily="34" charset="0"/>
              </a:rPr>
              <a:t>Project related</a:t>
            </a:r>
          </a:p>
          <a:p>
            <a:pPr marL="1143000" lvl="2" indent="-228600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GB" sz="2000">
                <a:latin typeface="Tahoma" pitchFamily="34" charset="0"/>
              </a:rPr>
              <a:t>Directly associated with the project resources or schedule</a:t>
            </a:r>
          </a:p>
          <a:p>
            <a:pPr marL="742950" lvl="1" indent="-285750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GB">
                <a:latin typeface="Tahoma" pitchFamily="34" charset="0"/>
              </a:rPr>
              <a:t>Artefact related</a:t>
            </a:r>
          </a:p>
          <a:p>
            <a:pPr marL="1143000" lvl="2" indent="-228600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GB" sz="2000">
                <a:latin typeface="Tahoma" pitchFamily="34" charset="0"/>
              </a:rPr>
              <a:t>Impacting upon quality or performance of the artefact</a:t>
            </a:r>
          </a:p>
          <a:p>
            <a:pPr marL="742950" lvl="1" indent="-285750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GB">
                <a:latin typeface="Tahoma" pitchFamily="34" charset="0"/>
              </a:rPr>
              <a:t>Business related</a:t>
            </a:r>
          </a:p>
          <a:p>
            <a:pPr marL="1143000" lvl="2" indent="-228600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GB" sz="2000">
                <a:latin typeface="Tahoma" pitchFamily="34" charset="0"/>
              </a:rPr>
              <a:t>The artefact is no longer viable for either the producer or the consumer</a:t>
            </a:r>
          </a:p>
          <a:p>
            <a:pPr marL="342900" indent="-342900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GB" sz="2800">
                <a:latin typeface="Tahoma" pitchFamily="34" charset="0"/>
              </a:rPr>
              <a:t>Not mutually exclusive!</a:t>
            </a:r>
          </a:p>
          <a:p>
            <a:pPr marL="342900" indent="-342900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GB" sz="2800">
                <a:latin typeface="Tahoma" pitchFamily="34" charset="0"/>
              </a:rPr>
              <a:t>Increasingly important part of PM role</a:t>
            </a:r>
          </a:p>
        </p:txBody>
      </p:sp>
    </p:spTree>
    <p:extLst>
      <p:ext uri="{BB962C8B-B14F-4D97-AF65-F5344CB8AC3E}">
        <p14:creationId xmlns:p14="http://schemas.microsoft.com/office/powerpoint/2010/main" val="1462387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248400"/>
            <a:ext cx="533400" cy="187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05A40F-80EE-4C3C-A14B-FAEDECB3E81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/>
              <a:t>Writing Software is a Risky Business</a:t>
            </a:r>
            <a:endParaRPr lang="en-US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611188" y="981075"/>
            <a:ext cx="8064500" cy="5111750"/>
          </a:xfrm>
          <a:prstGeom prst="roundRect">
            <a:avLst>
              <a:gd name="adj" fmla="val 3153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196975"/>
            <a:ext cx="645795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11188" y="6453188"/>
            <a:ext cx="7993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1800" i="1">
                <a:solidFill>
                  <a:schemeClr val="bg1"/>
                </a:solidFill>
              </a:rPr>
              <a:t>Source: The Standish Group International plc, 2001</a:t>
            </a:r>
            <a:endParaRPr lang="en-US" sz="1800" i="1">
              <a:solidFill>
                <a:schemeClr val="bg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7200" y="4725292"/>
            <a:ext cx="8229600" cy="93595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Perception is that Agile has made significant improvements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7544" y="5661396"/>
            <a:ext cx="8229600" cy="935956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100000">
                <a:schemeClr val="bg2">
                  <a:lumMod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https://projectjournal.co.uk/2016/02/20/66-of-it-projects-fail/</a:t>
            </a:r>
          </a:p>
        </p:txBody>
      </p:sp>
    </p:spTree>
    <p:extLst>
      <p:ext uri="{BB962C8B-B14F-4D97-AF65-F5344CB8AC3E}">
        <p14:creationId xmlns:p14="http://schemas.microsoft.com/office/powerpoint/2010/main" val="3069910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Consensus is</a:t>
            </a:r>
          </a:p>
          <a:p>
            <a:pPr lvl="1"/>
            <a:r>
              <a:rPr lang="en-GB" dirty="0"/>
              <a:t>Risks involve uncertainty</a:t>
            </a:r>
          </a:p>
          <a:p>
            <a:pPr lvl="2"/>
            <a:r>
              <a:rPr lang="en-GB" dirty="0"/>
              <a:t>A 100% risk is fact, therefore a constraint not a risk</a:t>
            </a:r>
          </a:p>
          <a:p>
            <a:pPr lvl="1"/>
            <a:r>
              <a:rPr lang="en-GB" dirty="0"/>
              <a:t>Risks involve loss</a:t>
            </a:r>
          </a:p>
          <a:p>
            <a:pPr lvl="2"/>
            <a:r>
              <a:rPr lang="en-GB" dirty="0"/>
              <a:t>If it occurs something bad will happen, the question is what?</a:t>
            </a:r>
          </a:p>
          <a:p>
            <a:pPr lvl="1"/>
            <a:r>
              <a:rPr lang="en-GB" dirty="0"/>
              <a:t>Categories</a:t>
            </a:r>
          </a:p>
          <a:p>
            <a:pPr lvl="2"/>
            <a:r>
              <a:rPr lang="en-GB" dirty="0"/>
              <a:t>Technical</a:t>
            </a:r>
          </a:p>
          <a:p>
            <a:pPr lvl="2"/>
            <a:r>
              <a:rPr lang="en-GB" dirty="0"/>
              <a:t>Business</a:t>
            </a:r>
          </a:p>
          <a:p>
            <a:pPr lvl="2"/>
            <a:r>
              <a:rPr lang="en-GB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205478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Generic risks</a:t>
            </a:r>
          </a:p>
          <a:p>
            <a:pPr lvl="1"/>
            <a:r>
              <a:rPr lang="en-GB" dirty="0"/>
              <a:t>These may occur on any project</a:t>
            </a:r>
          </a:p>
          <a:p>
            <a:pPr lvl="1"/>
            <a:r>
              <a:rPr lang="en-GB" dirty="0"/>
              <a:t>Therefore need focus</a:t>
            </a:r>
          </a:p>
          <a:p>
            <a:r>
              <a:rPr lang="en-GB" dirty="0"/>
              <a:t>Product specific</a:t>
            </a:r>
          </a:p>
          <a:p>
            <a:pPr lvl="1"/>
            <a:r>
              <a:rPr lang="en-GB" dirty="0"/>
              <a:t>People</a:t>
            </a:r>
          </a:p>
          <a:p>
            <a:pPr lvl="1"/>
            <a:r>
              <a:rPr lang="en-GB" dirty="0"/>
              <a:t>Environment</a:t>
            </a:r>
          </a:p>
          <a:p>
            <a:pPr lvl="1"/>
            <a:r>
              <a:rPr lang="en-GB" dirty="0"/>
              <a:t>Technology</a:t>
            </a:r>
          </a:p>
          <a:p>
            <a:pPr lvl="1"/>
            <a:r>
              <a:rPr lang="en-GB" dirty="0"/>
              <a:t>Require knowledge and understanding of what is to be developed</a:t>
            </a:r>
          </a:p>
        </p:txBody>
      </p:sp>
    </p:spTree>
    <p:extLst>
      <p:ext uri="{BB962C8B-B14F-4D97-AF65-F5344CB8AC3E}">
        <p14:creationId xmlns:p14="http://schemas.microsoft.com/office/powerpoint/2010/main" val="1829812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93C39-076E-4D57-B077-6A75BFBEFE4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/>
              <a:t>Examples of Software Project Risks</a:t>
            </a:r>
            <a:endParaRPr lang="en-US"/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611188" y="981075"/>
            <a:ext cx="8064500" cy="5400675"/>
          </a:xfrm>
          <a:prstGeom prst="roundRect">
            <a:avLst>
              <a:gd name="adj" fmla="val 3153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885" name="Group 79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190538"/>
              </p:ext>
            </p:extLst>
          </p:nvPr>
        </p:nvGraphicFramePr>
        <p:xfrm>
          <a:off x="685800" y="1169988"/>
          <a:ext cx="7918450" cy="5078414"/>
        </p:xfrm>
        <a:graphic>
          <a:graphicData uri="http://schemas.openxmlformats.org/drawingml/2006/table">
            <a:tbl>
              <a:tblPr/>
              <a:tblGrid>
                <a:gridCol w="2398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Risk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Type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7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Staff turnover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Experienced staff may leave the project before completion.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00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Management change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Organisation changes managers, new appointees my have different agenda.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Hardware unavailability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Delays in providing access to required hardware.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286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Requirements Change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and Artefact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Customers changes their mind or adds new requirements once project underway.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Specification is delayed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and Artefact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Delays in delivering a specification or part of.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61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Scope underestimated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and Artefact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Death Star syndrome.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Technology is superseded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Business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 new version of a core component is released.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Competitor product launch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Business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New market entrant before our artefact is completed.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9743" name="Text Box 794"/>
          <p:cNvSpPr txBox="1">
            <a:spLocks noChangeArrowheads="1"/>
          </p:cNvSpPr>
          <p:nvPr/>
        </p:nvSpPr>
        <p:spPr bwMode="auto">
          <a:xfrm>
            <a:off x="611188" y="6453188"/>
            <a:ext cx="7993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sz="1800" i="1">
                <a:solidFill>
                  <a:schemeClr val="bg1"/>
                </a:solidFill>
              </a:rPr>
              <a:t>Source: [paraphrased] Ian Sommerville, Software Engineering 7. 2004</a:t>
            </a:r>
            <a:endParaRPr lang="en-US" sz="18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407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Assessing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Need to ask: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Has the project got the necessary support?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Are the actual end-users committed to the product?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Do both the developers and the customer understand the requirements?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Have customers been fully involved in the development of the requirements?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Are end-user expectations realistic?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Is the project scope stable?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Does the development team have the right skills mix?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Are the requirements stable?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Does the development team have experience with the technology?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Is the team big enough to do the job?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Is there consensus amongst the customer/end-user on the importance of the project and the identified requirements?</a:t>
            </a:r>
          </a:p>
          <a:p>
            <a:pPr marL="971550" lvl="1" indent="-514350">
              <a:buFont typeface="+mj-lt"/>
              <a:buAutoNum type="arabicPeriod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74602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are the risk components?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Performance Risk</a:t>
            </a:r>
          </a:p>
          <a:p>
            <a:pPr lvl="1"/>
            <a:r>
              <a:rPr lang="en-GB" sz="2400" dirty="0"/>
              <a:t>What is the degree of uncertainty that the product will be fit for use?</a:t>
            </a:r>
            <a:endParaRPr lang="en-GB" dirty="0"/>
          </a:p>
          <a:p>
            <a:r>
              <a:rPr lang="en-GB" dirty="0"/>
              <a:t>Cost risk</a:t>
            </a:r>
          </a:p>
          <a:p>
            <a:pPr lvl="1"/>
            <a:r>
              <a:rPr lang="en-GB" sz="2400" dirty="0"/>
              <a:t>What is the degree of uncertainty that the project budget will be maintained?</a:t>
            </a:r>
            <a:endParaRPr lang="en-GB" dirty="0"/>
          </a:p>
          <a:p>
            <a:r>
              <a:rPr lang="en-GB" dirty="0"/>
              <a:t>Support risk</a:t>
            </a:r>
          </a:p>
          <a:p>
            <a:pPr lvl="1"/>
            <a:r>
              <a:rPr lang="en-GB" sz="2400" dirty="0"/>
              <a:t>What is the degree of uncertainty that the product will be easy to maintain, correct, adapt and enhance?</a:t>
            </a:r>
          </a:p>
          <a:p>
            <a:r>
              <a:rPr lang="en-GB" dirty="0"/>
              <a:t>Schedule risk</a:t>
            </a:r>
          </a:p>
          <a:p>
            <a:pPr lvl="1"/>
            <a:r>
              <a:rPr lang="en-GB" sz="2400" dirty="0"/>
              <a:t>What is the degree of uncertainty that the project schedule will be maintained ensuring the project is delivered on time?</a:t>
            </a:r>
          </a:p>
        </p:txBody>
      </p:sp>
    </p:spTree>
    <p:extLst>
      <p:ext uri="{BB962C8B-B14F-4D97-AF65-F5344CB8AC3E}">
        <p14:creationId xmlns:p14="http://schemas.microsoft.com/office/powerpoint/2010/main" val="2083070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1074</Words>
  <Application>Microsoft Office PowerPoint</Application>
  <PresentationFormat>On-screen Show (4:3)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Tahoma</vt:lpstr>
      <vt:lpstr>Times New Roman</vt:lpstr>
      <vt:lpstr>Office Theme</vt:lpstr>
      <vt:lpstr>Risk Assessment</vt:lpstr>
      <vt:lpstr>Understanding Risk</vt:lpstr>
      <vt:lpstr>Understanding Software Projects Risks</vt:lpstr>
      <vt:lpstr>Writing Software is a Risky Business</vt:lpstr>
      <vt:lpstr>Characteristics</vt:lpstr>
      <vt:lpstr>Types</vt:lpstr>
      <vt:lpstr>Examples of Software Project Risks</vt:lpstr>
      <vt:lpstr>Assessing Risk</vt:lpstr>
      <vt:lpstr>What are the risk components?</vt:lpstr>
      <vt:lpstr>Managing Risks</vt:lpstr>
      <vt:lpstr>Risk Identification</vt:lpstr>
      <vt:lpstr>Risk Analysis (1)</vt:lpstr>
      <vt:lpstr>Risk Analysis (2)</vt:lpstr>
      <vt:lpstr>Risk Planning</vt:lpstr>
      <vt:lpstr>Risk Monitoring</vt:lpstr>
      <vt:lpstr>Strategies for Managing Risks</vt:lpstr>
      <vt:lpstr>Review, review and review again</vt:lpstr>
      <vt:lpstr>Don’t be shy…</vt:lpstr>
      <vt:lpstr>Summary on Risks</vt:lpstr>
      <vt:lpstr>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45 Credit Module Marking Scheme</dc:title>
  <dc:creator>Kelvin Hilton</dc:creator>
  <cp:lastModifiedBy>Kelvin Hilton</cp:lastModifiedBy>
  <cp:revision>36</cp:revision>
  <dcterms:created xsi:type="dcterms:W3CDTF">2014-09-09T19:40:48Z</dcterms:created>
  <dcterms:modified xsi:type="dcterms:W3CDTF">2022-09-16T11:07:40Z</dcterms:modified>
</cp:coreProperties>
</file>