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6" r:id="rId4"/>
    <p:sldId id="272" r:id="rId5"/>
    <p:sldId id="273" r:id="rId6"/>
    <p:sldId id="274" r:id="rId7"/>
    <p:sldId id="275" r:id="rId8"/>
    <p:sldId id="277" r:id="rId9"/>
    <p:sldId id="25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2" r:id="rId23"/>
    <p:sldId id="293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>
      <p:cViewPr varScale="1">
        <p:scale>
          <a:sx n="83" d="100"/>
          <a:sy n="83" d="100"/>
        </p:scale>
        <p:origin x="14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6298-01A2-4ABB-B770-C7B8C2C112EC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754DA-7C07-4403-98ED-45D7A1986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7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i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376243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612966AA-9870-4BAB-914F-AE6FE076B5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6263681" y="5003523"/>
            <a:ext cx="2808312" cy="173784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3568" y="5188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4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Clr>
                <a:srgbClr val="DE2828"/>
              </a:buClr>
              <a:defRPr/>
            </a:lvl1pPr>
            <a:lvl2pPr marL="742950" indent="-285750">
              <a:buClr>
                <a:srgbClr val="DE2828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951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12966AA-9870-4BAB-914F-AE6FE076B5D3}" type="slidenum">
              <a:rPr lang="en-GB" smtClean="0"/>
              <a:pPr algn="l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0650" y="1066183"/>
            <a:ext cx="8280920" cy="0"/>
          </a:xfrm>
          <a:prstGeom prst="line">
            <a:avLst/>
          </a:prstGeom>
          <a:ln w="57150">
            <a:solidFill>
              <a:srgbClr val="D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6263681" y="5003523"/>
            <a:ext cx="2808312" cy="1737845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263681" y="5003523"/>
            <a:ext cx="2808312" cy="173784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4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7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27C1-6640-4C15-B97E-64E46CCEF8D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jpe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19" Type="http://schemas.openxmlformats.org/officeDocument/2006/relationships/image" Target="../media/image20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Documentation &amp;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Kelvin Hilton</a:t>
            </a:r>
          </a:p>
          <a:p>
            <a:r>
              <a:rPr lang="en-GB" dirty="0"/>
              <a:t>S307</a:t>
            </a:r>
          </a:p>
          <a:p>
            <a:r>
              <a:rPr lang="en-GB" dirty="0"/>
              <a:t>k.c.hilton@staffs.ac.uk</a:t>
            </a:r>
          </a:p>
        </p:txBody>
      </p:sp>
    </p:spTree>
    <p:extLst>
      <p:ext uri="{BB962C8B-B14F-4D97-AF65-F5344CB8AC3E}">
        <p14:creationId xmlns:p14="http://schemas.microsoft.com/office/powerpoint/2010/main" val="129623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Formal/Informal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What standard to follow is dictated by</a:t>
            </a:r>
          </a:p>
          <a:p>
            <a:pPr lvl="1"/>
            <a:r>
              <a:rPr lang="en-GB" dirty="0"/>
              <a:t>Company quality procedures</a:t>
            </a:r>
          </a:p>
          <a:p>
            <a:pPr lvl="1"/>
            <a:r>
              <a:rPr lang="en-GB" dirty="0"/>
              <a:t>International standards</a:t>
            </a:r>
          </a:p>
          <a:p>
            <a:pPr lvl="2"/>
            <a:r>
              <a:rPr lang="en-GB" dirty="0"/>
              <a:t>ISO</a:t>
            </a:r>
          </a:p>
          <a:p>
            <a:pPr lvl="1"/>
            <a:r>
              <a:rPr lang="en-GB" dirty="0"/>
              <a:t>The customer</a:t>
            </a:r>
          </a:p>
          <a:p>
            <a:pPr lvl="2"/>
            <a:r>
              <a:rPr lang="en-GB" dirty="0"/>
              <a:t>Ministry of Defence</a:t>
            </a:r>
          </a:p>
          <a:p>
            <a:r>
              <a:rPr lang="en-GB" dirty="0"/>
              <a:t>Process should integrate</a:t>
            </a:r>
          </a:p>
          <a:p>
            <a:pPr lvl="1"/>
            <a:r>
              <a:rPr lang="en-GB" dirty="0"/>
              <a:t>Change management</a:t>
            </a:r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Accountability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12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Need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Who is the owner</a:t>
            </a:r>
          </a:p>
          <a:p>
            <a:r>
              <a:rPr lang="en-GB" dirty="0"/>
              <a:t>Who is the author (if different/multiple)</a:t>
            </a:r>
          </a:p>
          <a:p>
            <a:r>
              <a:rPr lang="en-GB" dirty="0"/>
              <a:t>What is current version of the document</a:t>
            </a:r>
          </a:p>
          <a:p>
            <a:r>
              <a:rPr lang="en-GB" dirty="0"/>
              <a:t>Change record</a:t>
            </a:r>
          </a:p>
          <a:p>
            <a:r>
              <a:rPr lang="en-GB" dirty="0"/>
              <a:t>Circulation process</a:t>
            </a:r>
          </a:p>
          <a:p>
            <a:r>
              <a:rPr lang="en-GB" dirty="0"/>
              <a:t>Validity period</a:t>
            </a:r>
          </a:p>
          <a:p>
            <a:r>
              <a:rPr lang="en-GB" dirty="0"/>
              <a:t>Archive procedure</a:t>
            </a:r>
          </a:p>
          <a:p>
            <a:r>
              <a:rPr lang="en-GB" dirty="0"/>
              <a:t>Document revision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Sample ISO Document Flow</a:t>
            </a:r>
          </a:p>
        </p:txBody>
      </p:sp>
      <p:pic>
        <p:nvPicPr>
          <p:cNvPr id="4098" name="Picture 2" descr="ISO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59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4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standards govern the document itself</a:t>
            </a:r>
          </a:p>
        </p:txBody>
      </p:sp>
    </p:spTree>
    <p:extLst>
      <p:ext uri="{BB962C8B-B14F-4D97-AF65-F5344CB8AC3E}">
        <p14:creationId xmlns:p14="http://schemas.microsoft.com/office/powerpoint/2010/main" val="188286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All Documents should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Consistency</a:t>
            </a:r>
          </a:p>
          <a:p>
            <a:r>
              <a:rPr lang="en-GB" dirty="0"/>
              <a:t>Structure and style</a:t>
            </a:r>
          </a:p>
          <a:p>
            <a:pPr lvl="1"/>
            <a:r>
              <a:rPr lang="en-GB" dirty="0"/>
              <a:t>Page numbering, headers, footers, section/subsection numbering</a:t>
            </a:r>
          </a:p>
          <a:p>
            <a:r>
              <a:rPr lang="en-GB" dirty="0"/>
              <a:t>Unique identifier</a:t>
            </a:r>
          </a:p>
          <a:p>
            <a:r>
              <a:rPr lang="en-GB" dirty="0"/>
              <a:t>Same Font, logos, names</a:t>
            </a:r>
          </a:p>
          <a:p>
            <a:r>
              <a:rPr lang="en-GB" dirty="0"/>
              <a:t>Terminology</a:t>
            </a:r>
          </a:p>
          <a:p>
            <a:r>
              <a:rPr lang="en-GB" dirty="0"/>
              <a:t>Change record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5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Interchange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Ensuring everyone uses has access to the correct document</a:t>
            </a:r>
          </a:p>
        </p:txBody>
      </p:sp>
    </p:spTree>
    <p:extLst>
      <p:ext uri="{BB962C8B-B14F-4D97-AF65-F5344CB8AC3E}">
        <p14:creationId xmlns:p14="http://schemas.microsoft.com/office/powerpoint/2010/main" val="402682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Need to ensure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Document is presented correctly</a:t>
            </a:r>
          </a:p>
          <a:p>
            <a:pPr lvl="1"/>
            <a:r>
              <a:rPr lang="en-GB" dirty="0"/>
              <a:t>Particularly image, diagrams, tables</a:t>
            </a:r>
          </a:p>
          <a:p>
            <a:r>
              <a:rPr lang="en-GB" dirty="0"/>
              <a:t>Ideally symmetric applications</a:t>
            </a:r>
          </a:p>
          <a:p>
            <a:r>
              <a:rPr lang="en-GB" dirty="0"/>
              <a:t>Notification of updates/version changes</a:t>
            </a:r>
          </a:p>
          <a:p>
            <a:r>
              <a:rPr lang="en-GB" dirty="0"/>
              <a:t>Control of edit/append</a:t>
            </a:r>
          </a:p>
          <a:p>
            <a:r>
              <a:rPr lang="en-GB" dirty="0"/>
              <a:t>Privacy/confidentiality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35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documentation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manuals</a:t>
            </a:r>
          </a:p>
        </p:txBody>
      </p:sp>
    </p:spTree>
    <p:extLst>
      <p:ext uri="{BB962C8B-B14F-4D97-AF65-F5344CB8AC3E}">
        <p14:creationId xmlns:p14="http://schemas.microsoft.com/office/powerpoint/2010/main" val="30375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Help not hinder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Consider the audience</a:t>
            </a:r>
          </a:p>
          <a:p>
            <a:pPr lvl="1"/>
            <a:r>
              <a:rPr lang="en-GB" dirty="0"/>
              <a:t>Technical / non-technical</a:t>
            </a:r>
          </a:p>
          <a:p>
            <a:r>
              <a:rPr lang="en-GB" dirty="0"/>
              <a:t>Consist of:</a:t>
            </a:r>
          </a:p>
          <a:p>
            <a:pPr lvl="1"/>
            <a:r>
              <a:rPr lang="en-GB" dirty="0"/>
              <a:t>Functional Description</a:t>
            </a:r>
          </a:p>
          <a:p>
            <a:pPr lvl="1"/>
            <a:r>
              <a:rPr lang="en-GB" dirty="0"/>
              <a:t>Introductory Manual</a:t>
            </a:r>
          </a:p>
          <a:p>
            <a:pPr lvl="1"/>
            <a:r>
              <a:rPr lang="en-GB" dirty="0"/>
              <a:t>Reference Manual</a:t>
            </a:r>
          </a:p>
          <a:p>
            <a:pPr lvl="1"/>
            <a:r>
              <a:rPr lang="en-GB" dirty="0"/>
              <a:t>Installation Manual (if relevant)</a:t>
            </a:r>
          </a:p>
          <a:p>
            <a:pPr lvl="1"/>
            <a:r>
              <a:rPr lang="en-GB" dirty="0"/>
              <a:t>Administrator manual (if relevant)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38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Overview of the system</a:t>
            </a:r>
          </a:p>
          <a:p>
            <a:pPr lvl="1"/>
            <a:r>
              <a:rPr lang="en-GB" dirty="0"/>
              <a:t>Present key functionality</a:t>
            </a:r>
          </a:p>
          <a:p>
            <a:pPr lvl="2"/>
            <a:r>
              <a:rPr lang="en-GB" dirty="0"/>
              <a:t>What it is for</a:t>
            </a:r>
          </a:p>
          <a:p>
            <a:pPr lvl="2"/>
            <a:r>
              <a:rPr lang="en-GB" dirty="0"/>
              <a:t>What it is not for!</a:t>
            </a:r>
          </a:p>
          <a:p>
            <a:r>
              <a:rPr lang="en-GB" dirty="0"/>
              <a:t>Division by major functional area</a:t>
            </a:r>
          </a:p>
          <a:p>
            <a:pPr lvl="1"/>
            <a:r>
              <a:rPr lang="en-GB" dirty="0"/>
              <a:t>Sales, purchasing, accounts</a:t>
            </a:r>
          </a:p>
          <a:p>
            <a:pPr lvl="1"/>
            <a:r>
              <a:rPr lang="en-GB" dirty="0"/>
              <a:t>Tutor, student</a:t>
            </a:r>
          </a:p>
          <a:p>
            <a:r>
              <a:rPr lang="en-GB" dirty="0"/>
              <a:t>Link to Introductory manual</a:t>
            </a:r>
          </a:p>
          <a:p>
            <a:pPr lvl="1"/>
            <a:r>
              <a:rPr lang="en-GB" i="1" dirty="0"/>
              <a:t>See section xyz</a:t>
            </a:r>
            <a:r>
              <a:rPr lang="en-GB" dirty="0"/>
              <a:t> for details…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2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is complicated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340321"/>
            <a:ext cx="7858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73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Introductory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Describe normal usage</a:t>
            </a:r>
          </a:p>
          <a:p>
            <a:r>
              <a:rPr lang="en-GB" dirty="0"/>
              <a:t>Always have a “getting started” section</a:t>
            </a:r>
          </a:p>
          <a:p>
            <a:r>
              <a:rPr lang="en-GB" dirty="0"/>
              <a:t>Use of illustrated examples (but not excessive)</a:t>
            </a:r>
          </a:p>
          <a:p>
            <a:r>
              <a:rPr lang="en-GB" dirty="0"/>
              <a:t>Should have a “how to” section</a:t>
            </a:r>
          </a:p>
          <a:p>
            <a:r>
              <a:rPr lang="en-GB" dirty="0"/>
              <a:t>Should have a “troubleshooting” section</a:t>
            </a:r>
          </a:p>
          <a:p>
            <a:r>
              <a:rPr lang="en-GB" dirty="0"/>
              <a:t>Should have an “error reporting” section</a:t>
            </a:r>
          </a:p>
          <a:p>
            <a:pPr lvl="1"/>
            <a:r>
              <a:rPr lang="en-GB" dirty="0"/>
              <a:t>Ideally with contact information</a:t>
            </a:r>
          </a:p>
          <a:p>
            <a:r>
              <a:rPr lang="en-GB" dirty="0"/>
              <a:t>May be paper based, electronic or mixture</a:t>
            </a:r>
          </a:p>
          <a:p>
            <a:r>
              <a:rPr lang="en-GB" dirty="0"/>
              <a:t>Explicitly state version covered</a:t>
            </a:r>
          </a:p>
        </p:txBody>
      </p:sp>
    </p:spTree>
    <p:extLst>
      <p:ext uri="{BB962C8B-B14F-4D97-AF65-F5344CB8AC3E}">
        <p14:creationId xmlns:p14="http://schemas.microsoft.com/office/powerpoint/2010/main" val="140745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Reference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An encyclopaedia of the system</a:t>
            </a:r>
          </a:p>
          <a:p>
            <a:pPr lvl="1"/>
            <a:r>
              <a:rPr lang="en-GB" dirty="0"/>
              <a:t>All functions</a:t>
            </a:r>
          </a:p>
          <a:p>
            <a:pPr lvl="1"/>
            <a:r>
              <a:rPr lang="en-GB" dirty="0"/>
              <a:t>Navigation structure</a:t>
            </a:r>
          </a:p>
          <a:p>
            <a:pPr lvl="1"/>
            <a:r>
              <a:rPr lang="en-GB" dirty="0"/>
              <a:t>Outputs (e.g. reports)</a:t>
            </a:r>
          </a:p>
          <a:p>
            <a:pPr lvl="1"/>
            <a:r>
              <a:rPr lang="en-GB" dirty="0"/>
              <a:t>Error codes</a:t>
            </a:r>
          </a:p>
          <a:p>
            <a:pPr lvl="1"/>
            <a:r>
              <a:rPr lang="en-GB" dirty="0"/>
              <a:t>Document guide</a:t>
            </a:r>
          </a:p>
        </p:txBody>
      </p:sp>
    </p:spTree>
    <p:extLst>
      <p:ext uri="{BB962C8B-B14F-4D97-AF65-F5344CB8AC3E}">
        <p14:creationId xmlns:p14="http://schemas.microsoft.com/office/powerpoint/2010/main" val="35536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Installation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Full up-to-date instructions on how to install the software</a:t>
            </a:r>
          </a:p>
          <a:p>
            <a:pPr lvl="1"/>
            <a:r>
              <a:rPr lang="en-GB" dirty="0"/>
              <a:t>Standard operational environment (SOE)</a:t>
            </a:r>
          </a:p>
          <a:p>
            <a:pPr lvl="1"/>
            <a:r>
              <a:rPr lang="en-GB" dirty="0"/>
              <a:t>Known compatibility issues</a:t>
            </a:r>
          </a:p>
          <a:p>
            <a:pPr lvl="1"/>
            <a:r>
              <a:rPr lang="en-GB" dirty="0"/>
              <a:t>Required software items (DLLs, resources)</a:t>
            </a:r>
          </a:p>
          <a:p>
            <a:pPr lvl="1"/>
            <a:r>
              <a:rPr lang="en-GB" dirty="0"/>
              <a:t>Required hardware items (networks, disc space, i/o devices)</a:t>
            </a:r>
          </a:p>
          <a:p>
            <a:pPr lvl="1"/>
            <a:r>
              <a:rPr lang="en-GB" dirty="0"/>
              <a:t>Licence restrictions</a:t>
            </a:r>
          </a:p>
          <a:p>
            <a:pPr lvl="1"/>
            <a:r>
              <a:rPr lang="en-GB" dirty="0"/>
              <a:t>Back-up instructions (if local)</a:t>
            </a:r>
          </a:p>
        </p:txBody>
      </p:sp>
    </p:spTree>
    <p:extLst>
      <p:ext uri="{BB962C8B-B14F-4D97-AF65-F5344CB8AC3E}">
        <p14:creationId xmlns:p14="http://schemas.microsoft.com/office/powerpoint/2010/main" val="2014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Administrator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System architecture</a:t>
            </a:r>
          </a:p>
          <a:p>
            <a:pPr lvl="1"/>
            <a:r>
              <a:rPr lang="en-GB" dirty="0"/>
              <a:t>Physical</a:t>
            </a:r>
          </a:p>
          <a:p>
            <a:r>
              <a:rPr lang="en-GB" dirty="0"/>
              <a:t>Log access</a:t>
            </a:r>
          </a:p>
          <a:p>
            <a:r>
              <a:rPr lang="en-GB" dirty="0"/>
              <a:t>User management guide</a:t>
            </a:r>
          </a:p>
          <a:p>
            <a:r>
              <a:rPr lang="en-GB" dirty="0"/>
              <a:t>Configuration guide</a:t>
            </a:r>
          </a:p>
          <a:p>
            <a:r>
              <a:rPr lang="en-GB" dirty="0"/>
              <a:t>Component diagrams</a:t>
            </a:r>
          </a:p>
          <a:p>
            <a:r>
              <a:rPr lang="en-GB" dirty="0"/>
              <a:t>Error tables</a:t>
            </a:r>
          </a:p>
          <a:p>
            <a:r>
              <a:rPr lang="en-GB" dirty="0"/>
              <a:t>Back-up and recovery strategy</a:t>
            </a:r>
          </a:p>
        </p:txBody>
      </p:sp>
    </p:spTree>
    <p:extLst>
      <p:ext uri="{BB962C8B-B14F-4D97-AF65-F5344CB8AC3E}">
        <p14:creationId xmlns:p14="http://schemas.microsoft.com/office/powerpoint/2010/main" val="245563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5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 is diverse</a:t>
            </a:r>
          </a:p>
        </p:txBody>
      </p:sp>
      <p:pic>
        <p:nvPicPr>
          <p:cNvPr id="2050" name="Picture 2" descr="http://i.ytimg.com/vi/gxOFBuFIhpI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340769"/>
            <a:ext cx="1810544" cy="14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reebyte.com/cad/screen/justc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87" y="1539175"/>
            <a:ext cx="2322188" cy="16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imageserver.moviepilot.com/updated-what-will-be-the-first-total-cgi-comic-book-movie-maybe-rdj-in-iron-man-4-231dd748-b280-45b4-8218-18079a7980e2.jpg?width=640&amp;height=6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96" y="2299819"/>
            <a:ext cx="1680120" cy="16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regmedia.co.uk/2011/05/27/amazon_mac_sto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55" y="2127283"/>
            <a:ext cx="1746494" cy="15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ordlesstech.com/wp-content/uploads/2012/04/The-Flight-Deck-of-Endeavou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71" y="1734317"/>
            <a:ext cx="2034358" cy="13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.labnol.org/images/2008/01/microsoft-word-scrap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06" y="2705873"/>
            <a:ext cx="2517804" cy="16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upscplanet.com/wp-content/uploads/2013/11/online-guidance-robotic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75" y="2500170"/>
            <a:ext cx="1447570" cy="2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ytimg.com/vi/MVw6pEgZX_Y/maxresdefaul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79" y="4157659"/>
            <a:ext cx="2256185" cy="14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sk.barclays.co.uk/resources/barclays/online_banking/transfer_mone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59" y="5041209"/>
            <a:ext cx="2221883" cy="159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ikrostil.hr/english/images/beauty_slike/program_salon_software_fitnes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1" y="4217210"/>
            <a:ext cx="1979538" cy="152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mages.vr-zone.net/2014/01/Halo-3-Landfall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0" y="5037972"/>
            <a:ext cx="2306630" cy="12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verizontelematics.com/images/main-web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02" y="4673891"/>
            <a:ext cx="2126804" cy="18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i.huffpost.com/gen/1820256/images/o-DRIVERLESS-CAR-facebook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98" y="1477816"/>
            <a:ext cx="2451746" cy="122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maclife.com/files/u12635/youtube_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1" y="2348810"/>
            <a:ext cx="1968153" cy="149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://i.ytimg.com/vi/OwZm7qFuQmo/hqdefault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57" y="3612428"/>
            <a:ext cx="1925382" cy="14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://hz-savo.com/images1/pictures-of-meteorology-9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51" y="3711229"/>
            <a:ext cx="1785411" cy="12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static.giantbomb.com/uploads/original/3/33065/1842778-spooky_targeting_system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73" y="2478582"/>
            <a:ext cx="1910350" cy="107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http://thumbs.dreamstime.com/z/human-cyborg-2874887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34" y="2903036"/>
            <a:ext cx="1498756" cy="17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Users are complicated</a:t>
            </a:r>
          </a:p>
        </p:txBody>
      </p:sp>
      <p:pic>
        <p:nvPicPr>
          <p:cNvPr id="1026" name="Picture 2" descr="http://itserviceconsulting.co.uk/happy%20computer%20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1623"/>
            <a:ext cx="1589335" cy="11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ountainregionallibrary.org/graphics/ucplcom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4910"/>
            <a:ext cx="1589335" cy="11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craiglotter.co.za/wp-content/uploads/2015/03/man-with-headphones-using-a-table-by-the-train-sta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0846"/>
            <a:ext cx="1589335" cy="11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hockmd.com/wp-content/china-itenetcafe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56782"/>
            <a:ext cx="1604789" cy="11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ick.cleveland.com/home/cleve-media/width960/img/plain-dealer/photo/2014/06/-fb4e59740996c18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92717"/>
            <a:ext cx="1604789" cy="11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67744" y="152737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60729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Small Business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67744" y="37347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Mobile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6774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Corporate Business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67744" y="602128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Power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4088" y="1527375"/>
            <a:ext cx="33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Personal, ad hoc use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4088" y="2607295"/>
            <a:ext cx="33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Low volume, task related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64088" y="3734742"/>
            <a:ext cx="33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 demand, snapshot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64088" y="4911551"/>
            <a:ext cx="33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High volume, distributed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6021288"/>
            <a:ext cx="332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Specialist, sophisticated</a:t>
            </a:r>
          </a:p>
        </p:txBody>
      </p:sp>
    </p:spTree>
    <p:extLst>
      <p:ext uri="{BB962C8B-B14F-4D97-AF65-F5344CB8AC3E}">
        <p14:creationId xmlns:p14="http://schemas.microsoft.com/office/powerpoint/2010/main" val="947104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Users are diverse</a:t>
            </a:r>
          </a:p>
        </p:txBody>
      </p:sp>
      <p:sp>
        <p:nvSpPr>
          <p:cNvPr id="3" name="Oval 2"/>
          <p:cNvSpPr/>
          <p:nvPr/>
        </p:nvSpPr>
        <p:spPr>
          <a:xfrm>
            <a:off x="469230" y="1772816"/>
            <a:ext cx="2448272" cy="1368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Age</a:t>
            </a:r>
          </a:p>
        </p:txBody>
      </p:sp>
      <p:sp>
        <p:nvSpPr>
          <p:cNvPr id="16" name="Oval 15"/>
          <p:cNvSpPr/>
          <p:nvPr/>
        </p:nvSpPr>
        <p:spPr>
          <a:xfrm>
            <a:off x="3347864" y="1784796"/>
            <a:ext cx="2448272" cy="13681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Ability</a:t>
            </a:r>
          </a:p>
        </p:txBody>
      </p:sp>
      <p:sp>
        <p:nvSpPr>
          <p:cNvPr id="17" name="Oval 16"/>
          <p:cNvSpPr/>
          <p:nvPr/>
        </p:nvSpPr>
        <p:spPr>
          <a:xfrm>
            <a:off x="6300192" y="4005064"/>
            <a:ext cx="2448272" cy="1368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Culture</a:t>
            </a:r>
          </a:p>
        </p:txBody>
      </p:sp>
      <p:sp>
        <p:nvSpPr>
          <p:cNvPr id="18" name="Oval 17"/>
          <p:cNvSpPr/>
          <p:nvPr/>
        </p:nvSpPr>
        <p:spPr>
          <a:xfrm>
            <a:off x="6300192" y="1772816"/>
            <a:ext cx="2448272" cy="13681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Experience</a:t>
            </a:r>
          </a:p>
        </p:txBody>
      </p:sp>
      <p:sp>
        <p:nvSpPr>
          <p:cNvPr id="19" name="Oval 18"/>
          <p:cNvSpPr/>
          <p:nvPr/>
        </p:nvSpPr>
        <p:spPr>
          <a:xfrm>
            <a:off x="3354710" y="4005064"/>
            <a:ext cx="2448272" cy="1368152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Motivation</a:t>
            </a:r>
          </a:p>
        </p:txBody>
      </p:sp>
      <p:sp>
        <p:nvSpPr>
          <p:cNvPr id="20" name="Oval 19"/>
          <p:cNvSpPr/>
          <p:nvPr/>
        </p:nvSpPr>
        <p:spPr>
          <a:xfrm>
            <a:off x="457200" y="4005064"/>
            <a:ext cx="2448272" cy="136815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Special Needs</a:t>
            </a:r>
          </a:p>
        </p:txBody>
      </p:sp>
    </p:spTree>
    <p:extLst>
      <p:ext uri="{BB962C8B-B14F-4D97-AF65-F5344CB8AC3E}">
        <p14:creationId xmlns:p14="http://schemas.microsoft.com/office/powerpoint/2010/main" val="28508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42" y="1700808"/>
            <a:ext cx="2902542" cy="1935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Challenge</a:t>
            </a:r>
          </a:p>
        </p:txBody>
      </p:sp>
      <p:sp>
        <p:nvSpPr>
          <p:cNvPr id="24" name="Oval 23"/>
          <p:cNvSpPr/>
          <p:nvPr/>
        </p:nvSpPr>
        <p:spPr>
          <a:xfrm>
            <a:off x="467544" y="2996952"/>
            <a:ext cx="3600400" cy="3384376"/>
          </a:xfrm>
          <a:prstGeom prst="ellipse">
            <a:avLst/>
          </a:prstGeom>
          <a:blipFill dpi="0" rotWithShape="1">
            <a:blip r:embed="rId3">
              <a:alphaModFix amt="56000"/>
            </a:blip>
            <a:srcRect/>
            <a:stretch>
              <a:fillRect l="7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076056" y="2996952"/>
            <a:ext cx="3600400" cy="3384376"/>
          </a:xfrm>
          <a:prstGeom prst="ellipse">
            <a:avLst/>
          </a:prstGeom>
          <a:blipFill dpi="0" rotWithShape="1">
            <a:blip r:embed="rId4">
              <a:alphaModFix amt="56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 l="7000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380545" y="4227475"/>
            <a:ext cx="177439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1622" y="4224153"/>
            <a:ext cx="3409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Developers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54942" y="1340768"/>
            <a:ext cx="290254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User Support</a:t>
            </a:r>
          </a:p>
        </p:txBody>
      </p:sp>
    </p:spTree>
    <p:extLst>
      <p:ext uri="{BB962C8B-B14F-4D97-AF65-F5344CB8AC3E}">
        <p14:creationId xmlns:p14="http://schemas.microsoft.com/office/powerpoint/2010/main" val="17554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Importance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Only tangible way to represent the software/system</a:t>
            </a:r>
          </a:p>
          <a:p>
            <a:r>
              <a:rPr lang="en-GB" dirty="0"/>
              <a:t>Good documentation</a:t>
            </a:r>
          </a:p>
          <a:p>
            <a:pPr lvl="1"/>
            <a:r>
              <a:rPr lang="en-GB" dirty="0"/>
              <a:t>Aids</a:t>
            </a:r>
          </a:p>
          <a:p>
            <a:pPr lvl="2"/>
            <a:r>
              <a:rPr lang="en-GB" dirty="0"/>
              <a:t>Understanding</a:t>
            </a:r>
          </a:p>
          <a:p>
            <a:pPr lvl="2"/>
            <a:r>
              <a:rPr lang="en-GB" dirty="0"/>
              <a:t>Support</a:t>
            </a:r>
          </a:p>
          <a:p>
            <a:pPr lvl="2"/>
            <a:r>
              <a:rPr lang="en-GB" dirty="0"/>
              <a:t>Maintenance</a:t>
            </a:r>
          </a:p>
          <a:p>
            <a:pPr lvl="2"/>
            <a:r>
              <a:rPr lang="en-GB" dirty="0"/>
              <a:t>Confidence</a:t>
            </a:r>
          </a:p>
          <a:p>
            <a:r>
              <a:rPr lang="en-GB" dirty="0"/>
              <a:t>Bad documentation</a:t>
            </a:r>
          </a:p>
          <a:p>
            <a:pPr lvl="1"/>
            <a:r>
              <a:rPr lang="en-GB" dirty="0"/>
              <a:t>Worthless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Importance of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/>
              <a:t>Achieves consistency</a:t>
            </a:r>
          </a:p>
          <a:p>
            <a:r>
              <a:rPr lang="en-GB" dirty="0"/>
              <a:t>Establishes good practice</a:t>
            </a:r>
          </a:p>
          <a:p>
            <a:r>
              <a:rPr lang="en-GB" dirty="0"/>
              <a:t>3 Types</a:t>
            </a:r>
          </a:p>
          <a:p>
            <a:pPr lvl="1"/>
            <a:r>
              <a:rPr lang="en-GB" dirty="0"/>
              <a:t>Process standards</a:t>
            </a:r>
          </a:p>
          <a:p>
            <a:pPr lvl="1"/>
            <a:r>
              <a:rPr lang="en-GB" dirty="0"/>
              <a:t>Format standards</a:t>
            </a:r>
          </a:p>
          <a:p>
            <a:pPr lvl="1"/>
            <a:r>
              <a:rPr lang="en-GB" dirty="0"/>
              <a:t>Interchange standards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6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process we follow for document production</a:t>
            </a:r>
          </a:p>
        </p:txBody>
      </p:sp>
    </p:spTree>
    <p:extLst>
      <p:ext uri="{BB962C8B-B14F-4D97-AF65-F5344CB8AC3E}">
        <p14:creationId xmlns:p14="http://schemas.microsoft.com/office/powerpoint/2010/main" val="15090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497</Words>
  <Application>Microsoft Office PowerPoint</Application>
  <PresentationFormat>On-screen Show (4:3)</PresentationFormat>
  <Paragraphs>143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User Documentation &amp; Support</vt:lpstr>
      <vt:lpstr>Software is complicated</vt:lpstr>
      <vt:lpstr>Software is diverse</vt:lpstr>
      <vt:lpstr>Users are complicated</vt:lpstr>
      <vt:lpstr>Users are diverse</vt:lpstr>
      <vt:lpstr>The Challenge</vt:lpstr>
      <vt:lpstr>Importance of Documentation</vt:lpstr>
      <vt:lpstr>Importance of Standards</vt:lpstr>
      <vt:lpstr>Process standards</vt:lpstr>
      <vt:lpstr>Formal/Informal</vt:lpstr>
      <vt:lpstr>Need to know</vt:lpstr>
      <vt:lpstr>Sample ISO Document Flow</vt:lpstr>
      <vt:lpstr>Document standards</vt:lpstr>
      <vt:lpstr>All Documents should have</vt:lpstr>
      <vt:lpstr>Interchange standards</vt:lpstr>
      <vt:lpstr>Need to ensure</vt:lpstr>
      <vt:lpstr>User documentation</vt:lpstr>
      <vt:lpstr>Help not hinder</vt:lpstr>
      <vt:lpstr>Functional Description</vt:lpstr>
      <vt:lpstr>Introductory Manual</vt:lpstr>
      <vt:lpstr>Reference Manual</vt:lpstr>
      <vt:lpstr>Installation Manual</vt:lpstr>
      <vt:lpstr>Administrator Manual</vt:lpstr>
      <vt:lpstr>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45 Credit Module Marking Scheme</dc:title>
  <dc:creator>Kelvin Hilton</dc:creator>
  <cp:lastModifiedBy>Kelvin Hilton</cp:lastModifiedBy>
  <cp:revision>28</cp:revision>
  <dcterms:created xsi:type="dcterms:W3CDTF">2014-09-09T19:40:48Z</dcterms:created>
  <dcterms:modified xsi:type="dcterms:W3CDTF">2022-09-23T13:10:34Z</dcterms:modified>
</cp:coreProperties>
</file>