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6"/>
  </p:notes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61" r:id="rId9"/>
    <p:sldId id="264" r:id="rId10"/>
    <p:sldId id="265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oodmansee" initials="MW" lastIdx="10" clrIdx="0">
    <p:extLst>
      <p:ext uri="{19B8F6BF-5375-455C-9EA6-DF929625EA0E}">
        <p15:presenceInfo xmlns:p15="http://schemas.microsoft.com/office/powerpoint/2012/main" userId="153bf3ef115e7a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1:03:51.221" idx="2">
    <p:pos x="7337" y="537"/>
    <p:text>Ratna to talk to this heading</p:text>
    <p:extLst>
      <p:ext uri="{C676402C-5697-4E1C-873F-D02D1690AC5C}">
        <p15:threadingInfo xmlns:p15="http://schemas.microsoft.com/office/powerpoint/2012/main" timeZoneBias="240"/>
      </p:ext>
    </p:extLst>
  </p:cm>
  <p:cm authorId="1" dt="2018-09-24T21:04:41.440" idx="3">
    <p:pos x="6972" y="2754"/>
    <p:text>Matt to talk to these 2 questions</p:text>
    <p:extLst>
      <p:ext uri="{C676402C-5697-4E1C-873F-D02D1690AC5C}">
        <p15:threadingInfo xmlns:p15="http://schemas.microsoft.com/office/powerpoint/2012/main" timeZoneBias="240"/>
      </p:ext>
    </p:extLst>
  </p:cm>
  <p:cm authorId="1" dt="2018-09-24T21:05:08.720" idx="4">
    <p:pos x="6876" y="1890"/>
    <p:text>Ratna to talk to this first question.</p:text>
    <p:extLst>
      <p:ext uri="{C676402C-5697-4E1C-873F-D02D1690AC5C}">
        <p15:threadingInfo xmlns:p15="http://schemas.microsoft.com/office/powerpoint/2012/main" timeZoneBias="240"/>
      </p:ext>
    </p:extLst>
  </p:cm>
  <p:cm authorId="1" dt="2018-09-24T21:05:23.892" idx="5">
    <p:pos x="5766" y="2178"/>
    <p:text>Allen to talk to questions #2 &amp; 3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1:05:49.122" idx="6">
    <p:pos x="1842" y="348"/>
    <p:text>Matt to talk to this slide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1:06:03.760" idx="7">
    <p:pos x="5118" y="450"/>
    <p:text>Group slide - each mention their own challenge.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1:06:23.956" idx="8">
    <p:pos x="5034" y="450"/>
    <p:text>Group slide. each talk about their primary data contents.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1:06:52.822" idx="9">
    <p:pos x="4434" y="450"/>
    <p:text>Group to talk to this - each their own issue.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1:09:05.823" idx="10">
    <p:pos x="4452" y="450"/>
    <p:text>Introduction to group of slides.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000B6-B9D2-4A4A-A6D1-AFF85081CB1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D6A9A49-5062-4264-874D-16020AF051ED}">
      <dgm:prSet phldrT="[Text]"/>
      <dgm:spPr/>
      <dgm:t>
        <a:bodyPr/>
        <a:lstStyle/>
        <a:p>
          <a:r>
            <a:rPr lang="en-US" dirty="0"/>
            <a:t>School Safety</a:t>
          </a:r>
        </a:p>
      </dgm:t>
    </dgm:pt>
    <dgm:pt modelId="{8A2EDD5F-386A-4398-9F5B-DA518A7705C0}" type="parTrans" cxnId="{ED4E3570-15D6-44B0-ABCC-7F73E8F60778}">
      <dgm:prSet/>
      <dgm:spPr/>
      <dgm:t>
        <a:bodyPr/>
        <a:lstStyle/>
        <a:p>
          <a:endParaRPr lang="en-US"/>
        </a:p>
      </dgm:t>
    </dgm:pt>
    <dgm:pt modelId="{2720BCBA-A14B-4611-9E65-859E519865B8}" type="sibTrans" cxnId="{ED4E3570-15D6-44B0-ABCC-7F73E8F60778}">
      <dgm:prSet/>
      <dgm:spPr/>
      <dgm:t>
        <a:bodyPr/>
        <a:lstStyle/>
        <a:p>
          <a:endParaRPr lang="en-US"/>
        </a:p>
      </dgm:t>
    </dgm:pt>
    <dgm:pt modelId="{4ADAD6FB-42DA-4FEE-B631-948EA35FC86B}">
      <dgm:prSet phldrT="[Text]"/>
      <dgm:spPr/>
      <dgm:t>
        <a:bodyPr/>
        <a:lstStyle/>
        <a:p>
          <a:r>
            <a:rPr lang="en-US" dirty="0"/>
            <a:t>School Performance</a:t>
          </a:r>
        </a:p>
      </dgm:t>
    </dgm:pt>
    <dgm:pt modelId="{1356AC21-3BE8-4997-91B9-20A0BC6B1CB7}" type="parTrans" cxnId="{CDE06997-89F8-4CD4-8AE2-E3D3AA414A34}">
      <dgm:prSet/>
      <dgm:spPr/>
      <dgm:t>
        <a:bodyPr/>
        <a:lstStyle/>
        <a:p>
          <a:endParaRPr lang="en-US"/>
        </a:p>
      </dgm:t>
    </dgm:pt>
    <dgm:pt modelId="{D6D4C209-7226-47B6-A7ED-1F1DDDC7BEA8}" type="sibTrans" cxnId="{CDE06997-89F8-4CD4-8AE2-E3D3AA414A34}">
      <dgm:prSet/>
      <dgm:spPr/>
      <dgm:t>
        <a:bodyPr/>
        <a:lstStyle/>
        <a:p>
          <a:endParaRPr lang="en-US"/>
        </a:p>
      </dgm:t>
    </dgm:pt>
    <dgm:pt modelId="{48C8A495-AD2B-4492-A175-0A396FA452B1}">
      <dgm:prSet phldrT="[Text]"/>
      <dgm:spPr/>
      <dgm:t>
        <a:bodyPr/>
        <a:lstStyle/>
        <a:p>
          <a:r>
            <a:rPr lang="en-US" dirty="0"/>
            <a:t>Census Data</a:t>
          </a:r>
        </a:p>
      </dgm:t>
    </dgm:pt>
    <dgm:pt modelId="{830792A4-D728-4CE3-8332-0F398791B087}" type="parTrans" cxnId="{BF29D97B-68A4-4E43-BEE3-D12BFE791F82}">
      <dgm:prSet/>
      <dgm:spPr/>
      <dgm:t>
        <a:bodyPr/>
        <a:lstStyle/>
        <a:p>
          <a:endParaRPr lang="en-US"/>
        </a:p>
      </dgm:t>
    </dgm:pt>
    <dgm:pt modelId="{85A34CED-EFDC-4FD8-95FB-144D3177CFE9}" type="sibTrans" cxnId="{BF29D97B-68A4-4E43-BEE3-D12BFE791F82}">
      <dgm:prSet/>
      <dgm:spPr/>
      <dgm:t>
        <a:bodyPr/>
        <a:lstStyle/>
        <a:p>
          <a:endParaRPr lang="en-US"/>
        </a:p>
      </dgm:t>
    </dgm:pt>
    <dgm:pt modelId="{1DF6A38D-F027-4422-A29F-452BA3E22FEF}" type="pres">
      <dgm:prSet presAssocID="{146000B6-B9D2-4A4A-A6D1-AFF85081CB11}" presName="CompostProcess" presStyleCnt="0">
        <dgm:presLayoutVars>
          <dgm:dir/>
          <dgm:resizeHandles val="exact"/>
        </dgm:presLayoutVars>
      </dgm:prSet>
      <dgm:spPr/>
    </dgm:pt>
    <dgm:pt modelId="{02DBAB07-E2C3-4FD9-A8E0-496740CD4366}" type="pres">
      <dgm:prSet presAssocID="{146000B6-B9D2-4A4A-A6D1-AFF85081CB11}" presName="arrow" presStyleLbl="bgShp" presStyleIdx="0" presStyleCnt="1" custLinFactNeighborX="7874" custLinFactNeighborY="5701"/>
      <dgm:spPr/>
    </dgm:pt>
    <dgm:pt modelId="{F21FB8DC-534B-4692-8E85-A214653C6312}" type="pres">
      <dgm:prSet presAssocID="{146000B6-B9D2-4A4A-A6D1-AFF85081CB11}" presName="linearProcess" presStyleCnt="0"/>
      <dgm:spPr/>
    </dgm:pt>
    <dgm:pt modelId="{438C0D50-E90F-44AA-9048-B42CF38415BA}" type="pres">
      <dgm:prSet presAssocID="{3D6A9A49-5062-4264-874D-16020AF051ED}" presName="textNode" presStyleLbl="node1" presStyleIdx="0" presStyleCnt="3">
        <dgm:presLayoutVars>
          <dgm:bulletEnabled val="1"/>
        </dgm:presLayoutVars>
      </dgm:prSet>
      <dgm:spPr/>
    </dgm:pt>
    <dgm:pt modelId="{9BE65428-B4A2-4319-B0E4-DA158777A456}" type="pres">
      <dgm:prSet presAssocID="{2720BCBA-A14B-4611-9E65-859E519865B8}" presName="sibTrans" presStyleCnt="0"/>
      <dgm:spPr/>
    </dgm:pt>
    <dgm:pt modelId="{DB2F9CAF-19FB-44B2-9078-CE92F7B0B16F}" type="pres">
      <dgm:prSet presAssocID="{4ADAD6FB-42DA-4FEE-B631-948EA35FC86B}" presName="textNode" presStyleLbl="node1" presStyleIdx="1" presStyleCnt="3">
        <dgm:presLayoutVars>
          <dgm:bulletEnabled val="1"/>
        </dgm:presLayoutVars>
      </dgm:prSet>
      <dgm:spPr/>
    </dgm:pt>
    <dgm:pt modelId="{F468CDBB-80C5-4CD6-93F6-33F9114EBF82}" type="pres">
      <dgm:prSet presAssocID="{D6D4C209-7226-47B6-A7ED-1F1DDDC7BEA8}" presName="sibTrans" presStyleCnt="0"/>
      <dgm:spPr/>
    </dgm:pt>
    <dgm:pt modelId="{B207013B-A722-4654-91A6-9E63A51B640C}" type="pres">
      <dgm:prSet presAssocID="{48C8A495-AD2B-4492-A175-0A396FA452B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B4B5322-72A7-4637-B91E-557523907636}" type="presOf" srcId="{4ADAD6FB-42DA-4FEE-B631-948EA35FC86B}" destId="{DB2F9CAF-19FB-44B2-9078-CE92F7B0B16F}" srcOrd="0" destOrd="0" presId="urn:microsoft.com/office/officeart/2005/8/layout/hProcess9"/>
    <dgm:cxn modelId="{7514166D-5F7F-4E2D-B622-95965E850FFC}" type="presOf" srcId="{146000B6-B9D2-4A4A-A6D1-AFF85081CB11}" destId="{1DF6A38D-F027-4422-A29F-452BA3E22FEF}" srcOrd="0" destOrd="0" presId="urn:microsoft.com/office/officeart/2005/8/layout/hProcess9"/>
    <dgm:cxn modelId="{ED4E3570-15D6-44B0-ABCC-7F73E8F60778}" srcId="{146000B6-B9D2-4A4A-A6D1-AFF85081CB11}" destId="{3D6A9A49-5062-4264-874D-16020AF051ED}" srcOrd="0" destOrd="0" parTransId="{8A2EDD5F-386A-4398-9F5B-DA518A7705C0}" sibTransId="{2720BCBA-A14B-4611-9E65-859E519865B8}"/>
    <dgm:cxn modelId="{BF29D97B-68A4-4E43-BEE3-D12BFE791F82}" srcId="{146000B6-B9D2-4A4A-A6D1-AFF85081CB11}" destId="{48C8A495-AD2B-4492-A175-0A396FA452B1}" srcOrd="2" destOrd="0" parTransId="{830792A4-D728-4CE3-8332-0F398791B087}" sibTransId="{85A34CED-EFDC-4FD8-95FB-144D3177CFE9}"/>
    <dgm:cxn modelId="{1415997D-1DC2-4750-8B74-E66F6142C5A3}" type="presOf" srcId="{48C8A495-AD2B-4492-A175-0A396FA452B1}" destId="{B207013B-A722-4654-91A6-9E63A51B640C}" srcOrd="0" destOrd="0" presId="urn:microsoft.com/office/officeart/2005/8/layout/hProcess9"/>
    <dgm:cxn modelId="{CDE06997-89F8-4CD4-8AE2-E3D3AA414A34}" srcId="{146000B6-B9D2-4A4A-A6D1-AFF85081CB11}" destId="{4ADAD6FB-42DA-4FEE-B631-948EA35FC86B}" srcOrd="1" destOrd="0" parTransId="{1356AC21-3BE8-4997-91B9-20A0BC6B1CB7}" sibTransId="{D6D4C209-7226-47B6-A7ED-1F1DDDC7BEA8}"/>
    <dgm:cxn modelId="{FAD9CAEA-0205-4B9E-B100-51CCA2546F23}" type="presOf" srcId="{3D6A9A49-5062-4264-874D-16020AF051ED}" destId="{438C0D50-E90F-44AA-9048-B42CF38415BA}" srcOrd="0" destOrd="0" presId="urn:microsoft.com/office/officeart/2005/8/layout/hProcess9"/>
    <dgm:cxn modelId="{0200FF51-92CB-42EC-89EA-E9AEAC40C9C2}" type="presParOf" srcId="{1DF6A38D-F027-4422-A29F-452BA3E22FEF}" destId="{02DBAB07-E2C3-4FD9-A8E0-496740CD4366}" srcOrd="0" destOrd="0" presId="urn:microsoft.com/office/officeart/2005/8/layout/hProcess9"/>
    <dgm:cxn modelId="{AE2BEBCF-FD56-4706-8245-1C7CD3EA8AE5}" type="presParOf" srcId="{1DF6A38D-F027-4422-A29F-452BA3E22FEF}" destId="{F21FB8DC-534B-4692-8E85-A214653C6312}" srcOrd="1" destOrd="0" presId="urn:microsoft.com/office/officeart/2005/8/layout/hProcess9"/>
    <dgm:cxn modelId="{FD125C06-559B-43B8-9D85-65902FA7FD1A}" type="presParOf" srcId="{F21FB8DC-534B-4692-8E85-A214653C6312}" destId="{438C0D50-E90F-44AA-9048-B42CF38415BA}" srcOrd="0" destOrd="0" presId="urn:microsoft.com/office/officeart/2005/8/layout/hProcess9"/>
    <dgm:cxn modelId="{C004E5E9-6FA2-4181-BE47-707D52521909}" type="presParOf" srcId="{F21FB8DC-534B-4692-8E85-A214653C6312}" destId="{9BE65428-B4A2-4319-B0E4-DA158777A456}" srcOrd="1" destOrd="0" presId="urn:microsoft.com/office/officeart/2005/8/layout/hProcess9"/>
    <dgm:cxn modelId="{5781D580-6C15-4A08-AA4E-E046CE3A3FC5}" type="presParOf" srcId="{F21FB8DC-534B-4692-8E85-A214653C6312}" destId="{DB2F9CAF-19FB-44B2-9078-CE92F7B0B16F}" srcOrd="2" destOrd="0" presId="urn:microsoft.com/office/officeart/2005/8/layout/hProcess9"/>
    <dgm:cxn modelId="{49E6C9AE-7BCB-48A0-9E28-2E236C6CF772}" type="presParOf" srcId="{F21FB8DC-534B-4692-8E85-A214653C6312}" destId="{F468CDBB-80C5-4CD6-93F6-33F9114EBF82}" srcOrd="3" destOrd="0" presId="urn:microsoft.com/office/officeart/2005/8/layout/hProcess9"/>
    <dgm:cxn modelId="{9024271A-1346-4918-917E-335746B072BE}" type="presParOf" srcId="{F21FB8DC-534B-4692-8E85-A214653C6312}" destId="{B207013B-A722-4654-91A6-9E63A51B640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AB07-E2C3-4FD9-A8E0-496740CD4366}">
      <dsp:nvSpPr>
        <dsp:cNvPr id="0" name=""/>
        <dsp:cNvSpPr/>
      </dsp:nvSpPr>
      <dsp:spPr>
        <a:xfrm>
          <a:off x="979159" y="0"/>
          <a:ext cx="5864095" cy="462643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C0D50-E90F-44AA-9048-B42CF38415BA}">
      <dsp:nvSpPr>
        <dsp:cNvPr id="0" name=""/>
        <dsp:cNvSpPr/>
      </dsp:nvSpPr>
      <dsp:spPr>
        <a:xfrm>
          <a:off x="7410" y="1387930"/>
          <a:ext cx="2220595" cy="1850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School Safety</a:t>
          </a:r>
        </a:p>
      </dsp:txBody>
      <dsp:txXfrm>
        <a:off x="97748" y="1478268"/>
        <a:ext cx="2039919" cy="1669898"/>
      </dsp:txXfrm>
    </dsp:sp>
    <dsp:sp modelId="{DB2F9CAF-19FB-44B2-9078-CE92F7B0B16F}">
      <dsp:nvSpPr>
        <dsp:cNvPr id="0" name=""/>
        <dsp:cNvSpPr/>
      </dsp:nvSpPr>
      <dsp:spPr>
        <a:xfrm>
          <a:off x="2339170" y="1387930"/>
          <a:ext cx="2220595" cy="1850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School Performance</a:t>
          </a:r>
        </a:p>
      </dsp:txBody>
      <dsp:txXfrm>
        <a:off x="2429508" y="1478268"/>
        <a:ext cx="2039919" cy="1669898"/>
      </dsp:txXfrm>
    </dsp:sp>
    <dsp:sp modelId="{B207013B-A722-4654-91A6-9E63A51B640C}">
      <dsp:nvSpPr>
        <dsp:cNvPr id="0" name=""/>
        <dsp:cNvSpPr/>
      </dsp:nvSpPr>
      <dsp:spPr>
        <a:xfrm>
          <a:off x="4670930" y="1387930"/>
          <a:ext cx="2220595" cy="1850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Census Data</a:t>
          </a:r>
        </a:p>
      </dsp:txBody>
      <dsp:txXfrm>
        <a:off x="4761268" y="1478268"/>
        <a:ext cx="2039919" cy="166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D821D-ECEF-434A-A3A1-3C70849E16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E9DA1-0015-4D62-B656-9E334348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Overview of what we are trying to do…</a:t>
            </a:r>
          </a:p>
          <a:p>
            <a:endParaRPr lang="en-US" sz="1400" dirty="0"/>
          </a:p>
          <a:p>
            <a:r>
              <a:rPr lang="en-US" sz="1400" dirty="0"/>
              <a:t>RATNA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Decent correlation, but connections are scattered around regression line.</a:t>
            </a:r>
          </a:p>
          <a:p>
            <a:endParaRPr lang="en-US" sz="1400" dirty="0"/>
          </a:p>
          <a:p>
            <a:r>
              <a:rPr lang="en-US" sz="1400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Big correlation between HS graduation of parents and kids.</a:t>
            </a:r>
          </a:p>
          <a:p>
            <a:endParaRPr lang="en-US" sz="1400" dirty="0"/>
          </a:p>
          <a:p>
            <a:r>
              <a:rPr lang="en-US" sz="1400" dirty="0"/>
              <a:t>Parents graduated HS or better is subset of Bachelor’s Degree or better. </a:t>
            </a:r>
          </a:p>
          <a:p>
            <a:r>
              <a:rPr lang="en-US" sz="1400" dirty="0"/>
              <a:t>Using only HS graduation for attainment did not work well. No idea if correlation was because of part of population that had less education or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1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Briefly mention the different criteria and why</a:t>
            </a:r>
          </a:p>
          <a:p>
            <a:endParaRPr lang="en-US" sz="1400" dirty="0"/>
          </a:p>
          <a:p>
            <a:r>
              <a:rPr lang="en-US" sz="1400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400" dirty="0"/>
              <a:t>Incidents where the students are learning</a:t>
            </a:r>
          </a:p>
          <a:p>
            <a:pPr marL="228600" indent="-228600">
              <a:buAutoNum type="arabicPeriod"/>
            </a:pPr>
            <a:r>
              <a:rPr lang="en-US" sz="1400" dirty="0"/>
              <a:t>Graduation rates</a:t>
            </a:r>
          </a:p>
          <a:p>
            <a:pPr marL="228600" indent="-228600">
              <a:buAutoNum type="arabicPeriod"/>
            </a:pPr>
            <a:r>
              <a:rPr lang="en-US" sz="1400" dirty="0"/>
              <a:t>Income and educational attainment</a:t>
            </a:r>
          </a:p>
          <a:p>
            <a:pPr marL="228600" indent="-228600">
              <a:buAutoNum type="arabicPeriod"/>
            </a:pPr>
            <a:r>
              <a:rPr lang="en-US" sz="1400" dirty="0"/>
              <a:t>NYPD Crime – after we found issues with the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Explain how different geographies connect</a:t>
            </a:r>
          </a:p>
          <a:p>
            <a:endParaRPr lang="en-US" sz="1400" dirty="0"/>
          </a:p>
          <a:p>
            <a:r>
              <a:rPr lang="en-US" sz="1400" dirty="0"/>
              <a:t>Explain the connection string – school safety, performance, and then census</a:t>
            </a:r>
          </a:p>
          <a:p>
            <a:endParaRPr lang="en-US" sz="1400" dirty="0"/>
          </a:p>
          <a:p>
            <a:r>
              <a:rPr lang="en-US" sz="1400" dirty="0"/>
              <a:t>Briefly explain why school crime data did not work well. – low number of results, minimal overlap in years.</a:t>
            </a:r>
          </a:p>
          <a:p>
            <a:endParaRPr lang="en-US" sz="1400" dirty="0"/>
          </a:p>
          <a:p>
            <a:r>
              <a:rPr lang="en-US" sz="1400" dirty="0"/>
              <a:t>School performance did not have NTA. Used School crime data to connect to performance using District Borough Number (DBN) and THEN to census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Why we chose the years we used for analysis – census data during formative years, crime up until graduation.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NTA – names instead of code.  Needed to strip out spaces from names to connect</a:t>
            </a:r>
          </a:p>
          <a:p>
            <a:endParaRPr lang="en-US" sz="1400" dirty="0"/>
          </a:p>
          <a:p>
            <a:r>
              <a:rPr lang="en-US" sz="1400" dirty="0"/>
              <a:t>School crime was by building and not by school</a:t>
            </a:r>
          </a:p>
          <a:p>
            <a:endParaRPr lang="en-US" sz="1400" dirty="0"/>
          </a:p>
          <a:p>
            <a:r>
              <a:rPr lang="en-US" sz="1400" dirty="0"/>
              <a:t>Educational attainment – had to add up pieces to get overall population 25 and older (only those ages were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3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need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RATNA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RATNA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8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1260E6-68EC-4C56-91FC-A0687B4FDF5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Team 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B151CD-154D-447D-A280-91C9DE292F0F}"/>
              </a:ext>
            </a:extLst>
          </p:cNvPr>
          <p:cNvSpPr txBox="1">
            <a:spLocks/>
          </p:cNvSpPr>
          <p:nvPr/>
        </p:nvSpPr>
        <p:spPr>
          <a:xfrm>
            <a:off x="1028042" y="569651"/>
            <a:ext cx="9848603" cy="2315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RUTSOM201807DATA5</a:t>
            </a:r>
          </a:p>
          <a:p>
            <a:endParaRPr lang="en-US" sz="5300" b="1" dirty="0"/>
          </a:p>
          <a:p>
            <a:r>
              <a:rPr lang="en-US" sz="4800" b="1" dirty="0"/>
              <a:t>Team </a:t>
            </a:r>
            <a:r>
              <a:rPr lang="en-US" sz="4800" b="1" dirty="0" err="1"/>
              <a:t>R</a:t>
            </a:r>
            <a:r>
              <a:rPr lang="en-US" sz="1600" b="1" dirty="0" err="1"/>
              <a:t>atna</a:t>
            </a:r>
            <a:r>
              <a:rPr lang="en-US" sz="4800" b="1" dirty="0" err="1"/>
              <a:t>A</a:t>
            </a:r>
            <a:r>
              <a:rPr lang="en-US" sz="1600" b="1" dirty="0" err="1"/>
              <a:t>llen</a:t>
            </a:r>
            <a:r>
              <a:rPr lang="en-US" sz="4800" b="1" dirty="0" err="1"/>
              <a:t>M</a:t>
            </a:r>
            <a:r>
              <a:rPr lang="en-US" sz="1600" b="1" dirty="0" err="1"/>
              <a:t>att</a:t>
            </a:r>
            <a:r>
              <a:rPr lang="en-US" sz="5300" b="1" dirty="0"/>
              <a:t>:</a:t>
            </a:r>
          </a:p>
          <a:p>
            <a:endParaRPr lang="en-US" sz="5300" b="1" dirty="0"/>
          </a:p>
          <a:p>
            <a:r>
              <a:rPr lang="en-US" sz="5800" b="1" dirty="0"/>
              <a:t>   New York City School Performance</a:t>
            </a:r>
            <a:endParaRPr lang="en-US" sz="5800" dirty="0"/>
          </a:p>
        </p:txBody>
      </p:sp>
      <p:pic>
        <p:nvPicPr>
          <p:cNvPr id="1026" name="Picture 2" descr="Image result for graduate">
            <a:extLst>
              <a:ext uri="{FF2B5EF4-FFF2-40B4-BE49-F238E27FC236}">
                <a16:creationId xmlns:a16="http://schemas.microsoft.com/office/drawing/2014/main" id="{740ED67C-642C-492A-ADC2-081099B5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94" y="3314700"/>
            <a:ext cx="2247899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rents of graduate clipart">
            <a:extLst>
              <a:ext uri="{FF2B5EF4-FFF2-40B4-BE49-F238E27FC236}">
                <a16:creationId xmlns:a16="http://schemas.microsoft.com/office/drawing/2014/main" id="{BC7ED7C7-5761-48D4-9FB4-EBEBAE86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341" y="2917112"/>
            <a:ext cx="948094" cy="152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2B7CB278-4D66-4585-BD8B-7BC9B912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56" y="4685976"/>
            <a:ext cx="2247900" cy="131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ollar sign">
            <a:extLst>
              <a:ext uri="{FF2B5EF4-FFF2-40B4-BE49-F238E27FC236}">
                <a16:creationId xmlns:a16="http://schemas.microsoft.com/office/drawing/2014/main" id="{CEA12D1B-18DB-477B-8D35-3898263C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71" y="3042599"/>
            <a:ext cx="1235653" cy="12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qual sign">
            <a:extLst>
              <a:ext uri="{FF2B5EF4-FFF2-40B4-BE49-F238E27FC236}">
                <a16:creationId xmlns:a16="http://schemas.microsoft.com/office/drawing/2014/main" id="{178D8A03-DE3A-46D0-A5ED-72A0F6EF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41" y="3429000"/>
            <a:ext cx="19027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1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036455-FD0F-4795-88F5-21132A703607}"/>
              </a:ext>
            </a:extLst>
          </p:cNvPr>
          <p:cNvSpPr txBox="1">
            <a:spLocks/>
          </p:cNvSpPr>
          <p:nvPr/>
        </p:nvSpPr>
        <p:spPr>
          <a:xfrm>
            <a:off x="1042682" y="491822"/>
            <a:ext cx="10058400" cy="1036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Income and School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4349C-C273-4359-BEEF-FF4746E2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0" y="1599783"/>
            <a:ext cx="5487650" cy="36584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FA94C7-5725-4F6E-963C-E3619106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777" y="1752780"/>
            <a:ext cx="6445724" cy="1638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41093-15A9-4FFD-886E-34DAC1215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449" y="3558042"/>
            <a:ext cx="6446388" cy="22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40BC-D5DD-4A6C-B1F1-C32BE2F3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0080"/>
            <a:ext cx="10058400" cy="1097280"/>
          </a:xfrm>
        </p:spPr>
        <p:txBody>
          <a:bodyPr/>
          <a:lstStyle/>
          <a:p>
            <a:r>
              <a:rPr lang="en-US" dirty="0"/>
              <a:t>Educational Attainment and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D0FA8-C0AC-4711-8C10-203CB635E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1" y="2408674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6892E-5686-499B-A2FB-82C59F0AA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" y="2408674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9014C-ECAF-4EFA-AF4A-215DBE51A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21" y="187879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E0BE-7EA9-495E-9EC4-AF01A357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and Performance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47E63F-9A0D-4F73-A70F-F0F03CDDD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50" y="2004962"/>
            <a:ext cx="5487650" cy="36584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031BF-016B-4A35-90F1-F40B96331C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6"/>
          <a:stretch/>
        </p:blipFill>
        <p:spPr>
          <a:xfrm>
            <a:off x="137615" y="2004962"/>
            <a:ext cx="6310077" cy="345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4BD9B4-CF6C-409D-A09E-6ECEA270B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06" y="2241452"/>
            <a:ext cx="4964080" cy="29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4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E0BE-7EA9-495E-9EC4-AF01A357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and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D9BC6-0BBF-4384-B39C-C85CCC48E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0" y="2105269"/>
            <a:ext cx="5487650" cy="365843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088ED-C0C0-4F06-B76C-62AC58328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19"/>
          <a:stretch/>
        </p:blipFill>
        <p:spPr>
          <a:xfrm>
            <a:off x="5881450" y="2041769"/>
            <a:ext cx="5702200" cy="382287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CD906F-3AAE-4875-AA05-61472F53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54889"/>
              </p:ext>
            </p:extLst>
          </p:nvPr>
        </p:nvGraphicFramePr>
        <p:xfrm>
          <a:off x="6096000" y="1906180"/>
          <a:ext cx="525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079378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286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8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50-70%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9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70-85%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4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85-100%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3673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45933D4-13C9-4E59-ACEB-E02B4DC6F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27" y="4449872"/>
            <a:ext cx="5333333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8EAE-B742-4A17-80AD-460E308E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4F9E-1BB7-42A7-87A0-C9D9AC4C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Felony Rates &amp; Performance</a:t>
            </a:r>
          </a:p>
          <a:p>
            <a:r>
              <a:rPr lang="en-US" sz="2400" dirty="0"/>
              <a:t>School Safety &amp; Performance</a:t>
            </a:r>
          </a:p>
          <a:p>
            <a:r>
              <a:rPr lang="en-US" sz="2400" dirty="0"/>
              <a:t>Educational attainment &amp; performance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Understand the connections between your data</a:t>
            </a:r>
          </a:p>
          <a:p>
            <a:r>
              <a:rPr lang="en-US" sz="2400" dirty="0"/>
              <a:t>The results are not always what you expect</a:t>
            </a:r>
          </a:p>
        </p:txBody>
      </p:sp>
    </p:spTree>
    <p:extLst>
      <p:ext uri="{BB962C8B-B14F-4D97-AF65-F5344CB8AC3E}">
        <p14:creationId xmlns:p14="http://schemas.microsoft.com/office/powerpoint/2010/main" val="26734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37" y="475989"/>
            <a:ext cx="11365011" cy="5901060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chemeClr val="tx1"/>
                </a:solidFill>
              </a:rPr>
              <a:t>Project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/>
                </a:solidFill>
              </a:rPr>
              <a:t>What are some of the most likely major impacts on school performance?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/>
                </a:solidFill>
              </a:rPr>
              <a:t>Study the correlation between New York City school safety and performance records to socio-economic census data </a:t>
            </a:r>
          </a:p>
          <a:p>
            <a:endParaRPr lang="en-US" sz="2200" cap="none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cap="none" dirty="0">
                <a:solidFill>
                  <a:schemeClr val="tx1"/>
                </a:solidFill>
              </a:rPr>
              <a:t>Is there a correlation between school safety records and school performance?     </a:t>
            </a:r>
          </a:p>
          <a:p>
            <a:pPr marL="457200" indent="-457200" algn="l">
              <a:buAutoNum type="arabicPeriod" startAt="2"/>
            </a:pPr>
            <a:r>
              <a:rPr lang="en-US" sz="2200" cap="none" dirty="0">
                <a:solidFill>
                  <a:schemeClr val="tx1"/>
                </a:solidFill>
              </a:rPr>
              <a:t>Does a higher income increase the likelihood of safer schools?    </a:t>
            </a:r>
          </a:p>
          <a:p>
            <a:pPr marL="457200" indent="-457200" algn="l">
              <a:buAutoNum type="arabicPeriod" startAt="2"/>
            </a:pPr>
            <a:r>
              <a:rPr lang="en-US" sz="2200" cap="none" dirty="0">
                <a:solidFill>
                  <a:schemeClr val="tx1"/>
                </a:solidFill>
              </a:rPr>
              <a:t>What is the impact of school crime rates to school performance?    </a:t>
            </a:r>
          </a:p>
          <a:p>
            <a:pPr marL="457200" indent="-457200" algn="l">
              <a:buAutoNum type="arabicPeriod" startAt="2"/>
            </a:pPr>
            <a:r>
              <a:rPr lang="en-US" sz="2200" cap="none" dirty="0">
                <a:solidFill>
                  <a:schemeClr val="tx1"/>
                </a:solidFill>
              </a:rPr>
              <a:t>What is the correlation between income and school performance?</a:t>
            </a:r>
          </a:p>
          <a:p>
            <a:pPr marL="457200" indent="-457200" algn="l">
              <a:buAutoNum type="arabicPeriod" startAt="2"/>
            </a:pPr>
            <a:r>
              <a:rPr lang="en-US" sz="2200" cap="none" dirty="0">
                <a:solidFill>
                  <a:schemeClr val="tx1"/>
                </a:solidFill>
              </a:rPr>
              <a:t>What is the correlation between educational attainment and school performance?</a:t>
            </a:r>
          </a:p>
        </p:txBody>
      </p:sp>
    </p:spTree>
    <p:extLst>
      <p:ext uri="{BB962C8B-B14F-4D97-AF65-F5344CB8AC3E}">
        <p14:creationId xmlns:p14="http://schemas.microsoft.com/office/powerpoint/2010/main" val="20952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454" y="2041147"/>
            <a:ext cx="11044052" cy="4190977"/>
          </a:xfrm>
        </p:spPr>
        <p:txBody>
          <a:bodyPr>
            <a:normAutofit/>
          </a:bodyPr>
          <a:lstStyle/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NYC School Safety Report (NYC Open data 2013-2014)   </a:t>
            </a: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NYC DOE High School Performance Directory (NYC Open data 2013-2014)</a:t>
            </a: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Demographics and profiles at the Neighborhood Tabulation Area (NTA) level NYC Department of Planning (2008-2012)</a:t>
            </a: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Crime by Precincts (NYPD) (2008-2013)</a:t>
            </a:r>
          </a:p>
          <a:p>
            <a:pPr algn="l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640BF0D-F75B-4966-8E4B-5BAEC0E4D6E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Data Contents and Connections</a:t>
            </a:r>
          </a:p>
        </p:txBody>
      </p:sp>
    </p:spTree>
    <p:extLst>
      <p:ext uri="{BB962C8B-B14F-4D97-AF65-F5344CB8AC3E}">
        <p14:creationId xmlns:p14="http://schemas.microsoft.com/office/powerpoint/2010/main" val="13487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A92D39-8584-46F9-8D20-43C4B3895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0" b="12986"/>
          <a:stretch/>
        </p:blipFill>
        <p:spPr>
          <a:xfrm>
            <a:off x="5880308" y="2152649"/>
            <a:ext cx="5880171" cy="4133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3D5B2-A7F5-4577-94AA-30B873BD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 development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2890-A8F5-4EA1-B162-C5930870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Tabulation Areas (NTA) as the common geography</a:t>
            </a:r>
          </a:p>
          <a:p>
            <a:r>
              <a:rPr lang="en-US" dirty="0"/>
              <a:t>Single Census Data File</a:t>
            </a:r>
          </a:p>
          <a:p>
            <a:r>
              <a:rPr lang="en-US" dirty="0"/>
              <a:t>School Crime Data – Not sufficient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FF87B96-18EC-4C7D-A5F3-6E2E9F20A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117199"/>
              </p:ext>
            </p:extLst>
          </p:nvPr>
        </p:nvGraphicFramePr>
        <p:xfrm>
          <a:off x="4690475" y="1737360"/>
          <a:ext cx="6898936" cy="462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15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B5F6-8C69-46A8-87D2-FBB7FAA1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Contents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D962-D00F-4E46-8DB9-42EE4989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6986"/>
          </a:xfrm>
        </p:spPr>
        <p:txBody>
          <a:bodyPr/>
          <a:lstStyle/>
          <a:p>
            <a:r>
              <a:rPr lang="en-US" dirty="0"/>
              <a:t>School Crime Data </a:t>
            </a:r>
            <a:r>
              <a:rPr lang="en-US" dirty="0">
                <a:sym typeface="Wingdings" panose="05000000000000000000" pitchFamily="2" charset="2"/>
              </a:rPr>
              <a:t> School Performance</a:t>
            </a:r>
          </a:p>
          <a:p>
            <a:r>
              <a:rPr lang="en-US" dirty="0">
                <a:sym typeface="Wingdings" panose="05000000000000000000" pitchFamily="2" charset="2"/>
              </a:rPr>
              <a:t>School Crime Data + Performance  Median Income &amp; Educational Attainment</a:t>
            </a:r>
          </a:p>
          <a:p>
            <a:r>
              <a:rPr lang="en-US" dirty="0">
                <a:sym typeface="Wingdings" panose="05000000000000000000" pitchFamily="2" charset="2"/>
              </a:rPr>
              <a:t>Overall Crime…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1F341-3FAA-4535-B6B0-91E8E515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262312"/>
            <a:ext cx="8839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8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9011-C752-439D-B166-E0AD2097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resolve/overcome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D27E-A218-478B-9B2F-B38C057E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en-US" dirty="0"/>
              <a:t>NTA name was primary key. Using names instead of IDs are always concerning.</a:t>
            </a:r>
          </a:p>
          <a:p>
            <a:r>
              <a:rPr lang="en-US" dirty="0"/>
              <a:t>School crime = buildings, not schools.</a:t>
            </a:r>
          </a:p>
          <a:p>
            <a:r>
              <a:rPr lang="en-US" dirty="0"/>
              <a:t>Educational Attainment – measured for population of 25 and older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6E115-4FAE-4515-871C-561EAC5ED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0" b="5089"/>
          <a:stretch/>
        </p:blipFill>
        <p:spPr>
          <a:xfrm>
            <a:off x="5157068" y="1845734"/>
            <a:ext cx="6685804" cy="4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F9DC-AB24-4672-B584-80DEA67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findings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D57A-7537-4126-8DCA-B783CF60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your parents are (and where they come from) matters</a:t>
            </a:r>
          </a:p>
        </p:txBody>
      </p:sp>
    </p:spTree>
    <p:extLst>
      <p:ext uri="{BB962C8B-B14F-4D97-AF65-F5344CB8AC3E}">
        <p14:creationId xmlns:p14="http://schemas.microsoft.com/office/powerpoint/2010/main" val="108342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54" y="137786"/>
            <a:ext cx="11566242" cy="648848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What is the Overall Average School Performance in NYC vs School Safety numbers for 2013 &amp; 2014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1A75D-7F46-4B31-BB2F-EF599E78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4" y="683127"/>
            <a:ext cx="5939146" cy="44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EB13C-3C32-4648-BA72-960BA5D05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733" y="793622"/>
            <a:ext cx="4595629" cy="44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EDC5A-5456-4B17-9597-1E2E08170290}"/>
              </a:ext>
            </a:extLst>
          </p:cNvPr>
          <p:cNvSpPr txBox="1"/>
          <p:nvPr/>
        </p:nvSpPr>
        <p:spPr>
          <a:xfrm>
            <a:off x="354904" y="5515045"/>
            <a:ext cx="1116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Neighborhood Tabulation Area (NTA) in NYC the total number of incidents for the year 2013-2014  near 10K</a:t>
            </a:r>
          </a:p>
          <a:p>
            <a:r>
              <a:rPr lang="en-US" dirty="0"/>
              <a:t>For the NTA the Average High School Graduation rate is 75% and the students that make it to college is 55%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4214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" y="289400"/>
            <a:ext cx="12057846" cy="63368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What is the correlation between school performance and crime incidents in schools?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FE605D-8664-4139-8343-62088D6E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" y="858088"/>
            <a:ext cx="6070948" cy="4504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7BB97-6879-443A-87C7-89903A7B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41" y="858088"/>
            <a:ext cx="5942857" cy="4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AF8FB-48D5-425F-AC95-3FFAB8C310F0}"/>
              </a:ext>
            </a:extLst>
          </p:cNvPr>
          <p:cNvSpPr txBox="1"/>
          <p:nvPr/>
        </p:nvSpPr>
        <p:spPr>
          <a:xfrm>
            <a:off x="354904" y="5515045"/>
            <a:ext cx="11160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Neighborhood Tabulation Area ( NTA) in NYC the Top 10 performing schools with high graduation rate the no. of incidents were low.  </a:t>
            </a:r>
          </a:p>
          <a:p>
            <a:r>
              <a:rPr lang="en-US" dirty="0"/>
              <a:t>For 10 lowest performing schools with low rates of  graduation the number of incidents are high.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600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1918</TotalTime>
  <Words>705</Words>
  <Application>Microsoft Office PowerPoint</Application>
  <PresentationFormat>Widescreen</PresentationFormat>
  <Paragraphs>119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Key data development decisions</vt:lpstr>
      <vt:lpstr>Data Contents and Connections</vt:lpstr>
      <vt:lpstr>Issues to resolve/overcome</vt:lpstr>
      <vt:lpstr>Story of findings (overview)</vt:lpstr>
      <vt:lpstr>PowerPoint Presentation</vt:lpstr>
      <vt:lpstr>PowerPoint Presentation</vt:lpstr>
      <vt:lpstr>PowerPoint Presentation</vt:lpstr>
      <vt:lpstr>Educational Attainment and Performance</vt:lpstr>
      <vt:lpstr>Overall Crime and Performance</vt:lpstr>
      <vt:lpstr>Overall Crime and Performance</vt:lpstr>
      <vt:lpstr>Final Conclusions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 Kapoor</dc:creator>
  <cp:lastModifiedBy>Matthew Woodmansee</cp:lastModifiedBy>
  <cp:revision>54</cp:revision>
  <dcterms:created xsi:type="dcterms:W3CDTF">2018-09-19T02:12:00Z</dcterms:created>
  <dcterms:modified xsi:type="dcterms:W3CDTF">2018-09-26T22:18:44Z</dcterms:modified>
</cp:coreProperties>
</file>