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Nunito"/>
      <p:regular r:id="rId21"/>
      <p:bold r:id="rId22"/>
      <p:italic r:id="rId23"/>
      <p:boldItalic r:id="rId24"/>
    </p:embeddedFont>
    <p:embeddedFont>
      <p:font typeface="Montserrat"/>
      <p:regular r:id="rId25"/>
      <p:bold r:id="rId26"/>
      <p:italic r:id="rId27"/>
      <p:boldItalic r:id="rId28"/>
    </p:embeddedFont>
    <p:embeddedFont>
      <p:font typeface="Maven Pro"/>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1" roundtripDataSignature="AMtx7mh04Lntoovtqc6jz1p0vsgxpxpE7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Nunito-bold.fntdata"/><Relationship Id="rId21" Type="http://schemas.openxmlformats.org/officeDocument/2006/relationships/font" Target="fonts/Nunito-regular.fntdata"/><Relationship Id="rId24" Type="http://schemas.openxmlformats.org/officeDocument/2006/relationships/font" Target="fonts/Nunito-boldItalic.fntdata"/><Relationship Id="rId23" Type="http://schemas.openxmlformats.org/officeDocument/2006/relationships/font" Target="fonts/Nuni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fntdata"/><Relationship Id="rId25" Type="http://schemas.openxmlformats.org/officeDocument/2006/relationships/font" Target="fonts/Montserrat-regular.fntdata"/><Relationship Id="rId28" Type="http://schemas.openxmlformats.org/officeDocument/2006/relationships/font" Target="fonts/Montserrat-boldItalic.fntdata"/><Relationship Id="rId27" Type="http://schemas.openxmlformats.org/officeDocument/2006/relationships/font" Target="fonts/Montserrat-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avenPro-regular.fntdata"/><Relationship Id="rId7" Type="http://schemas.openxmlformats.org/officeDocument/2006/relationships/slide" Target="slides/slide2.xml"/><Relationship Id="rId8" Type="http://schemas.openxmlformats.org/officeDocument/2006/relationships/slide" Target="slides/slide3.xml"/><Relationship Id="rId31" Type="http://customschemas.google.com/relationships/presentationmetadata" Target="metadata"/><Relationship Id="rId30" Type="http://schemas.openxmlformats.org/officeDocument/2006/relationships/font" Target="fonts/MavenPro-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3e1b82834a_0_39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13e1b82834a_0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3e1b82834a_0_40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13e1b82834a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13e1b82834a_0_41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13e1b82834a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3e1b82834a_0_42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13e1b82834a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3e1b82834a_0_43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13e1b82834a_0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13e1b82834a_1_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13e1b82834a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3e1b82834a_0_43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3e1b82834a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3e1b82834a_0_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3e1b82834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3e1b82834a_0_34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3e1b82834a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3e1b82834a_0_35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3e1b82834a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3e1b82834a_0_36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3e1b82834a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3e1b82834a_0_37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13e1b82834a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3e1b82834a_0_38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13e1b82834a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g13e1b82834a_0_76"/>
          <p:cNvGrpSpPr/>
          <p:nvPr/>
        </p:nvGrpSpPr>
        <p:grpSpPr>
          <a:xfrm>
            <a:off x="7343003" y="3409675"/>
            <a:ext cx="1691422" cy="1732548"/>
            <a:chOff x="7343003" y="3409675"/>
            <a:chExt cx="1691422" cy="1732548"/>
          </a:xfrm>
        </p:grpSpPr>
        <p:grpSp>
          <p:nvGrpSpPr>
            <p:cNvPr id="11" name="Google Shape;11;g13e1b82834a_0_76"/>
            <p:cNvGrpSpPr/>
            <p:nvPr/>
          </p:nvGrpSpPr>
          <p:grpSpPr>
            <a:xfrm>
              <a:off x="7343003" y="4453711"/>
              <a:ext cx="316800" cy="688513"/>
              <a:chOff x="7343003" y="4453711"/>
              <a:chExt cx="316800" cy="688513"/>
            </a:xfrm>
          </p:grpSpPr>
          <p:sp>
            <p:nvSpPr>
              <p:cNvPr id="12" name="Google Shape;12;g13e1b82834a_0_76"/>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g13e1b82834a_0_76"/>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g13e1b82834a_0_76"/>
            <p:cNvGrpSpPr/>
            <p:nvPr/>
          </p:nvGrpSpPr>
          <p:grpSpPr>
            <a:xfrm>
              <a:off x="7801210" y="4105700"/>
              <a:ext cx="316800" cy="1036523"/>
              <a:chOff x="7801210" y="4105700"/>
              <a:chExt cx="316800" cy="1036523"/>
            </a:xfrm>
          </p:grpSpPr>
          <p:sp>
            <p:nvSpPr>
              <p:cNvPr id="15" name="Google Shape;15;g13e1b82834a_0_76"/>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g13e1b82834a_0_76"/>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g13e1b82834a_0_76"/>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g13e1b82834a_0_76"/>
            <p:cNvGrpSpPr/>
            <p:nvPr/>
          </p:nvGrpSpPr>
          <p:grpSpPr>
            <a:xfrm>
              <a:off x="8259418" y="3757688"/>
              <a:ext cx="316800" cy="1384535"/>
              <a:chOff x="8259418" y="3757688"/>
              <a:chExt cx="316800" cy="1384535"/>
            </a:xfrm>
          </p:grpSpPr>
          <p:sp>
            <p:nvSpPr>
              <p:cNvPr id="19" name="Google Shape;19;g13e1b82834a_0_76"/>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g13e1b82834a_0_76"/>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g13e1b82834a_0_76"/>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g13e1b82834a_0_76"/>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g13e1b82834a_0_76"/>
            <p:cNvGrpSpPr/>
            <p:nvPr/>
          </p:nvGrpSpPr>
          <p:grpSpPr>
            <a:xfrm>
              <a:off x="8717625" y="3409675"/>
              <a:ext cx="316800" cy="1732548"/>
              <a:chOff x="8717625" y="3409675"/>
              <a:chExt cx="316800" cy="1732548"/>
            </a:xfrm>
          </p:grpSpPr>
          <p:sp>
            <p:nvSpPr>
              <p:cNvPr id="24" name="Google Shape;24;g13e1b82834a_0_76"/>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g13e1b82834a_0_76"/>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g13e1b82834a_0_76"/>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g13e1b82834a_0_76"/>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g13e1b82834a_0_76"/>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g13e1b82834a_0_76"/>
          <p:cNvGrpSpPr/>
          <p:nvPr/>
        </p:nvGrpSpPr>
        <p:grpSpPr>
          <a:xfrm>
            <a:off x="5043503" y="0"/>
            <a:ext cx="3814072" cy="3839102"/>
            <a:chOff x="5043503" y="0"/>
            <a:chExt cx="3814072" cy="3839102"/>
          </a:xfrm>
        </p:grpSpPr>
        <p:sp>
          <p:nvSpPr>
            <p:cNvPr id="30" name="Google Shape;30;g13e1b82834a_0_76"/>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g13e1b82834a_0_76"/>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g13e1b82834a_0_76"/>
            <p:cNvGrpSpPr/>
            <p:nvPr/>
          </p:nvGrpSpPr>
          <p:grpSpPr>
            <a:xfrm>
              <a:off x="7647812" y="2704283"/>
              <a:ext cx="635219" cy="635219"/>
              <a:chOff x="6725724" y="2701260"/>
              <a:chExt cx="1208101" cy="1208100"/>
            </a:xfrm>
          </p:grpSpPr>
          <p:sp>
            <p:nvSpPr>
              <p:cNvPr id="33" name="Google Shape;33;g13e1b82834a_0_76"/>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g13e1b82834a_0_76"/>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g13e1b82834a_0_76"/>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g13e1b82834a_0_76"/>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g13e1b82834a_0_76"/>
            <p:cNvGrpSpPr/>
            <p:nvPr/>
          </p:nvGrpSpPr>
          <p:grpSpPr>
            <a:xfrm>
              <a:off x="7952720" y="179238"/>
              <a:ext cx="873165" cy="873003"/>
              <a:chOff x="7754428" y="208725"/>
              <a:chExt cx="541800" cy="541800"/>
            </a:xfrm>
          </p:grpSpPr>
          <p:sp>
            <p:nvSpPr>
              <p:cNvPr id="38" name="Google Shape;38;g13e1b82834a_0_76"/>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g13e1b82834a_0_76"/>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g13e1b82834a_0_76"/>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g13e1b82834a_0_76"/>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g13e1b82834a_0_76"/>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g13e1b82834a_0_76"/>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g13e1b82834a_0_76"/>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g13e1b82834a_0_76"/>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g13e1b82834a_0_76"/>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g13e1b82834a_0_76"/>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g13e1b82834a_0_7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g13e1b82834a_0_208"/>
          <p:cNvGrpSpPr/>
          <p:nvPr/>
        </p:nvGrpSpPr>
        <p:grpSpPr>
          <a:xfrm>
            <a:off x="52" y="4099200"/>
            <a:ext cx="9144036" cy="1044300"/>
            <a:chOff x="52" y="4099200"/>
            <a:chExt cx="9144036" cy="1044300"/>
          </a:xfrm>
        </p:grpSpPr>
        <p:grpSp>
          <p:nvGrpSpPr>
            <p:cNvPr id="143" name="Google Shape;143;g13e1b82834a_0_208"/>
            <p:cNvGrpSpPr/>
            <p:nvPr/>
          </p:nvGrpSpPr>
          <p:grpSpPr>
            <a:xfrm>
              <a:off x="52" y="4309200"/>
              <a:ext cx="231622" cy="834300"/>
              <a:chOff x="2688737" y="4301380"/>
              <a:chExt cx="231900" cy="834300"/>
            </a:xfrm>
          </p:grpSpPr>
          <p:sp>
            <p:nvSpPr>
              <p:cNvPr id="144" name="Google Shape;144;g13e1b82834a_0_208"/>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g13e1b82834a_0_208"/>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g13e1b82834a_0_208"/>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g13e1b82834a_0_208"/>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g13e1b82834a_0_208"/>
            <p:cNvGrpSpPr/>
            <p:nvPr/>
          </p:nvGrpSpPr>
          <p:grpSpPr>
            <a:xfrm>
              <a:off x="371406" y="4099200"/>
              <a:ext cx="231622" cy="1044300"/>
              <a:chOff x="2688737" y="4091380"/>
              <a:chExt cx="231900" cy="1044300"/>
            </a:xfrm>
          </p:grpSpPr>
          <p:sp>
            <p:nvSpPr>
              <p:cNvPr id="149" name="Google Shape;149;g13e1b82834a_0_208"/>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g13e1b82834a_0_208"/>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g13e1b82834a_0_208"/>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g13e1b82834a_0_208"/>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g13e1b82834a_0_208"/>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g13e1b82834a_0_208"/>
            <p:cNvGrpSpPr/>
            <p:nvPr/>
          </p:nvGrpSpPr>
          <p:grpSpPr>
            <a:xfrm>
              <a:off x="742761" y="4309200"/>
              <a:ext cx="231622" cy="834300"/>
              <a:chOff x="2688737" y="4301380"/>
              <a:chExt cx="231900" cy="834300"/>
            </a:xfrm>
          </p:grpSpPr>
          <p:sp>
            <p:nvSpPr>
              <p:cNvPr id="155" name="Google Shape;155;g13e1b82834a_0_208"/>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g13e1b82834a_0_208"/>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g13e1b82834a_0_208"/>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g13e1b82834a_0_208"/>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g13e1b82834a_0_208"/>
            <p:cNvGrpSpPr/>
            <p:nvPr/>
          </p:nvGrpSpPr>
          <p:grpSpPr>
            <a:xfrm>
              <a:off x="1114115" y="4518900"/>
              <a:ext cx="231622" cy="624600"/>
              <a:chOff x="2688737" y="4511080"/>
              <a:chExt cx="231900" cy="624600"/>
            </a:xfrm>
          </p:grpSpPr>
          <p:sp>
            <p:nvSpPr>
              <p:cNvPr id="160" name="Google Shape;160;g13e1b82834a_0_208"/>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g13e1b82834a_0_208"/>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g13e1b82834a_0_208"/>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g13e1b82834a_0_208"/>
            <p:cNvGrpSpPr/>
            <p:nvPr/>
          </p:nvGrpSpPr>
          <p:grpSpPr>
            <a:xfrm>
              <a:off x="1856753" y="4099200"/>
              <a:ext cx="231600" cy="1044300"/>
              <a:chOff x="1856753" y="4099200"/>
              <a:chExt cx="231600" cy="1044300"/>
            </a:xfrm>
          </p:grpSpPr>
          <p:sp>
            <p:nvSpPr>
              <p:cNvPr id="164" name="Google Shape;164;g13e1b82834a_0_208"/>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g13e1b82834a_0_208"/>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g13e1b82834a_0_208"/>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g13e1b82834a_0_208"/>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g13e1b82834a_0_208"/>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g13e1b82834a_0_208"/>
            <p:cNvGrpSpPr/>
            <p:nvPr/>
          </p:nvGrpSpPr>
          <p:grpSpPr>
            <a:xfrm>
              <a:off x="2228107" y="4309200"/>
              <a:ext cx="231600" cy="834300"/>
              <a:chOff x="2228107" y="4309200"/>
              <a:chExt cx="231600" cy="834300"/>
            </a:xfrm>
          </p:grpSpPr>
          <p:sp>
            <p:nvSpPr>
              <p:cNvPr id="170" name="Google Shape;170;g13e1b82834a_0_208"/>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g13e1b82834a_0_208"/>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g13e1b82834a_0_208"/>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g13e1b82834a_0_208"/>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g13e1b82834a_0_208"/>
            <p:cNvGrpSpPr/>
            <p:nvPr/>
          </p:nvGrpSpPr>
          <p:grpSpPr>
            <a:xfrm>
              <a:off x="2599462" y="4518900"/>
              <a:ext cx="231600" cy="624600"/>
              <a:chOff x="2599462" y="4518900"/>
              <a:chExt cx="231600" cy="624600"/>
            </a:xfrm>
          </p:grpSpPr>
          <p:sp>
            <p:nvSpPr>
              <p:cNvPr id="175" name="Google Shape;175;g13e1b82834a_0_208"/>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g13e1b82834a_0_208"/>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g13e1b82834a_0_208"/>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g13e1b82834a_0_208"/>
            <p:cNvGrpSpPr/>
            <p:nvPr/>
          </p:nvGrpSpPr>
          <p:grpSpPr>
            <a:xfrm>
              <a:off x="3342171" y="4099200"/>
              <a:ext cx="231600" cy="1044300"/>
              <a:chOff x="3342171" y="4099200"/>
              <a:chExt cx="231600" cy="1044300"/>
            </a:xfrm>
          </p:grpSpPr>
          <p:sp>
            <p:nvSpPr>
              <p:cNvPr id="179" name="Google Shape;179;g13e1b82834a_0_208"/>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g13e1b82834a_0_208"/>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g13e1b82834a_0_208"/>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g13e1b82834a_0_208"/>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g13e1b82834a_0_208"/>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g13e1b82834a_0_208"/>
            <p:cNvGrpSpPr/>
            <p:nvPr/>
          </p:nvGrpSpPr>
          <p:grpSpPr>
            <a:xfrm>
              <a:off x="3713525" y="4309200"/>
              <a:ext cx="231600" cy="834300"/>
              <a:chOff x="3713525" y="4309200"/>
              <a:chExt cx="231600" cy="834300"/>
            </a:xfrm>
          </p:grpSpPr>
          <p:sp>
            <p:nvSpPr>
              <p:cNvPr id="185" name="Google Shape;185;g13e1b82834a_0_208"/>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g13e1b82834a_0_208"/>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g13e1b82834a_0_208"/>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g13e1b82834a_0_208"/>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g13e1b82834a_0_208"/>
            <p:cNvGrpSpPr/>
            <p:nvPr/>
          </p:nvGrpSpPr>
          <p:grpSpPr>
            <a:xfrm>
              <a:off x="1485398" y="4309200"/>
              <a:ext cx="231600" cy="834300"/>
              <a:chOff x="1485398" y="4309200"/>
              <a:chExt cx="231600" cy="834300"/>
            </a:xfrm>
          </p:grpSpPr>
          <p:sp>
            <p:nvSpPr>
              <p:cNvPr id="190" name="Google Shape;190;g13e1b82834a_0_208"/>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g13e1b82834a_0_208"/>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g13e1b82834a_0_208"/>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g13e1b82834a_0_208"/>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g13e1b82834a_0_208"/>
            <p:cNvGrpSpPr/>
            <p:nvPr/>
          </p:nvGrpSpPr>
          <p:grpSpPr>
            <a:xfrm>
              <a:off x="4084879" y="4518900"/>
              <a:ext cx="231600" cy="624600"/>
              <a:chOff x="4084879" y="4518900"/>
              <a:chExt cx="231600" cy="624600"/>
            </a:xfrm>
          </p:grpSpPr>
          <p:sp>
            <p:nvSpPr>
              <p:cNvPr id="195" name="Google Shape;195;g13e1b82834a_0_208"/>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g13e1b82834a_0_208"/>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g13e1b82834a_0_208"/>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g13e1b82834a_0_208"/>
            <p:cNvGrpSpPr/>
            <p:nvPr/>
          </p:nvGrpSpPr>
          <p:grpSpPr>
            <a:xfrm>
              <a:off x="2970816" y="4309200"/>
              <a:ext cx="231600" cy="834300"/>
              <a:chOff x="2970816" y="4309200"/>
              <a:chExt cx="231600" cy="834300"/>
            </a:xfrm>
          </p:grpSpPr>
          <p:sp>
            <p:nvSpPr>
              <p:cNvPr id="199" name="Google Shape;199;g13e1b82834a_0_208"/>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g13e1b82834a_0_208"/>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g13e1b82834a_0_208"/>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g13e1b82834a_0_208"/>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g13e1b82834a_0_208"/>
            <p:cNvGrpSpPr/>
            <p:nvPr/>
          </p:nvGrpSpPr>
          <p:grpSpPr>
            <a:xfrm>
              <a:off x="4456234" y="4309200"/>
              <a:ext cx="231600" cy="834300"/>
              <a:chOff x="4456234" y="4309200"/>
              <a:chExt cx="231600" cy="834300"/>
            </a:xfrm>
          </p:grpSpPr>
          <p:sp>
            <p:nvSpPr>
              <p:cNvPr id="204" name="Google Shape;204;g13e1b82834a_0_208"/>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g13e1b82834a_0_208"/>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g13e1b82834a_0_208"/>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g13e1b82834a_0_208"/>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g13e1b82834a_0_208"/>
            <p:cNvGrpSpPr/>
            <p:nvPr/>
          </p:nvGrpSpPr>
          <p:grpSpPr>
            <a:xfrm>
              <a:off x="4827588" y="4099200"/>
              <a:ext cx="231600" cy="1044300"/>
              <a:chOff x="4827588" y="4099200"/>
              <a:chExt cx="231600" cy="1044300"/>
            </a:xfrm>
          </p:grpSpPr>
          <p:sp>
            <p:nvSpPr>
              <p:cNvPr id="209" name="Google Shape;209;g13e1b82834a_0_208"/>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g13e1b82834a_0_208"/>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g13e1b82834a_0_208"/>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g13e1b82834a_0_208"/>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g13e1b82834a_0_208"/>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g13e1b82834a_0_208"/>
            <p:cNvGrpSpPr/>
            <p:nvPr/>
          </p:nvGrpSpPr>
          <p:grpSpPr>
            <a:xfrm>
              <a:off x="5198943" y="4309200"/>
              <a:ext cx="231600" cy="834300"/>
              <a:chOff x="5198943" y="4309200"/>
              <a:chExt cx="231600" cy="834300"/>
            </a:xfrm>
          </p:grpSpPr>
          <p:sp>
            <p:nvSpPr>
              <p:cNvPr id="215" name="Google Shape;215;g13e1b82834a_0_208"/>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g13e1b82834a_0_208"/>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g13e1b82834a_0_208"/>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g13e1b82834a_0_208"/>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g13e1b82834a_0_208"/>
            <p:cNvGrpSpPr/>
            <p:nvPr/>
          </p:nvGrpSpPr>
          <p:grpSpPr>
            <a:xfrm>
              <a:off x="5570297" y="4518900"/>
              <a:ext cx="231600" cy="624600"/>
              <a:chOff x="5570297" y="4518900"/>
              <a:chExt cx="231600" cy="624600"/>
            </a:xfrm>
          </p:grpSpPr>
          <p:sp>
            <p:nvSpPr>
              <p:cNvPr id="220" name="Google Shape;220;g13e1b82834a_0_208"/>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g13e1b82834a_0_208"/>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g13e1b82834a_0_208"/>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g13e1b82834a_0_208"/>
            <p:cNvGrpSpPr/>
            <p:nvPr/>
          </p:nvGrpSpPr>
          <p:grpSpPr>
            <a:xfrm>
              <a:off x="5941652" y="4309200"/>
              <a:ext cx="231600" cy="834300"/>
              <a:chOff x="5941652" y="4309200"/>
              <a:chExt cx="231600" cy="834300"/>
            </a:xfrm>
          </p:grpSpPr>
          <p:sp>
            <p:nvSpPr>
              <p:cNvPr id="224" name="Google Shape;224;g13e1b82834a_0_208"/>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g13e1b82834a_0_208"/>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g13e1b82834a_0_208"/>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g13e1b82834a_0_208"/>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g13e1b82834a_0_208"/>
            <p:cNvGrpSpPr/>
            <p:nvPr/>
          </p:nvGrpSpPr>
          <p:grpSpPr>
            <a:xfrm>
              <a:off x="6313006" y="4099200"/>
              <a:ext cx="231600" cy="1044300"/>
              <a:chOff x="6313006" y="4099200"/>
              <a:chExt cx="231600" cy="1044300"/>
            </a:xfrm>
          </p:grpSpPr>
          <p:sp>
            <p:nvSpPr>
              <p:cNvPr id="229" name="Google Shape;229;g13e1b82834a_0_208"/>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g13e1b82834a_0_208"/>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g13e1b82834a_0_208"/>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g13e1b82834a_0_208"/>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g13e1b82834a_0_208"/>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g13e1b82834a_0_208"/>
            <p:cNvGrpSpPr/>
            <p:nvPr/>
          </p:nvGrpSpPr>
          <p:grpSpPr>
            <a:xfrm>
              <a:off x="6684361" y="4309200"/>
              <a:ext cx="231600" cy="834300"/>
              <a:chOff x="6684361" y="4309200"/>
              <a:chExt cx="231600" cy="834300"/>
            </a:xfrm>
          </p:grpSpPr>
          <p:sp>
            <p:nvSpPr>
              <p:cNvPr id="235" name="Google Shape;235;g13e1b82834a_0_208"/>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g13e1b82834a_0_208"/>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g13e1b82834a_0_208"/>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g13e1b82834a_0_208"/>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g13e1b82834a_0_208"/>
            <p:cNvGrpSpPr/>
            <p:nvPr/>
          </p:nvGrpSpPr>
          <p:grpSpPr>
            <a:xfrm>
              <a:off x="7055715" y="4518900"/>
              <a:ext cx="231600" cy="624600"/>
              <a:chOff x="7055715" y="4518900"/>
              <a:chExt cx="231600" cy="624600"/>
            </a:xfrm>
          </p:grpSpPr>
          <p:sp>
            <p:nvSpPr>
              <p:cNvPr id="240" name="Google Shape;240;g13e1b82834a_0_208"/>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g13e1b82834a_0_208"/>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g13e1b82834a_0_208"/>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g13e1b82834a_0_208"/>
            <p:cNvGrpSpPr/>
            <p:nvPr/>
          </p:nvGrpSpPr>
          <p:grpSpPr>
            <a:xfrm>
              <a:off x="7798424" y="4099200"/>
              <a:ext cx="231600" cy="1044300"/>
              <a:chOff x="7798424" y="4099200"/>
              <a:chExt cx="231600" cy="1044300"/>
            </a:xfrm>
          </p:grpSpPr>
          <p:sp>
            <p:nvSpPr>
              <p:cNvPr id="244" name="Google Shape;244;g13e1b82834a_0_208"/>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g13e1b82834a_0_208"/>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g13e1b82834a_0_208"/>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g13e1b82834a_0_208"/>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g13e1b82834a_0_208"/>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g13e1b82834a_0_208"/>
            <p:cNvGrpSpPr/>
            <p:nvPr/>
          </p:nvGrpSpPr>
          <p:grpSpPr>
            <a:xfrm>
              <a:off x="8169779" y="4309200"/>
              <a:ext cx="231600" cy="834300"/>
              <a:chOff x="8169779" y="4309200"/>
              <a:chExt cx="231600" cy="834300"/>
            </a:xfrm>
          </p:grpSpPr>
          <p:sp>
            <p:nvSpPr>
              <p:cNvPr id="250" name="Google Shape;250;g13e1b82834a_0_208"/>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g13e1b82834a_0_208"/>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g13e1b82834a_0_208"/>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g13e1b82834a_0_208"/>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g13e1b82834a_0_208"/>
            <p:cNvGrpSpPr/>
            <p:nvPr/>
          </p:nvGrpSpPr>
          <p:grpSpPr>
            <a:xfrm>
              <a:off x="7427070" y="4309200"/>
              <a:ext cx="231600" cy="834300"/>
              <a:chOff x="7427070" y="4309200"/>
              <a:chExt cx="231600" cy="834300"/>
            </a:xfrm>
          </p:grpSpPr>
          <p:sp>
            <p:nvSpPr>
              <p:cNvPr id="255" name="Google Shape;255;g13e1b82834a_0_208"/>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g13e1b82834a_0_208"/>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g13e1b82834a_0_208"/>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g13e1b82834a_0_208"/>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g13e1b82834a_0_208"/>
            <p:cNvGrpSpPr/>
            <p:nvPr/>
          </p:nvGrpSpPr>
          <p:grpSpPr>
            <a:xfrm>
              <a:off x="8541133" y="4518900"/>
              <a:ext cx="231600" cy="624600"/>
              <a:chOff x="8541133" y="4518900"/>
              <a:chExt cx="231600" cy="624600"/>
            </a:xfrm>
          </p:grpSpPr>
          <p:sp>
            <p:nvSpPr>
              <p:cNvPr id="260" name="Google Shape;260;g13e1b82834a_0_208"/>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g13e1b82834a_0_208"/>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g13e1b82834a_0_208"/>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g13e1b82834a_0_208"/>
            <p:cNvGrpSpPr/>
            <p:nvPr/>
          </p:nvGrpSpPr>
          <p:grpSpPr>
            <a:xfrm>
              <a:off x="8912488" y="4309200"/>
              <a:ext cx="231600" cy="834300"/>
              <a:chOff x="8912488" y="4309200"/>
              <a:chExt cx="231600" cy="834300"/>
            </a:xfrm>
          </p:grpSpPr>
          <p:sp>
            <p:nvSpPr>
              <p:cNvPr id="264" name="Google Shape;264;g13e1b82834a_0_208"/>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g13e1b82834a_0_208"/>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g13e1b82834a_0_208"/>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g13e1b82834a_0_208"/>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g13e1b82834a_0_208"/>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g13e1b82834a_0_208"/>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g13e1b82834a_0_20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g13e1b82834a_0_33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g13e1b82834a_0_116"/>
          <p:cNvGrpSpPr/>
          <p:nvPr/>
        </p:nvGrpSpPr>
        <p:grpSpPr>
          <a:xfrm>
            <a:off x="146769" y="3406"/>
            <a:ext cx="1233215" cy="1384535"/>
            <a:chOff x="146769" y="3406"/>
            <a:chExt cx="1233215" cy="1384535"/>
          </a:xfrm>
        </p:grpSpPr>
        <p:grpSp>
          <p:nvGrpSpPr>
            <p:cNvPr id="51" name="Google Shape;51;g13e1b82834a_0_116"/>
            <p:cNvGrpSpPr/>
            <p:nvPr/>
          </p:nvGrpSpPr>
          <p:grpSpPr>
            <a:xfrm>
              <a:off x="1063183" y="3406"/>
              <a:ext cx="316800" cy="688513"/>
              <a:chOff x="1063183" y="3406"/>
              <a:chExt cx="316800" cy="688513"/>
            </a:xfrm>
          </p:grpSpPr>
          <p:sp>
            <p:nvSpPr>
              <p:cNvPr id="52" name="Google Shape;52;g13e1b82834a_0_116"/>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g13e1b82834a_0_116"/>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g13e1b82834a_0_116"/>
            <p:cNvGrpSpPr/>
            <p:nvPr/>
          </p:nvGrpSpPr>
          <p:grpSpPr>
            <a:xfrm>
              <a:off x="604976" y="3406"/>
              <a:ext cx="316800" cy="1036524"/>
              <a:chOff x="604976" y="3406"/>
              <a:chExt cx="316800" cy="1036524"/>
            </a:xfrm>
          </p:grpSpPr>
          <p:sp>
            <p:nvSpPr>
              <p:cNvPr id="55" name="Google Shape;55;g13e1b82834a_0_116"/>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g13e1b82834a_0_116"/>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g13e1b82834a_0_116"/>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g13e1b82834a_0_116"/>
            <p:cNvGrpSpPr/>
            <p:nvPr/>
          </p:nvGrpSpPr>
          <p:grpSpPr>
            <a:xfrm>
              <a:off x="146769" y="3406"/>
              <a:ext cx="316800" cy="1384535"/>
              <a:chOff x="146769" y="3406"/>
              <a:chExt cx="316800" cy="1384535"/>
            </a:xfrm>
          </p:grpSpPr>
          <p:sp>
            <p:nvSpPr>
              <p:cNvPr id="59" name="Google Shape;59;g13e1b82834a_0_116"/>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g13e1b82834a_0_116"/>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g13e1b82834a_0_116"/>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g13e1b82834a_0_116"/>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g13e1b82834a_0_116"/>
          <p:cNvGrpSpPr/>
          <p:nvPr/>
        </p:nvGrpSpPr>
        <p:grpSpPr>
          <a:xfrm>
            <a:off x="6775084" y="2904008"/>
            <a:ext cx="2186148" cy="2239500"/>
            <a:chOff x="6775084" y="2904008"/>
            <a:chExt cx="2186148" cy="2239500"/>
          </a:xfrm>
        </p:grpSpPr>
        <p:grpSp>
          <p:nvGrpSpPr>
            <p:cNvPr id="64" name="Google Shape;64;g13e1b82834a_0_116"/>
            <p:cNvGrpSpPr/>
            <p:nvPr/>
          </p:nvGrpSpPr>
          <p:grpSpPr>
            <a:xfrm>
              <a:off x="6775084" y="4253708"/>
              <a:ext cx="409500" cy="889800"/>
              <a:chOff x="6775084" y="4253708"/>
              <a:chExt cx="409500" cy="889800"/>
            </a:xfrm>
          </p:grpSpPr>
          <p:sp>
            <p:nvSpPr>
              <p:cNvPr id="65" name="Google Shape;65;g13e1b82834a_0_116"/>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g13e1b82834a_0_116"/>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g13e1b82834a_0_116"/>
            <p:cNvGrpSpPr/>
            <p:nvPr/>
          </p:nvGrpSpPr>
          <p:grpSpPr>
            <a:xfrm>
              <a:off x="7367299" y="3804008"/>
              <a:ext cx="409500" cy="1339500"/>
              <a:chOff x="7367299" y="3804008"/>
              <a:chExt cx="409500" cy="1339500"/>
            </a:xfrm>
          </p:grpSpPr>
          <p:sp>
            <p:nvSpPr>
              <p:cNvPr id="68" name="Google Shape;68;g13e1b82834a_0_116"/>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g13e1b82834a_0_116"/>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g13e1b82834a_0_116"/>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g13e1b82834a_0_116"/>
            <p:cNvGrpSpPr/>
            <p:nvPr/>
          </p:nvGrpSpPr>
          <p:grpSpPr>
            <a:xfrm>
              <a:off x="7959516" y="3354008"/>
              <a:ext cx="409500" cy="1789500"/>
              <a:chOff x="7959516" y="3354008"/>
              <a:chExt cx="409500" cy="1789500"/>
            </a:xfrm>
          </p:grpSpPr>
          <p:sp>
            <p:nvSpPr>
              <p:cNvPr id="72" name="Google Shape;72;g13e1b82834a_0_116"/>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g13e1b82834a_0_116"/>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g13e1b82834a_0_116"/>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g13e1b82834a_0_116"/>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g13e1b82834a_0_116"/>
            <p:cNvGrpSpPr/>
            <p:nvPr/>
          </p:nvGrpSpPr>
          <p:grpSpPr>
            <a:xfrm>
              <a:off x="8551731" y="2904008"/>
              <a:ext cx="409500" cy="2239500"/>
              <a:chOff x="8551731" y="2904008"/>
              <a:chExt cx="409500" cy="2239500"/>
            </a:xfrm>
          </p:grpSpPr>
          <p:sp>
            <p:nvSpPr>
              <p:cNvPr id="77" name="Google Shape;77;g13e1b82834a_0_116"/>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g13e1b82834a_0_116"/>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g13e1b82834a_0_116"/>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g13e1b82834a_0_116"/>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g13e1b82834a_0_116"/>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g13e1b82834a_0_116"/>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g13e1b82834a_0_11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g13e1b82834a_0_151"/>
          <p:cNvGrpSpPr/>
          <p:nvPr/>
        </p:nvGrpSpPr>
        <p:grpSpPr>
          <a:xfrm>
            <a:off x="625966" y="299376"/>
            <a:ext cx="999312" cy="999312"/>
            <a:chOff x="348199" y="179450"/>
            <a:chExt cx="1116300" cy="1116300"/>
          </a:xfrm>
        </p:grpSpPr>
        <p:sp>
          <p:nvSpPr>
            <p:cNvPr id="86" name="Google Shape;86;g13e1b82834a_0_151"/>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g13e1b82834a_0_151"/>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g13e1b82834a_0_15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g13e1b82834a_0_15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g13e1b82834a_0_15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g13e1b82834a_0_158"/>
          <p:cNvGrpSpPr/>
          <p:nvPr/>
        </p:nvGrpSpPr>
        <p:grpSpPr>
          <a:xfrm>
            <a:off x="625966" y="299376"/>
            <a:ext cx="999312" cy="999312"/>
            <a:chOff x="348199" y="179450"/>
            <a:chExt cx="1116300" cy="1116300"/>
          </a:xfrm>
        </p:grpSpPr>
        <p:sp>
          <p:nvSpPr>
            <p:cNvPr id="93" name="Google Shape;93;g13e1b82834a_0_158"/>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g13e1b82834a_0_158"/>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g13e1b82834a_0_15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g13e1b82834a_0_158"/>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g13e1b82834a_0_158"/>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g13e1b82834a_0_15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g13e1b82834a_0_166"/>
          <p:cNvGrpSpPr/>
          <p:nvPr/>
        </p:nvGrpSpPr>
        <p:grpSpPr>
          <a:xfrm>
            <a:off x="625966" y="299376"/>
            <a:ext cx="999312" cy="999312"/>
            <a:chOff x="348199" y="179450"/>
            <a:chExt cx="1116300" cy="1116300"/>
          </a:xfrm>
        </p:grpSpPr>
        <p:sp>
          <p:nvSpPr>
            <p:cNvPr id="101" name="Google Shape;101;g13e1b82834a_0_16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g13e1b82834a_0_16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g13e1b82834a_0_16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g13e1b82834a_0_16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g13e1b82834a_0_172"/>
          <p:cNvGrpSpPr/>
          <p:nvPr/>
        </p:nvGrpSpPr>
        <p:grpSpPr>
          <a:xfrm>
            <a:off x="625966" y="299376"/>
            <a:ext cx="999312" cy="999312"/>
            <a:chOff x="348199" y="179450"/>
            <a:chExt cx="1116300" cy="1116300"/>
          </a:xfrm>
        </p:grpSpPr>
        <p:sp>
          <p:nvSpPr>
            <p:cNvPr id="107" name="Google Shape;107;g13e1b82834a_0_172"/>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g13e1b82834a_0_172"/>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g13e1b82834a_0_172"/>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g13e1b82834a_0_172"/>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g13e1b82834a_0_17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g13e1b82834a_0_179"/>
          <p:cNvGrpSpPr/>
          <p:nvPr/>
        </p:nvGrpSpPr>
        <p:grpSpPr>
          <a:xfrm>
            <a:off x="6866714" y="1306"/>
            <a:ext cx="2267451" cy="2601690"/>
            <a:chOff x="6790514" y="1306"/>
            <a:chExt cx="2267451" cy="2601690"/>
          </a:xfrm>
        </p:grpSpPr>
        <p:grpSp>
          <p:nvGrpSpPr>
            <p:cNvPr id="114" name="Google Shape;114;g13e1b82834a_0_179"/>
            <p:cNvGrpSpPr/>
            <p:nvPr/>
          </p:nvGrpSpPr>
          <p:grpSpPr>
            <a:xfrm>
              <a:off x="7067465" y="1306"/>
              <a:ext cx="1990500" cy="1990200"/>
              <a:chOff x="7067465" y="1306"/>
              <a:chExt cx="1990500" cy="1990200"/>
            </a:xfrm>
          </p:grpSpPr>
          <p:sp>
            <p:nvSpPr>
              <p:cNvPr id="115" name="Google Shape;115;g13e1b82834a_0_179"/>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g13e1b82834a_0_179"/>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g13e1b82834a_0_179"/>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g13e1b82834a_0_179"/>
            <p:cNvGrpSpPr/>
            <p:nvPr/>
          </p:nvGrpSpPr>
          <p:grpSpPr>
            <a:xfrm>
              <a:off x="8207126" y="1807996"/>
              <a:ext cx="795000" cy="795000"/>
              <a:chOff x="8207126" y="1807996"/>
              <a:chExt cx="795000" cy="795000"/>
            </a:xfrm>
          </p:grpSpPr>
          <p:sp>
            <p:nvSpPr>
              <p:cNvPr id="119" name="Google Shape;119;g13e1b82834a_0_179"/>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g13e1b82834a_0_179"/>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g13e1b82834a_0_179"/>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g13e1b82834a_0_179"/>
            <p:cNvGrpSpPr/>
            <p:nvPr/>
          </p:nvGrpSpPr>
          <p:grpSpPr>
            <a:xfrm>
              <a:off x="6790514" y="118857"/>
              <a:ext cx="548700" cy="548700"/>
              <a:chOff x="6790514" y="118857"/>
              <a:chExt cx="548700" cy="548700"/>
            </a:xfrm>
          </p:grpSpPr>
          <p:sp>
            <p:nvSpPr>
              <p:cNvPr id="123" name="Google Shape;123;g13e1b82834a_0_179"/>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g13e1b82834a_0_179"/>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g13e1b82834a_0_179"/>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g13e1b82834a_0_17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g13e1b82834a_0_194"/>
          <p:cNvGrpSpPr/>
          <p:nvPr/>
        </p:nvGrpSpPr>
        <p:grpSpPr>
          <a:xfrm>
            <a:off x="625966" y="299376"/>
            <a:ext cx="999312" cy="999312"/>
            <a:chOff x="348199" y="179450"/>
            <a:chExt cx="1116300" cy="1116300"/>
          </a:xfrm>
        </p:grpSpPr>
        <p:sp>
          <p:nvSpPr>
            <p:cNvPr id="129" name="Google Shape;129;g13e1b82834a_0_19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g13e1b82834a_0_19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g13e1b82834a_0_194"/>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g13e1b82834a_0_194"/>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g13e1b82834a_0_194"/>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g13e1b82834a_0_19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g13e1b82834a_0_202"/>
          <p:cNvGrpSpPr/>
          <p:nvPr/>
        </p:nvGrpSpPr>
        <p:grpSpPr>
          <a:xfrm>
            <a:off x="713373" y="3847119"/>
            <a:ext cx="825392" cy="825392"/>
            <a:chOff x="348199" y="179450"/>
            <a:chExt cx="1116300" cy="1116300"/>
          </a:xfrm>
        </p:grpSpPr>
        <p:sp>
          <p:nvSpPr>
            <p:cNvPr id="137" name="Google Shape;137;g13e1b82834a_0_202"/>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g13e1b82834a_0_202"/>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g13e1b82834a_0_202"/>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g13e1b82834a_0_20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g13e1b82834a_0_7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g13e1b82834a_0_7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g13e1b82834a_0_72"/>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
          <p:cNvSpPr txBox="1"/>
          <p:nvPr>
            <p:ph type="ctrTitle"/>
          </p:nvPr>
        </p:nvSpPr>
        <p:spPr>
          <a:xfrm>
            <a:off x="-1032375" y="1719425"/>
            <a:ext cx="7217100" cy="3129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en-GB" sz="4200">
                <a:solidFill>
                  <a:srgbClr val="CC0000"/>
                </a:solidFill>
                <a:latin typeface="Montserrat"/>
                <a:ea typeface="Montserrat"/>
                <a:cs typeface="Montserrat"/>
                <a:sym typeface="Montserrat"/>
              </a:rPr>
              <a:t>           Capstone Project-1</a:t>
            </a:r>
            <a:endParaRPr b="1" sz="4200">
              <a:solidFill>
                <a:srgbClr val="CC0000"/>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lang="en-GB">
                <a:latin typeface="Montserrat"/>
                <a:ea typeface="Montserrat"/>
                <a:cs typeface="Montserrat"/>
                <a:sym typeface="Montserrat"/>
              </a:rPr>
              <a:t>            </a:t>
            </a:r>
            <a:r>
              <a:rPr b="1" lang="en-GB" sz="3600">
                <a:solidFill>
                  <a:schemeClr val="lt1"/>
                </a:solidFill>
                <a:latin typeface="Montserrat"/>
                <a:ea typeface="Montserrat"/>
                <a:cs typeface="Montserrat"/>
                <a:sym typeface="Montserrat"/>
              </a:rPr>
              <a:t>Airbnb</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
        <p:nvSpPr>
          <p:cNvPr id="278" name="Google Shape;278;p1"/>
          <p:cNvSpPr txBox="1"/>
          <p:nvPr/>
        </p:nvSpPr>
        <p:spPr>
          <a:xfrm>
            <a:off x="941925" y="3272025"/>
            <a:ext cx="5242800" cy="523200"/>
          </a:xfrm>
          <a:prstGeom prst="rect">
            <a:avLst/>
          </a:prstGeom>
          <a:noFill/>
          <a:ln>
            <a:noFill/>
          </a:ln>
        </p:spPr>
        <p:txBody>
          <a:bodyPr anchorCtr="0" anchor="b" bIns="91425" lIns="91425" spcFirstLastPara="1" rIns="91425" wrap="square" tIns="91425">
            <a:spAutoFit/>
          </a:bodyPr>
          <a:lstStyle/>
          <a:p>
            <a:pPr indent="0" lvl="0" marL="0" rtl="0" algn="l">
              <a:spcBef>
                <a:spcPts val="0"/>
              </a:spcBef>
              <a:spcAft>
                <a:spcPts val="0"/>
              </a:spcAft>
              <a:buNone/>
            </a:pPr>
            <a:r>
              <a:rPr b="1" lang="en-GB"/>
              <a:t>                            </a:t>
            </a:r>
            <a:r>
              <a:rPr b="1" lang="en-GB" sz="2200"/>
              <a:t> Ratnakar Gupta</a:t>
            </a:r>
            <a:endParaRPr b="1" sz="2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g13e1b82834a_0_398"/>
          <p:cNvSpPr txBox="1"/>
          <p:nvPr>
            <p:ph type="ctrTitle"/>
          </p:nvPr>
        </p:nvSpPr>
        <p:spPr>
          <a:xfrm>
            <a:off x="216700" y="225700"/>
            <a:ext cx="5286300" cy="57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rgbClr val="212121"/>
                </a:solidFill>
                <a:latin typeface="Times New Roman"/>
                <a:ea typeface="Times New Roman"/>
                <a:cs typeface="Times New Roman"/>
                <a:sym typeface="Times New Roman"/>
              </a:rPr>
              <a:t>Neighbourhood Analysis</a:t>
            </a:r>
            <a:endParaRPr/>
          </a:p>
        </p:txBody>
      </p:sp>
      <p:sp>
        <p:nvSpPr>
          <p:cNvPr id="339" name="Google Shape;339;g13e1b82834a_0_398"/>
          <p:cNvSpPr txBox="1"/>
          <p:nvPr>
            <p:ph idx="1" type="subTitle"/>
          </p:nvPr>
        </p:nvSpPr>
        <p:spPr>
          <a:xfrm>
            <a:off x="315850" y="1499675"/>
            <a:ext cx="3241200" cy="177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rgbClr val="FFFF00"/>
                </a:solidFill>
              </a:rPr>
              <a:t>This pie chart shows that Manhattan has the highest share of listings followed by Brooklyn while the other three neighborhoods together shared less than 15% of all the listings. </a:t>
            </a:r>
            <a:endParaRPr>
              <a:solidFill>
                <a:srgbClr val="FFFF00"/>
              </a:solidFill>
            </a:endParaRPr>
          </a:p>
        </p:txBody>
      </p:sp>
      <p:pic>
        <p:nvPicPr>
          <p:cNvPr id="340" name="Google Shape;340;g13e1b82834a_0_398"/>
          <p:cNvPicPr preferRelativeResize="0"/>
          <p:nvPr/>
        </p:nvPicPr>
        <p:blipFill>
          <a:blip r:embed="rId3">
            <a:alphaModFix/>
          </a:blip>
          <a:stretch>
            <a:fillRect/>
          </a:stretch>
        </p:blipFill>
        <p:spPr>
          <a:xfrm>
            <a:off x="4572000" y="1196025"/>
            <a:ext cx="4286250" cy="2751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g13e1b82834a_0_407"/>
          <p:cNvSpPr txBox="1"/>
          <p:nvPr>
            <p:ph type="ctrTitle"/>
          </p:nvPr>
        </p:nvSpPr>
        <p:spPr>
          <a:xfrm>
            <a:off x="316500" y="163749"/>
            <a:ext cx="4255500" cy="957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solidFill>
                  <a:srgbClr val="212121"/>
                </a:solidFill>
              </a:rPr>
              <a:t>Price and Reviews</a:t>
            </a:r>
            <a:endParaRPr>
              <a:solidFill>
                <a:srgbClr val="212121"/>
              </a:solidFill>
            </a:endParaRPr>
          </a:p>
        </p:txBody>
      </p:sp>
      <p:sp>
        <p:nvSpPr>
          <p:cNvPr id="346" name="Google Shape;346;g13e1b82834a_0_407"/>
          <p:cNvSpPr txBox="1"/>
          <p:nvPr>
            <p:ph idx="1" type="subTitle"/>
          </p:nvPr>
        </p:nvSpPr>
        <p:spPr>
          <a:xfrm>
            <a:off x="80350" y="1811575"/>
            <a:ext cx="4255500" cy="205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rgbClr val="FFFF00"/>
                </a:solidFill>
              </a:rPr>
              <a:t>This graph shows that in these top 5 'host_name' on the basis of 'number_of_reviews' Maya has the most number of reviews and her all hotels is listed in Queens, </a:t>
            </a:r>
            <a:endParaRPr>
              <a:solidFill>
                <a:srgbClr val="FFFF00"/>
              </a:solidFill>
            </a:endParaRPr>
          </a:p>
        </p:txBody>
      </p:sp>
      <p:pic>
        <p:nvPicPr>
          <p:cNvPr id="347" name="Google Shape;347;g13e1b82834a_0_407"/>
          <p:cNvPicPr preferRelativeResize="0"/>
          <p:nvPr/>
        </p:nvPicPr>
        <p:blipFill>
          <a:blip r:embed="rId3">
            <a:alphaModFix/>
          </a:blip>
          <a:stretch>
            <a:fillRect/>
          </a:stretch>
        </p:blipFill>
        <p:spPr>
          <a:xfrm>
            <a:off x="4857750" y="778324"/>
            <a:ext cx="4286250" cy="1428750"/>
          </a:xfrm>
          <a:prstGeom prst="rect">
            <a:avLst/>
          </a:prstGeom>
          <a:noFill/>
          <a:ln>
            <a:noFill/>
          </a:ln>
        </p:spPr>
      </p:pic>
      <p:pic>
        <p:nvPicPr>
          <p:cNvPr id="348" name="Google Shape;348;g13e1b82834a_0_407"/>
          <p:cNvPicPr preferRelativeResize="0"/>
          <p:nvPr/>
        </p:nvPicPr>
        <p:blipFill>
          <a:blip r:embed="rId4">
            <a:alphaModFix/>
          </a:blip>
          <a:stretch>
            <a:fillRect/>
          </a:stretch>
        </p:blipFill>
        <p:spPr>
          <a:xfrm>
            <a:off x="5640925" y="2263950"/>
            <a:ext cx="3324450" cy="2606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g13e1b82834a_0_418"/>
          <p:cNvSpPr txBox="1"/>
          <p:nvPr>
            <p:ph type="ctrTitle"/>
          </p:nvPr>
        </p:nvSpPr>
        <p:spPr>
          <a:xfrm>
            <a:off x="291075" y="210700"/>
            <a:ext cx="2770200" cy="594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rgbClr val="212121"/>
                </a:solidFill>
              </a:rPr>
              <a:t>Room Type</a:t>
            </a:r>
            <a:endParaRPr>
              <a:solidFill>
                <a:srgbClr val="212121"/>
              </a:solidFill>
            </a:endParaRPr>
          </a:p>
        </p:txBody>
      </p:sp>
      <p:sp>
        <p:nvSpPr>
          <p:cNvPr id="354" name="Google Shape;354;g13e1b82834a_0_418"/>
          <p:cNvSpPr txBox="1"/>
          <p:nvPr>
            <p:ph idx="1" type="subTitle"/>
          </p:nvPr>
        </p:nvSpPr>
        <p:spPr>
          <a:xfrm>
            <a:off x="216700" y="1655550"/>
            <a:ext cx="3588300" cy="183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rgbClr val="FFFF00"/>
                </a:solidFill>
              </a:rPr>
              <a:t> Using latitude and longitude to plot the locations of rooms_types on the map.</a:t>
            </a:r>
            <a:endParaRPr>
              <a:solidFill>
                <a:srgbClr val="FFFF00"/>
              </a:solidFill>
            </a:endParaRPr>
          </a:p>
          <a:p>
            <a:pPr indent="0" lvl="0" marL="0" rtl="0" algn="l">
              <a:spcBef>
                <a:spcPts val="0"/>
              </a:spcBef>
              <a:spcAft>
                <a:spcPts val="0"/>
              </a:spcAft>
              <a:buNone/>
            </a:pPr>
            <a:r>
              <a:rPr lang="en-GB">
                <a:solidFill>
                  <a:srgbClr val="FFFF00"/>
                </a:solidFill>
              </a:rPr>
              <a:t>'Entire home/apt' is most scattered all over the new york city.</a:t>
            </a:r>
            <a:endParaRPr>
              <a:solidFill>
                <a:srgbClr val="FFFF00"/>
              </a:solidFill>
            </a:endParaRPr>
          </a:p>
        </p:txBody>
      </p:sp>
      <p:pic>
        <p:nvPicPr>
          <p:cNvPr id="355" name="Google Shape;355;g13e1b82834a_0_418"/>
          <p:cNvPicPr preferRelativeResize="0"/>
          <p:nvPr/>
        </p:nvPicPr>
        <p:blipFill>
          <a:blip r:embed="rId3">
            <a:alphaModFix/>
          </a:blip>
          <a:stretch>
            <a:fillRect/>
          </a:stretch>
        </p:blipFill>
        <p:spPr>
          <a:xfrm>
            <a:off x="4572000" y="210700"/>
            <a:ext cx="4286250" cy="2131750"/>
          </a:xfrm>
          <a:prstGeom prst="rect">
            <a:avLst/>
          </a:prstGeom>
          <a:noFill/>
          <a:ln>
            <a:noFill/>
          </a:ln>
        </p:spPr>
      </p:pic>
      <p:pic>
        <p:nvPicPr>
          <p:cNvPr id="356" name="Google Shape;356;g13e1b82834a_0_418"/>
          <p:cNvPicPr preferRelativeResize="0"/>
          <p:nvPr/>
        </p:nvPicPr>
        <p:blipFill>
          <a:blip r:embed="rId4">
            <a:alphaModFix/>
          </a:blip>
          <a:stretch>
            <a:fillRect/>
          </a:stretch>
        </p:blipFill>
        <p:spPr>
          <a:xfrm>
            <a:off x="4581525" y="2571750"/>
            <a:ext cx="4267200" cy="222842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g13e1b82834a_0_426"/>
          <p:cNvSpPr txBox="1"/>
          <p:nvPr>
            <p:ph type="ctrTitle"/>
          </p:nvPr>
        </p:nvSpPr>
        <p:spPr>
          <a:xfrm>
            <a:off x="315850" y="188499"/>
            <a:ext cx="2894100" cy="864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solidFill>
                  <a:srgbClr val="212121"/>
                </a:solidFill>
              </a:rPr>
              <a:t>Word Cloud</a:t>
            </a:r>
            <a:endParaRPr>
              <a:solidFill>
                <a:srgbClr val="212121"/>
              </a:solidFill>
            </a:endParaRPr>
          </a:p>
        </p:txBody>
      </p:sp>
      <p:sp>
        <p:nvSpPr>
          <p:cNvPr id="362" name="Google Shape;362;g13e1b82834a_0_426"/>
          <p:cNvSpPr txBox="1"/>
          <p:nvPr>
            <p:ph idx="1" type="subTitle"/>
          </p:nvPr>
        </p:nvSpPr>
        <p:spPr>
          <a:xfrm>
            <a:off x="315850" y="1774675"/>
            <a:ext cx="4255500" cy="170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rgbClr val="FFFF00"/>
                </a:solidFill>
              </a:rPr>
              <a:t>We have extracted some information from the listing names. With word clouds (as shown in the following figure) we can see the top words are: 'Private Room', 'Brooklyn', 'Spacious', 'Modern', 'Beautiful' etc.</a:t>
            </a:r>
            <a:endParaRPr>
              <a:solidFill>
                <a:srgbClr val="FFFF00"/>
              </a:solidFill>
            </a:endParaRPr>
          </a:p>
        </p:txBody>
      </p:sp>
      <p:pic>
        <p:nvPicPr>
          <p:cNvPr id="363" name="Google Shape;363;g13e1b82834a_0_426"/>
          <p:cNvPicPr preferRelativeResize="0"/>
          <p:nvPr/>
        </p:nvPicPr>
        <p:blipFill>
          <a:blip r:embed="rId3">
            <a:alphaModFix/>
          </a:blip>
          <a:stretch>
            <a:fillRect/>
          </a:stretch>
        </p:blipFill>
        <p:spPr>
          <a:xfrm>
            <a:off x="5207075" y="1490950"/>
            <a:ext cx="3759701" cy="192998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g13e1b82834a_0_434"/>
          <p:cNvSpPr txBox="1"/>
          <p:nvPr>
            <p:ph type="ctrTitle"/>
          </p:nvPr>
        </p:nvSpPr>
        <p:spPr>
          <a:xfrm>
            <a:off x="335525" y="277675"/>
            <a:ext cx="2710500" cy="972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solidFill>
                  <a:srgbClr val="212121"/>
                </a:solidFill>
              </a:rPr>
              <a:t>Conclusion</a:t>
            </a:r>
            <a:endParaRPr>
              <a:solidFill>
                <a:srgbClr val="212121"/>
              </a:solidFill>
            </a:endParaRPr>
          </a:p>
        </p:txBody>
      </p:sp>
      <p:sp>
        <p:nvSpPr>
          <p:cNvPr id="369" name="Google Shape;369;g13e1b82834a_0_434"/>
          <p:cNvSpPr txBox="1"/>
          <p:nvPr>
            <p:ph idx="1" type="subTitle"/>
          </p:nvPr>
        </p:nvSpPr>
        <p:spPr>
          <a:xfrm>
            <a:off x="723425" y="1178125"/>
            <a:ext cx="7494600" cy="3606000"/>
          </a:xfrm>
          <a:prstGeom prst="rect">
            <a:avLst/>
          </a:prstGeom>
        </p:spPr>
        <p:txBody>
          <a:bodyPr anchorCtr="0" anchor="t" bIns="91425" lIns="91425" spcFirstLastPara="1" rIns="91425" wrap="square" tIns="91425">
            <a:normAutofit fontScale="47500" lnSpcReduction="10000"/>
          </a:bodyPr>
          <a:lstStyle/>
          <a:p>
            <a:pPr indent="-316071" lvl="1" marL="914400" rtl="0" algn="l">
              <a:spcBef>
                <a:spcPts val="0"/>
              </a:spcBef>
              <a:spcAft>
                <a:spcPts val="0"/>
              </a:spcAft>
              <a:buClr>
                <a:srgbClr val="FFFF00"/>
              </a:buClr>
              <a:buSzPct val="100000"/>
              <a:buChar char="○"/>
            </a:pPr>
            <a:r>
              <a:rPr lang="en-GB" sz="2900">
                <a:solidFill>
                  <a:srgbClr val="FFFF00"/>
                </a:solidFill>
              </a:rPr>
              <a:t>As we can see that the most number of hotels is shared by this host_id '219517861' whose host name is 'Maya'</a:t>
            </a:r>
            <a:endParaRPr sz="2900">
              <a:solidFill>
                <a:srgbClr val="FFFF00"/>
              </a:solidFill>
            </a:endParaRPr>
          </a:p>
          <a:p>
            <a:pPr indent="0" lvl="0" marL="914400" rtl="0" algn="l">
              <a:spcBef>
                <a:spcPts val="0"/>
              </a:spcBef>
              <a:spcAft>
                <a:spcPts val="0"/>
              </a:spcAft>
              <a:buNone/>
            </a:pPr>
            <a:r>
              <a:t/>
            </a:r>
            <a:endParaRPr sz="2900">
              <a:solidFill>
                <a:srgbClr val="FFFF00"/>
              </a:solidFill>
            </a:endParaRPr>
          </a:p>
          <a:p>
            <a:pPr indent="-316071" lvl="1" marL="914400" rtl="0" algn="l">
              <a:spcBef>
                <a:spcPts val="0"/>
              </a:spcBef>
              <a:spcAft>
                <a:spcPts val="0"/>
              </a:spcAft>
              <a:buClr>
                <a:srgbClr val="FFFF00"/>
              </a:buClr>
              <a:buSzPct val="100000"/>
              <a:buChar char="○"/>
            </a:pPr>
            <a:r>
              <a:rPr lang="en-GB" sz="2900">
                <a:solidFill>
                  <a:srgbClr val="FFFF00"/>
                </a:solidFill>
              </a:rPr>
              <a:t>'Manhattan' is the city that has the highest range of price 196.8 and followed by brooklyn that has 124. The Bronx is cheapest from that group.</a:t>
            </a:r>
            <a:endParaRPr sz="2900">
              <a:solidFill>
                <a:srgbClr val="FFFF00"/>
              </a:solidFill>
            </a:endParaRPr>
          </a:p>
          <a:p>
            <a:pPr indent="0" lvl="0" marL="0" rtl="0" algn="l">
              <a:spcBef>
                <a:spcPts val="0"/>
              </a:spcBef>
              <a:spcAft>
                <a:spcPts val="0"/>
              </a:spcAft>
              <a:buNone/>
            </a:pPr>
            <a:r>
              <a:t/>
            </a:r>
            <a:endParaRPr sz="2900">
              <a:solidFill>
                <a:srgbClr val="FFFF00"/>
              </a:solidFill>
            </a:endParaRPr>
          </a:p>
          <a:p>
            <a:pPr indent="-316071" lvl="1" marL="914400" rtl="0" algn="l">
              <a:spcBef>
                <a:spcPts val="0"/>
              </a:spcBef>
              <a:spcAft>
                <a:spcPts val="0"/>
              </a:spcAft>
              <a:buClr>
                <a:srgbClr val="FFFF00"/>
              </a:buClr>
              <a:buSzPct val="100000"/>
              <a:buChar char="○"/>
            </a:pPr>
            <a:r>
              <a:rPr lang="en-GB" sz="2900">
                <a:solidFill>
                  <a:srgbClr val="FFFF00"/>
                </a:solidFill>
              </a:rPr>
              <a:t>Manhattan has the highest share of listings hotels followed by Brooklyn while the rest three neighborhoods together shared less than 15% of all the listings.</a:t>
            </a:r>
            <a:endParaRPr sz="2900">
              <a:solidFill>
                <a:srgbClr val="FFFF00"/>
              </a:solidFill>
            </a:endParaRPr>
          </a:p>
          <a:p>
            <a:pPr indent="0" lvl="0" marL="914400" rtl="0" algn="l">
              <a:spcBef>
                <a:spcPts val="0"/>
              </a:spcBef>
              <a:spcAft>
                <a:spcPts val="0"/>
              </a:spcAft>
              <a:buNone/>
            </a:pPr>
            <a:r>
              <a:t/>
            </a:r>
            <a:endParaRPr sz="2900">
              <a:solidFill>
                <a:srgbClr val="FFFF00"/>
              </a:solidFill>
            </a:endParaRPr>
          </a:p>
          <a:p>
            <a:pPr indent="-316071" lvl="1" marL="914400" rtl="0" algn="l">
              <a:spcBef>
                <a:spcPts val="0"/>
              </a:spcBef>
              <a:spcAft>
                <a:spcPts val="0"/>
              </a:spcAft>
              <a:buClr>
                <a:srgbClr val="FFFF00"/>
              </a:buClr>
              <a:buSzPct val="100000"/>
              <a:buChar char="○"/>
            </a:pPr>
            <a:r>
              <a:rPr lang="en-GB" sz="2900">
                <a:solidFill>
                  <a:srgbClr val="FFFF00"/>
                </a:solidFill>
              </a:rPr>
              <a:t>Maya has the most number of reviews and her's all hotels is listed in Queens, so on that basis we can say that she is the most busiest host among all.</a:t>
            </a:r>
            <a:endParaRPr sz="2900">
              <a:solidFill>
                <a:srgbClr val="FFFF00"/>
              </a:solidFill>
            </a:endParaRPr>
          </a:p>
          <a:p>
            <a:pPr indent="0" lvl="0" marL="914400" rtl="0" algn="l">
              <a:spcBef>
                <a:spcPts val="0"/>
              </a:spcBef>
              <a:spcAft>
                <a:spcPts val="0"/>
              </a:spcAft>
              <a:buNone/>
            </a:pPr>
            <a:r>
              <a:t/>
            </a:r>
            <a:endParaRPr sz="2900">
              <a:solidFill>
                <a:srgbClr val="FFFF00"/>
              </a:solidFill>
            </a:endParaRPr>
          </a:p>
          <a:p>
            <a:pPr indent="-316071" lvl="1" marL="914400" rtl="0" algn="l">
              <a:spcBef>
                <a:spcPts val="0"/>
              </a:spcBef>
              <a:spcAft>
                <a:spcPts val="0"/>
              </a:spcAft>
              <a:buClr>
                <a:srgbClr val="FFFF00"/>
              </a:buClr>
              <a:buSzPct val="100000"/>
              <a:buChar char="○"/>
            </a:pPr>
            <a:r>
              <a:rPr lang="en-GB" sz="2900">
                <a:solidFill>
                  <a:srgbClr val="FFFF00"/>
                </a:solidFill>
              </a:rPr>
              <a:t>'Entire home/apt' is the most expensive room type among all and 'is most scattered on all over the new york city.</a:t>
            </a:r>
            <a:endParaRPr sz="2900">
              <a:solidFill>
                <a:srgbClr val="FFFF00"/>
              </a:solidFill>
            </a:endParaRPr>
          </a:p>
          <a:p>
            <a:pPr indent="0" lvl="0" marL="914400" rtl="0" algn="l">
              <a:spcBef>
                <a:spcPts val="0"/>
              </a:spcBef>
              <a:spcAft>
                <a:spcPts val="0"/>
              </a:spcAft>
              <a:buNone/>
            </a:pPr>
            <a:r>
              <a:t/>
            </a:r>
            <a:endParaRPr sz="2900">
              <a:solidFill>
                <a:srgbClr val="FFFF00"/>
              </a:solidFill>
            </a:endParaRPr>
          </a:p>
          <a:p>
            <a:pPr indent="-316071" lvl="1" marL="914400" rtl="0" algn="l">
              <a:spcBef>
                <a:spcPts val="0"/>
              </a:spcBef>
              <a:spcAft>
                <a:spcPts val="0"/>
              </a:spcAft>
              <a:buClr>
                <a:srgbClr val="FFFF00"/>
              </a:buClr>
              <a:buSzPct val="100000"/>
              <a:buChar char="○"/>
            </a:pPr>
            <a:r>
              <a:rPr lang="en-GB" sz="2900">
                <a:solidFill>
                  <a:srgbClr val="FFFF00"/>
                </a:solidFill>
              </a:rPr>
              <a:t>With word cloud the top words are: 'Private Room', 'Brooklyn', 'Spacious', 'Modern', 'Beautiful'.</a:t>
            </a:r>
            <a:endParaRPr sz="2900">
              <a:solidFill>
                <a:srgbClr val="FFFF00"/>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g13e1b82834a_1_8"/>
          <p:cNvSpPr txBox="1"/>
          <p:nvPr>
            <p:ph type="ctrTitle"/>
          </p:nvPr>
        </p:nvSpPr>
        <p:spPr>
          <a:xfrm>
            <a:off x="2131425" y="1125350"/>
            <a:ext cx="5698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         </a:t>
            </a:r>
            <a:r>
              <a:rPr lang="en-GB" sz="6000">
                <a:solidFill>
                  <a:srgbClr val="212121"/>
                </a:solidFill>
              </a:rPr>
              <a:t>Q &amp; A</a:t>
            </a:r>
            <a:endParaRPr sz="6000">
              <a:solidFill>
                <a:srgbClr val="212121"/>
              </a:solidFill>
            </a:endParaRPr>
          </a:p>
        </p:txBody>
      </p:sp>
      <p:sp>
        <p:nvSpPr>
          <p:cNvPr id="375" name="Google Shape;375;g13e1b82834a_1_8"/>
          <p:cNvSpPr txBox="1"/>
          <p:nvPr>
            <p:ph idx="1" type="subTitle"/>
          </p:nvPr>
        </p:nvSpPr>
        <p:spPr>
          <a:xfrm>
            <a:off x="1719700" y="2672300"/>
            <a:ext cx="6024300" cy="86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400"/>
              <a:t>                     </a:t>
            </a:r>
            <a:r>
              <a:rPr lang="en-GB" sz="3000">
                <a:solidFill>
                  <a:srgbClr val="FFFF00"/>
                </a:solidFill>
              </a:rPr>
              <a:t>Thank you</a:t>
            </a:r>
            <a:endParaRPr sz="3000">
              <a:solidFill>
                <a:srgbClr val="FFFF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
          <p:cNvSpPr txBox="1"/>
          <p:nvPr>
            <p:ph type="ctrTitle"/>
          </p:nvPr>
        </p:nvSpPr>
        <p:spPr>
          <a:xfrm>
            <a:off x="315750" y="509500"/>
            <a:ext cx="8512500" cy="3784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br>
              <a:rPr lang="en-GB" sz="2400">
                <a:solidFill>
                  <a:srgbClr val="6AA84F"/>
                </a:solidFill>
              </a:rPr>
            </a:br>
            <a:endParaRPr sz="2400">
              <a:solidFill>
                <a:srgbClr val="6AA84F"/>
              </a:solidFill>
            </a:endParaRPr>
          </a:p>
          <a:p>
            <a:pPr indent="0" lvl="0" marL="0" rtl="0" algn="l">
              <a:spcBef>
                <a:spcPts val="0"/>
              </a:spcBef>
              <a:spcAft>
                <a:spcPts val="0"/>
              </a:spcAft>
              <a:buNone/>
            </a:pPr>
            <a:r>
              <a:rPr b="1" lang="en-GB" sz="2100">
                <a:solidFill>
                  <a:srgbClr val="000000"/>
                </a:solidFill>
              </a:rPr>
              <a:t>Data Wrangling:</a:t>
            </a:r>
            <a:endParaRPr b="1" sz="2100">
              <a:solidFill>
                <a:srgbClr val="000000"/>
              </a:solidFill>
            </a:endParaRPr>
          </a:p>
          <a:p>
            <a:pPr indent="-336550" lvl="0" marL="457200" rtl="0" algn="l">
              <a:spcBef>
                <a:spcPts val="0"/>
              </a:spcBef>
              <a:spcAft>
                <a:spcPts val="0"/>
              </a:spcAft>
              <a:buClr>
                <a:srgbClr val="FFFF00"/>
              </a:buClr>
              <a:buSzPts val="1700"/>
              <a:buAutoNum type="arabicPeriod"/>
            </a:pPr>
            <a:r>
              <a:rPr lang="en-GB" sz="1700">
                <a:solidFill>
                  <a:srgbClr val="FFFF00"/>
                </a:solidFill>
              </a:rPr>
              <a:t>Missing Data</a:t>
            </a:r>
            <a:endParaRPr sz="1700">
              <a:solidFill>
                <a:srgbClr val="FFFF00"/>
              </a:solidFill>
            </a:endParaRPr>
          </a:p>
          <a:p>
            <a:pPr indent="-336550" lvl="0" marL="457200" rtl="0" algn="l">
              <a:spcBef>
                <a:spcPts val="0"/>
              </a:spcBef>
              <a:spcAft>
                <a:spcPts val="0"/>
              </a:spcAft>
              <a:buClr>
                <a:srgbClr val="FFFF00"/>
              </a:buClr>
              <a:buSzPts val="1700"/>
              <a:buAutoNum type="arabicPeriod"/>
            </a:pPr>
            <a:r>
              <a:rPr lang="en-GB" sz="1700">
                <a:solidFill>
                  <a:srgbClr val="FFFF00"/>
                </a:solidFill>
              </a:rPr>
              <a:t>Outliers </a:t>
            </a:r>
            <a:endParaRPr sz="1700">
              <a:solidFill>
                <a:srgbClr val="FFFF00"/>
              </a:solidFill>
            </a:endParaRPr>
          </a:p>
          <a:p>
            <a:pPr indent="-336550" lvl="0" marL="457200" rtl="0" algn="l">
              <a:spcBef>
                <a:spcPts val="0"/>
              </a:spcBef>
              <a:spcAft>
                <a:spcPts val="0"/>
              </a:spcAft>
              <a:buClr>
                <a:srgbClr val="FFFF00"/>
              </a:buClr>
              <a:buSzPts val="1700"/>
              <a:buAutoNum type="arabicPeriod"/>
            </a:pPr>
            <a:r>
              <a:rPr lang="en-GB" sz="1700">
                <a:solidFill>
                  <a:srgbClr val="FFFF00"/>
                </a:solidFill>
              </a:rPr>
              <a:t>Contaminated Data </a:t>
            </a:r>
            <a:endParaRPr sz="1700">
              <a:solidFill>
                <a:srgbClr val="FFFF00"/>
              </a:solidFill>
            </a:endParaRPr>
          </a:p>
          <a:p>
            <a:pPr indent="-336550" lvl="0" marL="457200" rtl="0" algn="l">
              <a:spcBef>
                <a:spcPts val="0"/>
              </a:spcBef>
              <a:spcAft>
                <a:spcPts val="0"/>
              </a:spcAft>
              <a:buClr>
                <a:srgbClr val="FFFF00"/>
              </a:buClr>
              <a:buSzPts val="1700"/>
              <a:buAutoNum type="arabicPeriod"/>
            </a:pPr>
            <a:r>
              <a:rPr lang="en-GB" sz="1700">
                <a:solidFill>
                  <a:srgbClr val="FFFF00"/>
                </a:solidFill>
              </a:rPr>
              <a:t>Inconsistent Data </a:t>
            </a:r>
            <a:endParaRPr sz="1700">
              <a:solidFill>
                <a:srgbClr val="FFFF00"/>
              </a:solidFill>
            </a:endParaRPr>
          </a:p>
          <a:p>
            <a:pPr indent="-336550" lvl="0" marL="457200" rtl="0" algn="l">
              <a:spcBef>
                <a:spcPts val="0"/>
              </a:spcBef>
              <a:spcAft>
                <a:spcPts val="0"/>
              </a:spcAft>
              <a:buClr>
                <a:srgbClr val="FFFF00"/>
              </a:buClr>
              <a:buSzPts val="1700"/>
              <a:buAutoNum type="arabicPeriod"/>
            </a:pPr>
            <a:r>
              <a:rPr lang="en-GB" sz="1700">
                <a:solidFill>
                  <a:srgbClr val="FFFF00"/>
                </a:solidFill>
              </a:rPr>
              <a:t>Invalid Data</a:t>
            </a:r>
            <a:endParaRPr sz="1700">
              <a:solidFill>
                <a:srgbClr val="FFFF00"/>
              </a:solidFill>
            </a:endParaRPr>
          </a:p>
          <a:p>
            <a:pPr indent="-336550" lvl="0" marL="457200" rtl="0" algn="l">
              <a:spcBef>
                <a:spcPts val="0"/>
              </a:spcBef>
              <a:spcAft>
                <a:spcPts val="0"/>
              </a:spcAft>
              <a:buClr>
                <a:srgbClr val="FFFF00"/>
              </a:buClr>
              <a:buSzPts val="1700"/>
              <a:buAutoNum type="arabicPeriod"/>
            </a:pPr>
            <a:r>
              <a:rPr lang="en-GB" sz="1700">
                <a:solidFill>
                  <a:srgbClr val="FFFF00"/>
                </a:solidFill>
              </a:rPr>
              <a:t>Duplicate Data </a:t>
            </a:r>
            <a:endParaRPr sz="1700">
              <a:solidFill>
                <a:srgbClr val="FFFF00"/>
              </a:solidFill>
            </a:endParaRPr>
          </a:p>
          <a:p>
            <a:pPr indent="-336550" lvl="0" marL="457200" rtl="0" algn="l">
              <a:spcBef>
                <a:spcPts val="0"/>
              </a:spcBef>
              <a:spcAft>
                <a:spcPts val="0"/>
              </a:spcAft>
              <a:buClr>
                <a:srgbClr val="FFFF00"/>
              </a:buClr>
              <a:buSzPts val="1700"/>
              <a:buAutoNum type="arabicPeriod"/>
            </a:pPr>
            <a:r>
              <a:rPr lang="en-GB" sz="1700">
                <a:solidFill>
                  <a:srgbClr val="FFFF00"/>
                </a:solidFill>
              </a:rPr>
              <a:t>Data Type Issues </a:t>
            </a:r>
            <a:endParaRPr sz="1700">
              <a:solidFill>
                <a:srgbClr val="FFFF00"/>
              </a:solidFill>
            </a:endParaRPr>
          </a:p>
          <a:p>
            <a:pPr indent="-336550" lvl="0" marL="457200" rtl="0" algn="l">
              <a:spcBef>
                <a:spcPts val="0"/>
              </a:spcBef>
              <a:spcAft>
                <a:spcPts val="0"/>
              </a:spcAft>
              <a:buClr>
                <a:srgbClr val="FFFF00"/>
              </a:buClr>
              <a:buSzPts val="1700"/>
              <a:buAutoNum type="arabicPeriod"/>
            </a:pPr>
            <a:r>
              <a:rPr lang="en-GB" sz="1700">
                <a:solidFill>
                  <a:srgbClr val="FFFF00"/>
                </a:solidFill>
              </a:rPr>
              <a:t>Structural Errors</a:t>
            </a:r>
            <a:endParaRPr sz="1700">
              <a:solidFill>
                <a:srgbClr val="FFFF00"/>
              </a:solidFill>
            </a:endParaRPr>
          </a:p>
          <a:p>
            <a:pPr indent="0" lvl="0" marL="0" rtl="0" algn="l">
              <a:spcBef>
                <a:spcPts val="0"/>
              </a:spcBef>
              <a:spcAft>
                <a:spcPts val="0"/>
              </a:spcAft>
              <a:buNone/>
            </a:pPr>
            <a:r>
              <a:rPr b="1" lang="en-GB" sz="2100">
                <a:solidFill>
                  <a:srgbClr val="000000"/>
                </a:solidFill>
              </a:rPr>
              <a:t>Feature Extraction</a:t>
            </a:r>
            <a:endParaRPr b="1" sz="2100">
              <a:solidFill>
                <a:srgbClr val="000000"/>
              </a:solidFill>
            </a:endParaRPr>
          </a:p>
          <a:p>
            <a:pPr indent="0" lvl="0" marL="0" rtl="0" algn="l">
              <a:spcBef>
                <a:spcPts val="0"/>
              </a:spcBef>
              <a:spcAft>
                <a:spcPts val="0"/>
              </a:spcAft>
              <a:buNone/>
            </a:pPr>
            <a:r>
              <a:rPr b="1" lang="en-GB" sz="2100">
                <a:solidFill>
                  <a:srgbClr val="000000"/>
                </a:solidFill>
              </a:rPr>
              <a:t>Data Visualization</a:t>
            </a:r>
            <a:endParaRPr b="1" sz="2100">
              <a:solidFill>
                <a:srgbClr val="000000"/>
              </a:solidFill>
            </a:endParaRPr>
          </a:p>
        </p:txBody>
      </p:sp>
      <p:sp>
        <p:nvSpPr>
          <p:cNvPr id="284" name="Google Shape;284;p2"/>
          <p:cNvSpPr txBox="1"/>
          <p:nvPr/>
        </p:nvSpPr>
        <p:spPr>
          <a:xfrm>
            <a:off x="1115450" y="384225"/>
            <a:ext cx="67176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                                           </a:t>
            </a:r>
            <a:r>
              <a:rPr b="1" lang="en-GB" sz="3000"/>
              <a:t>Road Map</a:t>
            </a:r>
            <a:endParaRPr b="1" sz="3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g13e1b82834a_0_439"/>
          <p:cNvSpPr txBox="1"/>
          <p:nvPr>
            <p:ph type="ctrTitle"/>
          </p:nvPr>
        </p:nvSpPr>
        <p:spPr>
          <a:xfrm>
            <a:off x="340650" y="386825"/>
            <a:ext cx="2398500" cy="753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solidFill>
                  <a:srgbClr val="212121"/>
                </a:solidFill>
              </a:rPr>
              <a:t>Airbnb</a:t>
            </a:r>
            <a:endParaRPr>
              <a:solidFill>
                <a:srgbClr val="212121"/>
              </a:solidFill>
            </a:endParaRPr>
          </a:p>
        </p:txBody>
      </p:sp>
      <p:sp>
        <p:nvSpPr>
          <p:cNvPr id="290" name="Google Shape;290;g13e1b82834a_0_439"/>
          <p:cNvSpPr txBox="1"/>
          <p:nvPr>
            <p:ph idx="1" type="subTitle"/>
          </p:nvPr>
        </p:nvSpPr>
        <p:spPr>
          <a:xfrm>
            <a:off x="402600" y="1291050"/>
            <a:ext cx="4255500" cy="33567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en-GB">
                <a:solidFill>
                  <a:srgbClr val="FFFF00"/>
                </a:solidFill>
              </a:rPr>
              <a:t>Since 2008, guests and hosts have used Airbnb to expand on traveling possibilities and present a more unique, personalized way of experiencing the world. Today, Airbnb became one of a kind service that is used and recognized by the whole world. Data analysis on millions of listings provided through Airbnb is a crucial factor for the company. These millions of listings generate a lot of data - data that can be analyzed and used for security, business decisions, understanding of customers' and providers' (hosts) behavior and performance on the platfor</a:t>
            </a:r>
            <a:r>
              <a:rPr lang="en-GB">
                <a:solidFill>
                  <a:srgbClr val="FFFF00"/>
                </a:solidFill>
              </a:rPr>
              <a:t>m, guiding marketing initiatives, implementation of innovative additional services and much more.</a:t>
            </a:r>
            <a:endParaRPr>
              <a:solidFill>
                <a:srgbClr val="FFFF00"/>
              </a:solidFill>
            </a:endParaRPr>
          </a:p>
          <a:p>
            <a:pPr indent="0" lvl="0" marL="0" rtl="0" algn="l">
              <a:lnSpc>
                <a:spcPct val="80000"/>
              </a:lnSpc>
              <a:spcBef>
                <a:spcPts val="0"/>
              </a:spcBef>
              <a:spcAft>
                <a:spcPts val="0"/>
              </a:spcAft>
              <a:buSzPts val="275"/>
              <a:buNone/>
            </a:pPr>
            <a:r>
              <a:t/>
            </a:r>
            <a:endParaRPr sz="1400"/>
          </a:p>
          <a:p>
            <a:pPr indent="0" lvl="0" marL="0" rtl="0" algn="l">
              <a:lnSpc>
                <a:spcPct val="80000"/>
              </a:lnSpc>
              <a:spcBef>
                <a:spcPts val="0"/>
              </a:spcBef>
              <a:spcAft>
                <a:spcPts val="0"/>
              </a:spcAft>
              <a:buSzPts val="275"/>
              <a:buNone/>
            </a:pPr>
            <a:r>
              <a:t/>
            </a:r>
            <a:endParaRPr sz="400"/>
          </a:p>
        </p:txBody>
      </p:sp>
      <p:pic>
        <p:nvPicPr>
          <p:cNvPr id="291" name="Google Shape;291;g13e1b82834a_0_439"/>
          <p:cNvPicPr preferRelativeResize="0"/>
          <p:nvPr/>
        </p:nvPicPr>
        <p:blipFill>
          <a:blip r:embed="rId3">
            <a:alphaModFix/>
          </a:blip>
          <a:stretch>
            <a:fillRect/>
          </a:stretch>
        </p:blipFill>
        <p:spPr>
          <a:xfrm>
            <a:off x="5318650" y="693950"/>
            <a:ext cx="3343275" cy="2949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g13e1b82834a_0_4"/>
          <p:cNvSpPr txBox="1"/>
          <p:nvPr>
            <p:ph type="ctrTitle"/>
          </p:nvPr>
        </p:nvSpPr>
        <p:spPr>
          <a:xfrm>
            <a:off x="334625" y="213275"/>
            <a:ext cx="4945500" cy="1050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solidFill>
                  <a:srgbClr val="212121"/>
                </a:solidFill>
              </a:rPr>
              <a:t>Problems Statement</a:t>
            </a:r>
            <a:endParaRPr>
              <a:solidFill>
                <a:srgbClr val="212121"/>
              </a:solidFill>
            </a:endParaRPr>
          </a:p>
        </p:txBody>
      </p:sp>
      <p:sp>
        <p:nvSpPr>
          <p:cNvPr id="297" name="Google Shape;297;g13e1b82834a_0_4"/>
          <p:cNvSpPr txBox="1"/>
          <p:nvPr>
            <p:ph idx="1" type="subTitle"/>
          </p:nvPr>
        </p:nvSpPr>
        <p:spPr>
          <a:xfrm>
            <a:off x="179500" y="1350925"/>
            <a:ext cx="5459700" cy="3284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GB" sz="1900">
                <a:solidFill>
                  <a:srgbClr val="FFFF00"/>
                </a:solidFill>
              </a:rPr>
              <a:t>Explore and analyze the data to discover key understandings (not limited to these) such as :</a:t>
            </a:r>
            <a:endParaRPr sz="1900">
              <a:solidFill>
                <a:srgbClr val="FFFF00"/>
              </a:solidFill>
            </a:endParaRPr>
          </a:p>
          <a:p>
            <a:pPr indent="-349250" lvl="0" marL="457200" rtl="0" algn="just">
              <a:spcBef>
                <a:spcPts val="0"/>
              </a:spcBef>
              <a:spcAft>
                <a:spcPts val="0"/>
              </a:spcAft>
              <a:buClr>
                <a:srgbClr val="FFFF00"/>
              </a:buClr>
              <a:buSzPts val="1900"/>
              <a:buChar char="●"/>
            </a:pPr>
            <a:r>
              <a:rPr lang="en-GB" sz="1900">
                <a:solidFill>
                  <a:srgbClr val="FFFF00"/>
                </a:solidFill>
              </a:rPr>
              <a:t>What can we learn about different hosts and areas?</a:t>
            </a:r>
            <a:endParaRPr sz="1900">
              <a:solidFill>
                <a:srgbClr val="FFFF00"/>
              </a:solidFill>
            </a:endParaRPr>
          </a:p>
          <a:p>
            <a:pPr indent="-349250" lvl="0" marL="457200" rtl="0" algn="just">
              <a:spcBef>
                <a:spcPts val="0"/>
              </a:spcBef>
              <a:spcAft>
                <a:spcPts val="0"/>
              </a:spcAft>
              <a:buClr>
                <a:srgbClr val="FFFF00"/>
              </a:buClr>
              <a:buSzPts val="1900"/>
              <a:buChar char="●"/>
            </a:pPr>
            <a:r>
              <a:rPr lang="en-GB" sz="1900">
                <a:solidFill>
                  <a:srgbClr val="FFFF00"/>
                </a:solidFill>
              </a:rPr>
              <a:t>What can we learn from predictions? (ex: locations, prices, reviews, etc)</a:t>
            </a:r>
            <a:endParaRPr sz="1900">
              <a:solidFill>
                <a:srgbClr val="FFFF00"/>
              </a:solidFill>
            </a:endParaRPr>
          </a:p>
          <a:p>
            <a:pPr indent="-349250" lvl="0" marL="457200" rtl="0" algn="just">
              <a:spcBef>
                <a:spcPts val="0"/>
              </a:spcBef>
              <a:spcAft>
                <a:spcPts val="0"/>
              </a:spcAft>
              <a:buClr>
                <a:srgbClr val="FFFF00"/>
              </a:buClr>
              <a:buSzPts val="1900"/>
              <a:buChar char="●"/>
            </a:pPr>
            <a:r>
              <a:rPr lang="en-GB" sz="1900">
                <a:solidFill>
                  <a:srgbClr val="FFFF00"/>
                </a:solidFill>
              </a:rPr>
              <a:t>Which hosts are the busiest and why?</a:t>
            </a:r>
            <a:endParaRPr sz="1900">
              <a:solidFill>
                <a:srgbClr val="FFFF00"/>
              </a:solidFill>
            </a:endParaRPr>
          </a:p>
          <a:p>
            <a:pPr indent="-349250" lvl="0" marL="457200" rtl="0" algn="just">
              <a:spcBef>
                <a:spcPts val="0"/>
              </a:spcBef>
              <a:spcAft>
                <a:spcPts val="0"/>
              </a:spcAft>
              <a:buClr>
                <a:srgbClr val="FFFF00"/>
              </a:buClr>
              <a:buSzPts val="1900"/>
              <a:buChar char="●"/>
            </a:pPr>
            <a:r>
              <a:rPr lang="en-GB" sz="1900">
                <a:solidFill>
                  <a:srgbClr val="FFFF00"/>
                </a:solidFill>
              </a:rPr>
              <a:t>Is there any noticeable difference of traffic among different areas and what could be the reason for it?</a:t>
            </a:r>
            <a:endParaRPr sz="1900">
              <a:solidFill>
                <a:srgbClr val="FFFF00"/>
              </a:solidFill>
            </a:endParaRPr>
          </a:p>
          <a:p>
            <a:pPr indent="0" lvl="0" marL="0" rtl="0" algn="just">
              <a:spcBef>
                <a:spcPts val="0"/>
              </a:spcBef>
              <a:spcAft>
                <a:spcPts val="0"/>
              </a:spcAft>
              <a:buNone/>
            </a:pPr>
            <a:r>
              <a:t/>
            </a:r>
            <a:endParaRPr sz="19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g13e1b82834a_0_347"/>
          <p:cNvSpPr txBox="1"/>
          <p:nvPr>
            <p:ph type="ctrTitle"/>
          </p:nvPr>
        </p:nvSpPr>
        <p:spPr>
          <a:xfrm>
            <a:off x="316500" y="384218"/>
            <a:ext cx="4255500" cy="846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solidFill>
                  <a:srgbClr val="212121"/>
                </a:solidFill>
              </a:rPr>
              <a:t>Points To Discuss</a:t>
            </a:r>
            <a:r>
              <a:rPr lang="en-GB"/>
              <a:t> </a:t>
            </a:r>
            <a:endParaRPr/>
          </a:p>
        </p:txBody>
      </p:sp>
      <p:sp>
        <p:nvSpPr>
          <p:cNvPr id="303" name="Google Shape;303;g13e1b82834a_0_347"/>
          <p:cNvSpPr txBox="1"/>
          <p:nvPr>
            <p:ph idx="1" type="subTitle"/>
          </p:nvPr>
        </p:nvSpPr>
        <p:spPr>
          <a:xfrm>
            <a:off x="446175" y="1538900"/>
            <a:ext cx="4125900" cy="2935200"/>
          </a:xfrm>
          <a:prstGeom prst="rect">
            <a:avLst/>
          </a:prstGeom>
        </p:spPr>
        <p:txBody>
          <a:bodyPr anchorCtr="0" anchor="t" bIns="91425" lIns="91425" spcFirstLastPara="1" rIns="91425" wrap="square" tIns="91425">
            <a:normAutofit/>
          </a:bodyPr>
          <a:lstStyle/>
          <a:p>
            <a:pPr indent="-342900" lvl="0" marL="457200" rtl="0" algn="just">
              <a:lnSpc>
                <a:spcPct val="115000"/>
              </a:lnSpc>
              <a:spcBef>
                <a:spcPts val="900"/>
              </a:spcBef>
              <a:spcAft>
                <a:spcPts val="0"/>
              </a:spcAft>
              <a:buClr>
                <a:srgbClr val="FFFF00"/>
              </a:buClr>
              <a:buSzPts val="1800"/>
              <a:buFont typeface="Times New Roman"/>
              <a:buChar char="●"/>
            </a:pPr>
            <a:r>
              <a:rPr lang="en-GB" sz="1800">
                <a:solidFill>
                  <a:srgbClr val="FFFF00"/>
                </a:solidFill>
                <a:latin typeface="Times New Roman"/>
                <a:ea typeface="Times New Roman"/>
                <a:cs typeface="Times New Roman"/>
                <a:sym typeface="Times New Roman"/>
              </a:rPr>
              <a:t>Data Profiling and Cleansing</a:t>
            </a:r>
            <a:endParaRPr sz="1800">
              <a:solidFill>
                <a:srgbClr val="FFFF00"/>
              </a:solidFill>
              <a:latin typeface="Times New Roman"/>
              <a:ea typeface="Times New Roman"/>
              <a:cs typeface="Times New Roman"/>
              <a:sym typeface="Times New Roman"/>
            </a:endParaRPr>
          </a:p>
          <a:p>
            <a:pPr indent="-342900" lvl="0" marL="457200" rtl="0" algn="just">
              <a:lnSpc>
                <a:spcPct val="160000"/>
              </a:lnSpc>
              <a:spcBef>
                <a:spcPts val="0"/>
              </a:spcBef>
              <a:spcAft>
                <a:spcPts val="0"/>
              </a:spcAft>
              <a:buClr>
                <a:srgbClr val="FFFF00"/>
              </a:buClr>
              <a:buSzPts val="1800"/>
              <a:buFont typeface="Times New Roman"/>
              <a:buChar char="●"/>
            </a:pPr>
            <a:r>
              <a:rPr lang="en-GB" sz="1800">
                <a:solidFill>
                  <a:srgbClr val="FFFF00"/>
                </a:solidFill>
                <a:latin typeface="Times New Roman"/>
                <a:ea typeface="Times New Roman"/>
                <a:cs typeface="Times New Roman"/>
                <a:sym typeface="Times New Roman"/>
              </a:rPr>
              <a:t>Exploratory Data Analysis And Visualization</a:t>
            </a:r>
            <a:endParaRPr sz="1800">
              <a:solidFill>
                <a:srgbClr val="FFFF00"/>
              </a:solidFill>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rgbClr val="FFFF00"/>
              </a:buClr>
              <a:buSzPts val="1800"/>
              <a:buFont typeface="Times New Roman"/>
              <a:buChar char="●"/>
            </a:pPr>
            <a:r>
              <a:rPr lang="en-GB" sz="1800">
                <a:solidFill>
                  <a:srgbClr val="FFFF00"/>
                </a:solidFill>
                <a:latin typeface="Times New Roman"/>
                <a:ea typeface="Times New Roman"/>
                <a:cs typeface="Times New Roman"/>
                <a:sym typeface="Times New Roman"/>
              </a:rPr>
              <a:t>Relation between area and prices</a:t>
            </a:r>
            <a:endParaRPr sz="1800">
              <a:solidFill>
                <a:srgbClr val="FFFF00"/>
              </a:solidFill>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rgbClr val="FFFF00"/>
              </a:buClr>
              <a:buSzPts val="1800"/>
              <a:buFont typeface="Times New Roman"/>
              <a:buChar char="●"/>
            </a:pPr>
            <a:r>
              <a:rPr lang="en-GB" sz="1800">
                <a:solidFill>
                  <a:srgbClr val="FFFF00"/>
                </a:solidFill>
                <a:latin typeface="Times New Roman"/>
                <a:ea typeface="Times New Roman"/>
                <a:cs typeface="Times New Roman"/>
                <a:sym typeface="Times New Roman"/>
              </a:rPr>
              <a:t>Neighbourhood Analysis</a:t>
            </a:r>
            <a:endParaRPr sz="1800">
              <a:solidFill>
                <a:srgbClr val="FFFF00"/>
              </a:solidFill>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rgbClr val="FFFF00"/>
              </a:buClr>
              <a:buSzPts val="1800"/>
              <a:buFont typeface="Times New Roman"/>
              <a:buChar char="●"/>
            </a:pPr>
            <a:r>
              <a:rPr lang="en-GB" sz="1800">
                <a:solidFill>
                  <a:srgbClr val="FFFF00"/>
                </a:solidFill>
                <a:latin typeface="Times New Roman"/>
                <a:ea typeface="Times New Roman"/>
                <a:cs typeface="Times New Roman"/>
                <a:sym typeface="Times New Roman"/>
              </a:rPr>
              <a:t>Price and Reviews</a:t>
            </a:r>
            <a:endParaRPr sz="1800">
              <a:solidFill>
                <a:srgbClr val="FFFF00"/>
              </a:solidFill>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rgbClr val="FFFF00"/>
              </a:buClr>
              <a:buSzPts val="1800"/>
              <a:buFont typeface="Times New Roman"/>
              <a:buChar char="●"/>
            </a:pPr>
            <a:r>
              <a:rPr lang="en-GB" sz="1800">
                <a:solidFill>
                  <a:srgbClr val="FFFF00"/>
                </a:solidFill>
                <a:latin typeface="Times New Roman"/>
                <a:ea typeface="Times New Roman"/>
                <a:cs typeface="Times New Roman"/>
                <a:sym typeface="Times New Roman"/>
              </a:rPr>
              <a:t>Word cloud</a:t>
            </a:r>
            <a:endParaRPr sz="1800">
              <a:solidFill>
                <a:srgbClr val="FFFF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g13e1b82834a_0_355"/>
          <p:cNvSpPr txBox="1"/>
          <p:nvPr>
            <p:ph type="ctrTitle"/>
          </p:nvPr>
        </p:nvSpPr>
        <p:spPr>
          <a:xfrm>
            <a:off x="161125" y="185875"/>
            <a:ext cx="5155800" cy="632100"/>
          </a:xfrm>
          <a:prstGeom prst="rect">
            <a:avLst/>
          </a:prstGeom>
        </p:spPr>
        <p:txBody>
          <a:bodyPr anchorCtr="0" anchor="ctr" bIns="91425" lIns="91425" spcFirstLastPara="1" rIns="91425" wrap="square" tIns="91425">
            <a:noAutofit/>
          </a:bodyPr>
          <a:lstStyle/>
          <a:p>
            <a:pPr indent="0" lvl="0" marL="0" rtl="0" algn="just">
              <a:lnSpc>
                <a:spcPct val="115000"/>
              </a:lnSpc>
              <a:spcBef>
                <a:spcPts val="900"/>
              </a:spcBef>
              <a:spcAft>
                <a:spcPts val="900"/>
              </a:spcAft>
              <a:buNone/>
            </a:pPr>
            <a:r>
              <a:rPr lang="en-GB" sz="3000">
                <a:solidFill>
                  <a:srgbClr val="212121"/>
                </a:solidFill>
                <a:latin typeface="Times New Roman"/>
                <a:ea typeface="Times New Roman"/>
                <a:cs typeface="Times New Roman"/>
                <a:sym typeface="Times New Roman"/>
              </a:rPr>
              <a:t>Data Profiling and Cleansing</a:t>
            </a:r>
            <a:endParaRPr sz="3000">
              <a:solidFill>
                <a:srgbClr val="212121"/>
              </a:solidFill>
            </a:endParaRPr>
          </a:p>
        </p:txBody>
      </p:sp>
      <p:sp>
        <p:nvSpPr>
          <p:cNvPr id="309" name="Google Shape;309;g13e1b82834a_0_355"/>
          <p:cNvSpPr txBox="1"/>
          <p:nvPr>
            <p:ph idx="1" type="subTitle"/>
          </p:nvPr>
        </p:nvSpPr>
        <p:spPr>
          <a:xfrm>
            <a:off x="247875" y="1400525"/>
            <a:ext cx="3160500" cy="3138900"/>
          </a:xfrm>
          <a:prstGeom prst="rect">
            <a:avLst/>
          </a:prstGeom>
        </p:spPr>
        <p:txBody>
          <a:bodyPr anchorCtr="0" anchor="t" bIns="91425" lIns="91425" spcFirstLastPara="1" rIns="91425" wrap="square" tIns="91425">
            <a:noAutofit/>
          </a:bodyPr>
          <a:lstStyle/>
          <a:p>
            <a:pPr indent="0" lvl="0" marL="0" rtl="0" algn="just">
              <a:lnSpc>
                <a:spcPct val="90000"/>
              </a:lnSpc>
              <a:spcBef>
                <a:spcPts val="0"/>
              </a:spcBef>
              <a:spcAft>
                <a:spcPts val="0"/>
              </a:spcAft>
              <a:buSzPts val="275"/>
              <a:buNone/>
            </a:pPr>
            <a:r>
              <a:rPr lang="en-GB" sz="1625">
                <a:solidFill>
                  <a:srgbClr val="FFFF00"/>
                </a:solidFill>
              </a:rPr>
              <a:t>We have 4 columns containing a missing value.</a:t>
            </a:r>
            <a:endParaRPr sz="1625">
              <a:solidFill>
                <a:srgbClr val="FFFF00"/>
              </a:solidFill>
            </a:endParaRPr>
          </a:p>
          <a:p>
            <a:pPr indent="0" lvl="0" marL="0" rtl="0" algn="just">
              <a:lnSpc>
                <a:spcPct val="90000"/>
              </a:lnSpc>
              <a:spcBef>
                <a:spcPts val="0"/>
              </a:spcBef>
              <a:spcAft>
                <a:spcPts val="0"/>
              </a:spcAft>
              <a:buSzPts val="275"/>
              <a:buNone/>
            </a:pPr>
            <a:r>
              <a:t/>
            </a:r>
            <a:endParaRPr sz="1625">
              <a:solidFill>
                <a:srgbClr val="FFFF00"/>
              </a:solidFill>
            </a:endParaRPr>
          </a:p>
          <a:p>
            <a:pPr indent="0" lvl="0" marL="0" rtl="0" algn="just">
              <a:lnSpc>
                <a:spcPct val="90000"/>
              </a:lnSpc>
              <a:spcBef>
                <a:spcPts val="0"/>
              </a:spcBef>
              <a:spcAft>
                <a:spcPts val="0"/>
              </a:spcAft>
              <a:buSzPts val="275"/>
              <a:buNone/>
            </a:pPr>
            <a:r>
              <a:t/>
            </a:r>
            <a:endParaRPr sz="1625">
              <a:solidFill>
                <a:srgbClr val="FFFF00"/>
              </a:solidFill>
            </a:endParaRPr>
          </a:p>
          <a:p>
            <a:pPr indent="0" lvl="0" marL="0" rtl="0" algn="just">
              <a:lnSpc>
                <a:spcPct val="90000"/>
              </a:lnSpc>
              <a:spcBef>
                <a:spcPts val="0"/>
              </a:spcBef>
              <a:spcAft>
                <a:spcPts val="0"/>
              </a:spcAft>
              <a:buSzPts val="275"/>
              <a:buNone/>
            </a:pPr>
            <a:r>
              <a:t/>
            </a:r>
            <a:endParaRPr sz="1625">
              <a:solidFill>
                <a:srgbClr val="FFFF00"/>
              </a:solidFill>
            </a:endParaRPr>
          </a:p>
          <a:p>
            <a:pPr indent="0" lvl="0" marL="0" rtl="0" algn="just">
              <a:lnSpc>
                <a:spcPct val="90000"/>
              </a:lnSpc>
              <a:spcBef>
                <a:spcPts val="0"/>
              </a:spcBef>
              <a:spcAft>
                <a:spcPts val="0"/>
              </a:spcAft>
              <a:buSzPts val="275"/>
              <a:buNone/>
            </a:pPr>
            <a:r>
              <a:t/>
            </a:r>
            <a:endParaRPr sz="1625">
              <a:solidFill>
                <a:srgbClr val="FFFF00"/>
              </a:solidFill>
            </a:endParaRPr>
          </a:p>
          <a:p>
            <a:pPr indent="0" lvl="0" marL="0" rtl="0" algn="just">
              <a:lnSpc>
                <a:spcPct val="90000"/>
              </a:lnSpc>
              <a:spcBef>
                <a:spcPts val="0"/>
              </a:spcBef>
              <a:spcAft>
                <a:spcPts val="0"/>
              </a:spcAft>
              <a:buSzPts val="275"/>
              <a:buNone/>
            </a:pPr>
            <a:r>
              <a:rPr lang="en-GB" sz="1625">
                <a:solidFill>
                  <a:srgbClr val="FFFF00"/>
                </a:solidFill>
              </a:rPr>
              <a:t>Dropping these columns "last_review" and "reviews_per_month" and replacing all NaN values in "name" and "host_name"  with string 'missing values'.</a:t>
            </a:r>
            <a:endParaRPr sz="1625">
              <a:solidFill>
                <a:srgbClr val="FFFF00"/>
              </a:solidFill>
            </a:endParaRPr>
          </a:p>
          <a:p>
            <a:pPr indent="0" lvl="0" marL="0" rtl="0" algn="just">
              <a:lnSpc>
                <a:spcPct val="90000"/>
              </a:lnSpc>
              <a:spcBef>
                <a:spcPts val="0"/>
              </a:spcBef>
              <a:spcAft>
                <a:spcPts val="0"/>
              </a:spcAft>
              <a:buSzPts val="275"/>
              <a:buNone/>
            </a:pPr>
            <a:r>
              <a:t/>
            </a:r>
            <a:endParaRPr sz="1425"/>
          </a:p>
          <a:p>
            <a:pPr indent="0" lvl="0" marL="0" rtl="0" algn="just">
              <a:lnSpc>
                <a:spcPct val="90000"/>
              </a:lnSpc>
              <a:spcBef>
                <a:spcPts val="0"/>
              </a:spcBef>
              <a:spcAft>
                <a:spcPts val="0"/>
              </a:spcAft>
              <a:buSzPts val="275"/>
              <a:buNone/>
            </a:pPr>
            <a:r>
              <a:t/>
            </a:r>
            <a:endParaRPr sz="725"/>
          </a:p>
        </p:txBody>
      </p:sp>
      <p:pic>
        <p:nvPicPr>
          <p:cNvPr id="310" name="Google Shape;310;g13e1b82834a_0_355"/>
          <p:cNvPicPr preferRelativeResize="0"/>
          <p:nvPr/>
        </p:nvPicPr>
        <p:blipFill>
          <a:blip r:embed="rId3">
            <a:alphaModFix/>
          </a:blip>
          <a:stretch>
            <a:fillRect/>
          </a:stretch>
        </p:blipFill>
        <p:spPr>
          <a:xfrm>
            <a:off x="5779275" y="477092"/>
            <a:ext cx="3160500" cy="2094658"/>
          </a:xfrm>
          <a:prstGeom prst="rect">
            <a:avLst/>
          </a:prstGeom>
          <a:noFill/>
          <a:ln>
            <a:noFill/>
          </a:ln>
        </p:spPr>
      </p:pic>
      <p:pic>
        <p:nvPicPr>
          <p:cNvPr id="311" name="Google Shape;311;g13e1b82834a_0_355"/>
          <p:cNvPicPr preferRelativeResize="0"/>
          <p:nvPr/>
        </p:nvPicPr>
        <p:blipFill>
          <a:blip r:embed="rId4">
            <a:alphaModFix/>
          </a:blip>
          <a:stretch>
            <a:fillRect/>
          </a:stretch>
        </p:blipFill>
        <p:spPr>
          <a:xfrm>
            <a:off x="5793975" y="2788700"/>
            <a:ext cx="3131096" cy="2198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g13e1b82834a_0_368"/>
          <p:cNvSpPr txBox="1"/>
          <p:nvPr>
            <p:ph type="ctrTitle"/>
          </p:nvPr>
        </p:nvSpPr>
        <p:spPr>
          <a:xfrm>
            <a:off x="223100" y="396600"/>
            <a:ext cx="6606000" cy="483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GB">
                <a:solidFill>
                  <a:srgbClr val="212121"/>
                </a:solidFill>
              </a:rPr>
              <a:t>Exploratory Data Analysis And Visualization</a:t>
            </a:r>
            <a:endParaRPr>
              <a:solidFill>
                <a:srgbClr val="212121"/>
              </a:solidFill>
            </a:endParaRPr>
          </a:p>
        </p:txBody>
      </p:sp>
      <p:sp>
        <p:nvSpPr>
          <p:cNvPr id="317" name="Google Shape;317;g13e1b82834a_0_368"/>
          <p:cNvSpPr txBox="1"/>
          <p:nvPr>
            <p:ph idx="1" type="subTitle"/>
          </p:nvPr>
        </p:nvSpPr>
        <p:spPr>
          <a:xfrm>
            <a:off x="223100" y="1613275"/>
            <a:ext cx="4255500" cy="209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rgbClr val="FFFF00"/>
                </a:solidFill>
              </a:rPr>
              <a:t>N</a:t>
            </a:r>
            <a:r>
              <a:rPr lang="en-GB">
                <a:solidFill>
                  <a:srgbClr val="FFFF00"/>
                </a:solidFill>
              </a:rPr>
              <a:t>ow we have all our data clean and we are ready for exploration of data</a:t>
            </a:r>
            <a:endParaRPr>
              <a:solidFill>
                <a:srgbClr val="FFFF00"/>
              </a:solidFill>
            </a:endParaRPr>
          </a:p>
          <a:p>
            <a:pPr indent="0" lvl="0" marL="0" rtl="0" algn="l">
              <a:spcBef>
                <a:spcPts val="0"/>
              </a:spcBef>
              <a:spcAft>
                <a:spcPts val="0"/>
              </a:spcAft>
              <a:buNone/>
            </a:pPr>
            <a:r>
              <a:t/>
            </a:r>
            <a:endParaRPr>
              <a:solidFill>
                <a:srgbClr val="FFFF00"/>
              </a:solidFill>
            </a:endParaRPr>
          </a:p>
          <a:p>
            <a:pPr indent="0" lvl="0" marL="0" rtl="0" algn="l">
              <a:spcBef>
                <a:spcPts val="0"/>
              </a:spcBef>
              <a:spcAft>
                <a:spcPts val="0"/>
              </a:spcAft>
              <a:buNone/>
            </a:pPr>
            <a:r>
              <a:rPr lang="en-GB">
                <a:solidFill>
                  <a:srgbClr val="FFFF00"/>
                </a:solidFill>
              </a:rPr>
              <a:t>As we can see that the most number of hotels is shared by this host_id '219517861'.</a:t>
            </a:r>
            <a:endParaRPr>
              <a:solidFill>
                <a:srgbClr val="FFFF00"/>
              </a:solidFill>
            </a:endParaRPr>
          </a:p>
        </p:txBody>
      </p:sp>
      <p:pic>
        <p:nvPicPr>
          <p:cNvPr id="318" name="Google Shape;318;g13e1b82834a_0_368"/>
          <p:cNvPicPr preferRelativeResize="0"/>
          <p:nvPr/>
        </p:nvPicPr>
        <p:blipFill>
          <a:blip r:embed="rId3">
            <a:alphaModFix/>
          </a:blip>
          <a:stretch>
            <a:fillRect/>
          </a:stretch>
        </p:blipFill>
        <p:spPr>
          <a:xfrm>
            <a:off x="5515325" y="1119100"/>
            <a:ext cx="3401925" cy="3461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g13e1b82834a_0_379"/>
          <p:cNvSpPr txBox="1"/>
          <p:nvPr>
            <p:ph type="ctrTitle"/>
          </p:nvPr>
        </p:nvSpPr>
        <p:spPr>
          <a:xfrm>
            <a:off x="191900" y="508150"/>
            <a:ext cx="5190900" cy="446100"/>
          </a:xfrm>
          <a:prstGeom prst="rect">
            <a:avLst/>
          </a:prstGeom>
        </p:spPr>
        <p:txBody>
          <a:bodyPr anchorCtr="0" anchor="ctr" bIns="91425" lIns="91425" spcFirstLastPara="1" rIns="91425" wrap="square" tIns="91425">
            <a:noAutofit/>
          </a:bodyPr>
          <a:lstStyle/>
          <a:p>
            <a:pPr indent="0" lvl="0" marL="0" rtl="0" algn="l">
              <a:lnSpc>
                <a:spcPct val="100000"/>
              </a:lnSpc>
              <a:spcBef>
                <a:spcPts val="1200"/>
              </a:spcBef>
              <a:spcAft>
                <a:spcPts val="1200"/>
              </a:spcAft>
              <a:buNone/>
            </a:pPr>
            <a:r>
              <a:rPr lang="en-GB">
                <a:solidFill>
                  <a:srgbClr val="212121"/>
                </a:solidFill>
                <a:latin typeface="Times New Roman"/>
                <a:ea typeface="Times New Roman"/>
                <a:cs typeface="Times New Roman"/>
                <a:sym typeface="Times New Roman"/>
              </a:rPr>
              <a:t>Relation between area and prices</a:t>
            </a:r>
            <a:endParaRPr/>
          </a:p>
        </p:txBody>
      </p:sp>
      <p:sp>
        <p:nvSpPr>
          <p:cNvPr id="324" name="Google Shape;324;g13e1b82834a_0_379"/>
          <p:cNvSpPr txBox="1"/>
          <p:nvPr>
            <p:ph idx="1" type="subTitle"/>
          </p:nvPr>
        </p:nvSpPr>
        <p:spPr>
          <a:xfrm>
            <a:off x="278675" y="1636000"/>
            <a:ext cx="3228900" cy="3036600"/>
          </a:xfrm>
          <a:prstGeom prst="rect">
            <a:avLst/>
          </a:prstGeom>
        </p:spPr>
        <p:txBody>
          <a:bodyPr anchorCtr="0" anchor="t" bIns="91425" lIns="91425" spcFirstLastPara="1" rIns="91425" wrap="square" tIns="91425">
            <a:normAutofit fontScale="25000" lnSpcReduction="20000"/>
          </a:bodyPr>
          <a:lstStyle/>
          <a:p>
            <a:pPr indent="0" lvl="0" marL="0" rtl="0" algn="l">
              <a:lnSpc>
                <a:spcPct val="115000"/>
              </a:lnSpc>
              <a:spcBef>
                <a:spcPts val="1200"/>
              </a:spcBef>
              <a:spcAft>
                <a:spcPts val="0"/>
              </a:spcAft>
              <a:buNone/>
            </a:pPr>
            <a:r>
              <a:rPr lang="en-GB" sz="6432">
                <a:solidFill>
                  <a:srgbClr val="FFFF00"/>
                </a:solidFill>
                <a:latin typeface="Times New Roman"/>
                <a:ea typeface="Times New Roman"/>
                <a:cs typeface="Times New Roman"/>
                <a:sym typeface="Times New Roman"/>
              </a:rPr>
              <a:t>We have investigated the relation between area and price, more specifically, the price range in each neighborhood and the distribution of listings.</a:t>
            </a:r>
            <a:endParaRPr sz="6432">
              <a:solidFill>
                <a:srgbClr val="FFFF00"/>
              </a:solidFill>
              <a:latin typeface="Times New Roman"/>
              <a:ea typeface="Times New Roman"/>
              <a:cs typeface="Times New Roman"/>
              <a:sym typeface="Times New Roman"/>
            </a:endParaRPr>
          </a:p>
          <a:p>
            <a:pPr indent="0" lvl="0" marL="0" rtl="0" algn="l">
              <a:lnSpc>
                <a:spcPct val="160000"/>
              </a:lnSpc>
              <a:spcBef>
                <a:spcPts val="1200"/>
              </a:spcBef>
              <a:spcAft>
                <a:spcPts val="0"/>
              </a:spcAft>
              <a:buNone/>
            </a:pPr>
            <a:r>
              <a:rPr lang="en-GB" sz="6432">
                <a:solidFill>
                  <a:srgbClr val="FFFF00"/>
                </a:solidFill>
                <a:latin typeface="Times New Roman"/>
                <a:ea typeface="Times New Roman"/>
                <a:cs typeface="Times New Roman"/>
                <a:sym typeface="Times New Roman"/>
              </a:rPr>
              <a:t>As we can see that 75% of hotel's price is 175.0 so we will check the maximum percentage for price</a:t>
            </a:r>
            <a:endParaRPr sz="6432">
              <a:solidFill>
                <a:srgbClr val="FFFF00"/>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1400">
              <a:solidFill>
                <a:srgbClr val="212121"/>
              </a:solidFill>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pic>
        <p:nvPicPr>
          <p:cNvPr id="325" name="Google Shape;325;g13e1b82834a_0_379"/>
          <p:cNvPicPr preferRelativeResize="0"/>
          <p:nvPr/>
        </p:nvPicPr>
        <p:blipFill>
          <a:blip r:embed="rId3">
            <a:alphaModFix/>
          </a:blip>
          <a:stretch>
            <a:fillRect/>
          </a:stretch>
        </p:blipFill>
        <p:spPr>
          <a:xfrm>
            <a:off x="5382675" y="778275"/>
            <a:ext cx="3362325" cy="1793475"/>
          </a:xfrm>
          <a:prstGeom prst="rect">
            <a:avLst/>
          </a:prstGeom>
          <a:noFill/>
          <a:ln>
            <a:noFill/>
          </a:ln>
        </p:spPr>
      </p:pic>
      <p:pic>
        <p:nvPicPr>
          <p:cNvPr id="326" name="Google Shape;326;g13e1b82834a_0_379"/>
          <p:cNvPicPr preferRelativeResize="0"/>
          <p:nvPr/>
        </p:nvPicPr>
        <p:blipFill>
          <a:blip r:embed="rId4">
            <a:alphaModFix/>
          </a:blip>
          <a:stretch>
            <a:fillRect/>
          </a:stretch>
        </p:blipFill>
        <p:spPr>
          <a:xfrm>
            <a:off x="4646375" y="2854275"/>
            <a:ext cx="4286250" cy="1979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g13e1b82834a_0_388"/>
          <p:cNvSpPr txBox="1"/>
          <p:nvPr>
            <p:ph type="ctrTitle"/>
          </p:nvPr>
        </p:nvSpPr>
        <p:spPr>
          <a:xfrm>
            <a:off x="316500" y="216750"/>
            <a:ext cx="2893500" cy="1605300"/>
          </a:xfrm>
          <a:prstGeom prst="rect">
            <a:avLst/>
          </a:prstGeom>
        </p:spPr>
        <p:txBody>
          <a:bodyPr anchorCtr="0" anchor="ctr" bIns="91425" lIns="91425" spcFirstLastPara="1" rIns="91425" wrap="square" tIns="91425">
            <a:normAutofit/>
          </a:bodyPr>
          <a:lstStyle/>
          <a:p>
            <a:pPr indent="0" lvl="0" marL="0" rtl="0" algn="l">
              <a:lnSpc>
                <a:spcPct val="160000"/>
              </a:lnSpc>
              <a:spcBef>
                <a:spcPts val="600"/>
              </a:spcBef>
              <a:spcAft>
                <a:spcPts val="0"/>
              </a:spcAft>
              <a:buNone/>
            </a:pPr>
            <a:r>
              <a:t/>
            </a:r>
            <a:endParaRPr b="0" sz="1700">
              <a:solidFill>
                <a:srgbClr val="212121"/>
              </a:solidFill>
              <a:latin typeface="Times New Roman"/>
              <a:ea typeface="Times New Roman"/>
              <a:cs typeface="Times New Roman"/>
              <a:sym typeface="Times New Roman"/>
            </a:endParaRPr>
          </a:p>
          <a:p>
            <a:pPr indent="0" lvl="0" marL="0" rtl="0" algn="l">
              <a:spcBef>
                <a:spcPts val="500"/>
              </a:spcBef>
              <a:spcAft>
                <a:spcPts val="0"/>
              </a:spcAft>
              <a:buNone/>
            </a:pPr>
            <a:r>
              <a:t/>
            </a:r>
            <a:endParaRPr/>
          </a:p>
        </p:txBody>
      </p:sp>
      <p:sp>
        <p:nvSpPr>
          <p:cNvPr id="332" name="Google Shape;332;g13e1b82834a_0_388"/>
          <p:cNvSpPr txBox="1"/>
          <p:nvPr>
            <p:ph idx="1" type="subTitle"/>
          </p:nvPr>
        </p:nvSpPr>
        <p:spPr>
          <a:xfrm>
            <a:off x="316500" y="1350950"/>
            <a:ext cx="3377700" cy="1809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solidFill>
                  <a:srgbClr val="FFFF00"/>
                </a:solidFill>
              </a:rPr>
              <a:t>With </a:t>
            </a:r>
            <a:r>
              <a:rPr lang="en-GB">
                <a:solidFill>
                  <a:srgbClr val="FFFF00"/>
                </a:solidFill>
              </a:rPr>
              <a:t>violin plot we can identify some of things from this distribution of prices. </a:t>
            </a:r>
            <a:endParaRPr>
              <a:solidFill>
                <a:srgbClr val="FFFF00"/>
              </a:solidFill>
            </a:endParaRPr>
          </a:p>
          <a:p>
            <a:pPr indent="0" lvl="0" marL="0" rtl="0" algn="l">
              <a:spcBef>
                <a:spcPts val="0"/>
              </a:spcBef>
              <a:spcAft>
                <a:spcPts val="0"/>
              </a:spcAft>
              <a:buNone/>
            </a:pPr>
            <a:r>
              <a:rPr lang="en-GB">
                <a:solidFill>
                  <a:srgbClr val="FFFF00"/>
                </a:solidFill>
              </a:rPr>
              <a:t>like 'Manhattan' is the city that has the highest range of price 196.8 and followed by brooklyn that have 124. </a:t>
            </a:r>
            <a:endParaRPr>
              <a:solidFill>
                <a:srgbClr val="FFFF00"/>
              </a:solidFill>
            </a:endParaRPr>
          </a:p>
        </p:txBody>
      </p:sp>
      <p:pic>
        <p:nvPicPr>
          <p:cNvPr id="333" name="Google Shape;333;g13e1b82834a_0_388"/>
          <p:cNvPicPr preferRelativeResize="0"/>
          <p:nvPr/>
        </p:nvPicPr>
        <p:blipFill>
          <a:blip r:embed="rId3">
            <a:alphaModFix/>
          </a:blip>
          <a:stretch>
            <a:fillRect/>
          </a:stretch>
        </p:blipFill>
        <p:spPr>
          <a:xfrm>
            <a:off x="4683550" y="786875"/>
            <a:ext cx="4286250" cy="3095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