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Lst>
  <p:sldSz cx="9144000" cy="5143500" type="screen16x9"/>
  <p:notesSz cx="6858000" cy="9144000"/>
  <p:embeddedFontLst>
    <p:embeddedFont>
      <p:font typeface="Century Gothic" panose="020B0502020202020204"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Wingdings 3" panose="05040102010807070707" pitchFamily="18" charset="2"/>
      <p:regular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267017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4643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011225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2803360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781939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70361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909883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95753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54945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31948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039034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483679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087893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736232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3367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26878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933103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10/8/2022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1266400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758615" y="1230720"/>
            <a:ext cx="6496493" cy="1341030"/>
          </a:xfrm>
          <a:prstGeom prst="rect">
            <a:avLst/>
          </a:prstGeom>
          <a:noFill/>
          <a:ln>
            <a:noFill/>
          </a:ln>
        </p:spPr>
        <p:txBody>
          <a:bodyPr spcFirstLastPara="1" wrap="square" lIns="91425" tIns="91425" rIns="91425" bIns="91425" anchor="b" anchorCtr="0">
            <a:noAutofit/>
          </a:bodyPr>
          <a:lstStyle/>
          <a:p>
            <a:pPr lvl="0" algn="r">
              <a:lnSpc>
                <a:spcPct val="100000"/>
              </a:lnSpc>
              <a:spcBef>
                <a:spcPts val="0"/>
              </a:spcBef>
              <a:buSzPts val="5200"/>
            </a:pPr>
            <a:r>
              <a:rPr lang="en-GB" sz="4200"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CE52517E-5F09-F391-575A-7389E87F2F61}"/>
              </a:ext>
            </a:extLst>
          </p:cNvPr>
          <p:cNvSpPr txBox="1"/>
          <p:nvPr/>
        </p:nvSpPr>
        <p:spPr>
          <a:xfrm>
            <a:off x="1063256" y="2784401"/>
            <a:ext cx="7293935"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 CoronaVirus Tweet Sentiment Analysis</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6D5B-4F13-9997-6850-9EE3961D738B}"/>
              </a:ext>
            </a:extLst>
          </p:cNvPr>
          <p:cNvSpPr>
            <a:spLocks noGrp="1"/>
          </p:cNvSpPr>
          <p:nvPr>
            <p:ph type="title"/>
          </p:nvPr>
        </p:nvSpPr>
        <p:spPr>
          <a:xfrm>
            <a:off x="442054" y="1189001"/>
            <a:ext cx="3406932" cy="2052789"/>
          </a:xfrm>
        </p:spPr>
        <p:txBody>
          <a:bodyPr/>
          <a:lstStyle/>
          <a:p>
            <a:r>
              <a:rPr lang="en-GB" sz="2800" dirty="0"/>
              <a:t>Top 10 dates on which maximums tweets have been made.</a:t>
            </a:r>
            <a:endParaRPr lang="en-IN" sz="2800" dirty="0"/>
          </a:p>
        </p:txBody>
      </p:sp>
      <p:pic>
        <p:nvPicPr>
          <p:cNvPr id="5" name="Content Placeholder 4">
            <a:extLst>
              <a:ext uri="{FF2B5EF4-FFF2-40B4-BE49-F238E27FC236}">
                <a16:creationId xmlns:a16="http://schemas.microsoft.com/office/drawing/2014/main" id="{C637740C-3BB7-BE3C-BAEF-1C40E3AC024A}"/>
              </a:ext>
            </a:extLst>
          </p:cNvPr>
          <p:cNvPicPr>
            <a:picLocks noGrp="1" noChangeAspect="1"/>
          </p:cNvPicPr>
          <p:nvPr>
            <p:ph idx="1"/>
          </p:nvPr>
        </p:nvPicPr>
        <p:blipFill>
          <a:blip r:embed="rId2"/>
          <a:stretch>
            <a:fillRect/>
          </a:stretch>
        </p:blipFill>
        <p:spPr>
          <a:xfrm>
            <a:off x="6452809" y="1189001"/>
            <a:ext cx="2170634" cy="3146425"/>
          </a:xfrm>
        </p:spPr>
      </p:pic>
    </p:spTree>
    <p:extLst>
      <p:ext uri="{BB962C8B-B14F-4D97-AF65-F5344CB8AC3E}">
        <p14:creationId xmlns:p14="http://schemas.microsoft.com/office/powerpoint/2010/main" val="142875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3C9D-920A-D3D4-F587-5DEC460047F1}"/>
              </a:ext>
            </a:extLst>
          </p:cNvPr>
          <p:cNvSpPr>
            <a:spLocks noGrp="1"/>
          </p:cNvSpPr>
          <p:nvPr>
            <p:ph type="title"/>
          </p:nvPr>
        </p:nvSpPr>
        <p:spPr>
          <a:xfrm>
            <a:off x="484584" y="339539"/>
            <a:ext cx="3502625" cy="606760"/>
          </a:xfrm>
        </p:spPr>
        <p:txBody>
          <a:bodyPr/>
          <a:lstStyle/>
          <a:p>
            <a:r>
              <a:rPr lang="en-IN" b="1" dirty="0">
                <a:solidFill>
                  <a:srgbClr val="C00000"/>
                </a:solidFill>
              </a:rPr>
              <a:t>Insights from EDA </a:t>
            </a:r>
          </a:p>
        </p:txBody>
      </p:sp>
      <p:sp>
        <p:nvSpPr>
          <p:cNvPr id="3" name="Content Placeholder 2">
            <a:extLst>
              <a:ext uri="{FF2B5EF4-FFF2-40B4-BE49-F238E27FC236}">
                <a16:creationId xmlns:a16="http://schemas.microsoft.com/office/drawing/2014/main" id="{3C2739A5-67CE-D46B-21AD-C3411666CA92}"/>
              </a:ext>
            </a:extLst>
          </p:cNvPr>
          <p:cNvSpPr>
            <a:spLocks noGrp="1"/>
          </p:cNvSpPr>
          <p:nvPr>
            <p:ph idx="1"/>
          </p:nvPr>
        </p:nvSpPr>
        <p:spPr>
          <a:xfrm>
            <a:off x="484585" y="1125019"/>
            <a:ext cx="6649862" cy="2862190"/>
          </a:xfrm>
        </p:spPr>
        <p:txBody>
          <a:bodyPr/>
          <a:lstStyle/>
          <a:p>
            <a:r>
              <a:rPr lang="en-GB" dirty="0"/>
              <a:t>1) From sentimental distribution, it was clear that 24.1% people tweets something positive, which is help-full. </a:t>
            </a:r>
          </a:p>
          <a:p>
            <a:r>
              <a:rPr lang="en-GB" dirty="0"/>
              <a:t>2) There are a total of 12220 unique locations of tweets. </a:t>
            </a:r>
          </a:p>
          <a:p>
            <a:r>
              <a:rPr lang="en-GB" dirty="0"/>
              <a:t>3) London has most active people who tweets related to covid-19.</a:t>
            </a:r>
          </a:p>
          <a:p>
            <a:r>
              <a:rPr lang="en-GB" dirty="0"/>
              <a:t> 4) India Ranks 7th in most active locations with an average of 4.4 tweets related to corona per day. </a:t>
            </a:r>
          </a:p>
          <a:p>
            <a:r>
              <a:rPr lang="en-GB" dirty="0"/>
              <a:t>5) 20 MARCH 2020 had most number of tweets related to corona, with main as lockdown in most country had started on that day.</a:t>
            </a:r>
            <a:endParaRPr lang="en-IN" dirty="0"/>
          </a:p>
        </p:txBody>
      </p:sp>
    </p:spTree>
    <p:extLst>
      <p:ext uri="{BB962C8B-B14F-4D97-AF65-F5344CB8AC3E}">
        <p14:creationId xmlns:p14="http://schemas.microsoft.com/office/powerpoint/2010/main" val="147708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E515-2A7F-E744-9233-9F87EADC0078}"/>
              </a:ext>
            </a:extLst>
          </p:cNvPr>
          <p:cNvSpPr>
            <a:spLocks noGrp="1"/>
          </p:cNvSpPr>
          <p:nvPr>
            <p:ph type="title"/>
          </p:nvPr>
        </p:nvSpPr>
        <p:spPr>
          <a:xfrm>
            <a:off x="484584" y="339538"/>
            <a:ext cx="4650942" cy="808778"/>
          </a:xfrm>
        </p:spPr>
        <p:txBody>
          <a:bodyPr/>
          <a:lstStyle/>
          <a:p>
            <a:r>
              <a:rPr lang="en-IN" b="1" dirty="0">
                <a:solidFill>
                  <a:srgbClr val="C00000"/>
                </a:solidFill>
              </a:rPr>
              <a:t>Pre-processing of data </a:t>
            </a:r>
          </a:p>
        </p:txBody>
      </p:sp>
      <p:sp>
        <p:nvSpPr>
          <p:cNvPr id="3" name="Content Placeholder 2">
            <a:extLst>
              <a:ext uri="{FF2B5EF4-FFF2-40B4-BE49-F238E27FC236}">
                <a16:creationId xmlns:a16="http://schemas.microsoft.com/office/drawing/2014/main" id="{6544B8D9-6F87-46F1-0ABD-1468E9DE201A}"/>
              </a:ext>
            </a:extLst>
          </p:cNvPr>
          <p:cNvSpPr>
            <a:spLocks noGrp="1"/>
          </p:cNvSpPr>
          <p:nvPr>
            <p:ph idx="1"/>
          </p:nvPr>
        </p:nvSpPr>
        <p:spPr>
          <a:xfrm>
            <a:off x="484584" y="1148315"/>
            <a:ext cx="4257537" cy="3136605"/>
          </a:xfrm>
        </p:spPr>
        <p:txBody>
          <a:bodyPr>
            <a:normAutofit/>
          </a:bodyPr>
          <a:lstStyle/>
          <a:p>
            <a:r>
              <a:rPr lang="en-GB" dirty="0"/>
              <a:t>The pre-processing of the text data is an essential step as it makes the raw text ready for mining, i.e., it becomes easier to extract information from the text and apply machine learning algorithms to it. If we skip this step then there is a higher chance that you are working with noisy and inconsistent data. The objective of this step is to clean noise which is less relevant to find the sentiment of tweets such as punctuation, special characters, numbers, and terms which don’t carry much weightage in context to the text.</a:t>
            </a:r>
            <a:endParaRPr lang="en-IN" dirty="0"/>
          </a:p>
        </p:txBody>
      </p:sp>
      <p:pic>
        <p:nvPicPr>
          <p:cNvPr id="5" name="Picture 4">
            <a:extLst>
              <a:ext uri="{FF2B5EF4-FFF2-40B4-BE49-F238E27FC236}">
                <a16:creationId xmlns:a16="http://schemas.microsoft.com/office/drawing/2014/main" id="{779F80D1-F9A5-D445-5C7B-94DC79658D91}"/>
              </a:ext>
            </a:extLst>
          </p:cNvPr>
          <p:cNvPicPr>
            <a:picLocks noChangeAspect="1"/>
          </p:cNvPicPr>
          <p:nvPr/>
        </p:nvPicPr>
        <p:blipFill>
          <a:blip r:embed="rId2"/>
          <a:stretch>
            <a:fillRect/>
          </a:stretch>
        </p:blipFill>
        <p:spPr>
          <a:xfrm>
            <a:off x="4742121" y="1148314"/>
            <a:ext cx="3784934" cy="1733550"/>
          </a:xfrm>
          <a:prstGeom prst="rect">
            <a:avLst/>
          </a:prstGeom>
        </p:spPr>
      </p:pic>
    </p:spTree>
    <p:extLst>
      <p:ext uri="{BB962C8B-B14F-4D97-AF65-F5344CB8AC3E}">
        <p14:creationId xmlns:p14="http://schemas.microsoft.com/office/powerpoint/2010/main" val="411581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23F0-688E-1989-8069-D66C56F13C8D}"/>
              </a:ext>
            </a:extLst>
          </p:cNvPr>
          <p:cNvSpPr>
            <a:spLocks noGrp="1"/>
          </p:cNvSpPr>
          <p:nvPr>
            <p:ph type="title"/>
          </p:nvPr>
        </p:nvSpPr>
        <p:spPr>
          <a:xfrm>
            <a:off x="484583" y="339538"/>
            <a:ext cx="6033175" cy="989532"/>
          </a:xfrm>
        </p:spPr>
        <p:txBody>
          <a:bodyPr/>
          <a:lstStyle/>
          <a:p>
            <a:r>
              <a:rPr lang="en-IN" b="1" dirty="0">
                <a:solidFill>
                  <a:srgbClr val="C00000"/>
                </a:solidFill>
              </a:rPr>
              <a:t>Model Training</a:t>
            </a:r>
            <a:br>
              <a:rPr lang="en-IN" b="1" dirty="0">
                <a:solidFill>
                  <a:srgbClr val="C00000"/>
                </a:solidFill>
              </a:rPr>
            </a:br>
            <a:r>
              <a:rPr lang="en-IN" sz="2000" b="1" dirty="0">
                <a:solidFill>
                  <a:schemeClr val="bg2">
                    <a:lumMod val="60000"/>
                    <a:lumOff val="40000"/>
                  </a:schemeClr>
                </a:solidFill>
              </a:rPr>
              <a:t>Count Vectorizer Method </a:t>
            </a:r>
            <a:br>
              <a:rPr lang="en-IN" b="1" dirty="0">
                <a:solidFill>
                  <a:srgbClr val="C00000"/>
                </a:solidFill>
              </a:rPr>
            </a:b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6CD33550-DEB9-CEA3-27AC-F998AB710995}"/>
              </a:ext>
            </a:extLst>
          </p:cNvPr>
          <p:cNvSpPr>
            <a:spLocks noGrp="1"/>
          </p:cNvSpPr>
          <p:nvPr>
            <p:ph idx="1"/>
          </p:nvPr>
        </p:nvSpPr>
        <p:spPr>
          <a:xfrm>
            <a:off x="827484" y="1539690"/>
            <a:ext cx="6625939" cy="2575110"/>
          </a:xfrm>
        </p:spPr>
        <p:txBody>
          <a:bodyPr/>
          <a:lstStyle/>
          <a:p>
            <a:r>
              <a:rPr lang="en-GB" dirty="0"/>
              <a:t>In order to use textual data for predictive modelling, the text must be parsed to remove certain words – this process is called tokenization. These words need to then be encoded as integers, or floating-point values, for use as inputs in machine learning algorithms. </a:t>
            </a:r>
          </a:p>
          <a:p>
            <a:r>
              <a:rPr lang="en-GB" dirty="0"/>
              <a:t>Scikit-</a:t>
            </a:r>
            <a:r>
              <a:rPr lang="en-GB" dirty="0" err="1"/>
              <a:t>learn’s</a:t>
            </a:r>
            <a:r>
              <a:rPr lang="en-GB" dirty="0"/>
              <a:t> Count Vectorizer is used to convert a collection of text documents to a vector of term/token counts .it also enables the pre-processing of text data prior to generating the vector representation. This functionality makes it a highly flexible feature representation module for text</a:t>
            </a:r>
            <a:endParaRPr lang="en-IN" b="1" dirty="0">
              <a:solidFill>
                <a:srgbClr val="C00000"/>
              </a:solidFill>
            </a:endParaRPr>
          </a:p>
        </p:txBody>
      </p:sp>
    </p:spTree>
    <p:extLst>
      <p:ext uri="{BB962C8B-B14F-4D97-AF65-F5344CB8AC3E}">
        <p14:creationId xmlns:p14="http://schemas.microsoft.com/office/powerpoint/2010/main" val="416339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D120-FCFE-873D-B646-4BBAF79C3644}"/>
              </a:ext>
            </a:extLst>
          </p:cNvPr>
          <p:cNvSpPr>
            <a:spLocks noGrp="1"/>
          </p:cNvSpPr>
          <p:nvPr>
            <p:ph type="title"/>
          </p:nvPr>
        </p:nvSpPr>
        <p:spPr>
          <a:xfrm>
            <a:off x="484584" y="339538"/>
            <a:ext cx="4448923" cy="585495"/>
          </a:xfrm>
        </p:spPr>
        <p:txBody>
          <a:bodyPr/>
          <a:lstStyle/>
          <a:p>
            <a:r>
              <a:rPr lang="en-IN" b="1" dirty="0">
                <a:solidFill>
                  <a:schemeClr val="accent1"/>
                </a:solidFill>
              </a:rPr>
              <a:t>Different models used </a:t>
            </a:r>
          </a:p>
        </p:txBody>
      </p:sp>
      <p:sp>
        <p:nvSpPr>
          <p:cNvPr id="3" name="Content Placeholder 2">
            <a:extLst>
              <a:ext uri="{FF2B5EF4-FFF2-40B4-BE49-F238E27FC236}">
                <a16:creationId xmlns:a16="http://schemas.microsoft.com/office/drawing/2014/main" id="{97060C30-0D70-BB23-6A62-09F8EE103B5D}"/>
              </a:ext>
            </a:extLst>
          </p:cNvPr>
          <p:cNvSpPr>
            <a:spLocks noGrp="1"/>
          </p:cNvSpPr>
          <p:nvPr>
            <p:ph idx="1"/>
          </p:nvPr>
        </p:nvSpPr>
        <p:spPr>
          <a:xfrm>
            <a:off x="795585" y="1284507"/>
            <a:ext cx="5403195" cy="1788302"/>
          </a:xfrm>
        </p:spPr>
        <p:txBody>
          <a:bodyPr>
            <a:normAutofit/>
          </a:bodyPr>
          <a:lstStyle/>
          <a:p>
            <a:r>
              <a:rPr lang="en-IN" sz="2000" dirty="0"/>
              <a:t>1. Logistic regression </a:t>
            </a:r>
          </a:p>
          <a:p>
            <a:r>
              <a:rPr lang="en-IN" sz="2000" dirty="0"/>
              <a:t>2. Decision trees classifier </a:t>
            </a:r>
          </a:p>
          <a:p>
            <a:r>
              <a:rPr lang="en-IN" sz="2000" dirty="0"/>
              <a:t>3. Multinomial naive bayes classifier</a:t>
            </a:r>
          </a:p>
        </p:txBody>
      </p:sp>
    </p:spTree>
    <p:extLst>
      <p:ext uri="{BB962C8B-B14F-4D97-AF65-F5344CB8AC3E}">
        <p14:creationId xmlns:p14="http://schemas.microsoft.com/office/powerpoint/2010/main" val="314364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368C-7F81-D827-65DF-0E6AAD337A84}"/>
              </a:ext>
            </a:extLst>
          </p:cNvPr>
          <p:cNvSpPr>
            <a:spLocks noGrp="1"/>
          </p:cNvSpPr>
          <p:nvPr>
            <p:ph type="title"/>
          </p:nvPr>
        </p:nvSpPr>
        <p:spPr/>
        <p:txBody>
          <a:bodyPr/>
          <a:lstStyle/>
          <a:p>
            <a:r>
              <a:rPr lang="en-IN" b="1" dirty="0">
                <a:solidFill>
                  <a:schemeClr val="accent1"/>
                </a:solidFill>
              </a:rPr>
              <a:t>Logistic regression metrics</a:t>
            </a:r>
          </a:p>
        </p:txBody>
      </p:sp>
      <p:pic>
        <p:nvPicPr>
          <p:cNvPr id="5" name="Content Placeholder 4">
            <a:extLst>
              <a:ext uri="{FF2B5EF4-FFF2-40B4-BE49-F238E27FC236}">
                <a16:creationId xmlns:a16="http://schemas.microsoft.com/office/drawing/2014/main" id="{3C72051A-117D-BD17-899F-0F498DB82008}"/>
              </a:ext>
            </a:extLst>
          </p:cNvPr>
          <p:cNvPicPr>
            <a:picLocks noGrp="1" noChangeAspect="1"/>
          </p:cNvPicPr>
          <p:nvPr>
            <p:ph idx="1"/>
          </p:nvPr>
        </p:nvPicPr>
        <p:blipFill>
          <a:blip r:embed="rId2"/>
          <a:stretch>
            <a:fillRect/>
          </a:stretch>
        </p:blipFill>
        <p:spPr>
          <a:xfrm>
            <a:off x="1510752" y="1284694"/>
            <a:ext cx="4347788" cy="3146425"/>
          </a:xfrm>
        </p:spPr>
      </p:pic>
    </p:spTree>
    <p:extLst>
      <p:ext uri="{BB962C8B-B14F-4D97-AF65-F5344CB8AC3E}">
        <p14:creationId xmlns:p14="http://schemas.microsoft.com/office/powerpoint/2010/main" val="22202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88D7-3D18-6E30-1CF8-2C56D510B86C}"/>
              </a:ext>
            </a:extLst>
          </p:cNvPr>
          <p:cNvSpPr>
            <a:spLocks noGrp="1"/>
          </p:cNvSpPr>
          <p:nvPr>
            <p:ph type="title"/>
          </p:nvPr>
        </p:nvSpPr>
        <p:spPr>
          <a:xfrm>
            <a:off x="484584" y="339538"/>
            <a:ext cx="7053542" cy="776881"/>
          </a:xfrm>
        </p:spPr>
        <p:txBody>
          <a:bodyPr/>
          <a:lstStyle/>
          <a:p>
            <a:r>
              <a:rPr lang="en-IN" b="1" dirty="0">
                <a:solidFill>
                  <a:schemeClr val="accent1"/>
                </a:solidFill>
              </a:rPr>
              <a:t>Logistic regression confusion matrix </a:t>
            </a:r>
          </a:p>
        </p:txBody>
      </p:sp>
      <p:pic>
        <p:nvPicPr>
          <p:cNvPr id="5" name="Content Placeholder 4">
            <a:extLst>
              <a:ext uri="{FF2B5EF4-FFF2-40B4-BE49-F238E27FC236}">
                <a16:creationId xmlns:a16="http://schemas.microsoft.com/office/drawing/2014/main" id="{C50EA8D8-E588-3DF9-DF81-7C83B9AA7FA2}"/>
              </a:ext>
            </a:extLst>
          </p:cNvPr>
          <p:cNvPicPr>
            <a:picLocks noGrp="1" noChangeAspect="1"/>
          </p:cNvPicPr>
          <p:nvPr>
            <p:ph idx="1"/>
          </p:nvPr>
        </p:nvPicPr>
        <p:blipFill>
          <a:blip r:embed="rId2"/>
          <a:stretch>
            <a:fillRect/>
          </a:stretch>
        </p:blipFill>
        <p:spPr>
          <a:xfrm>
            <a:off x="3827722" y="1083191"/>
            <a:ext cx="4731972" cy="3169831"/>
          </a:xfrm>
        </p:spPr>
      </p:pic>
      <p:sp>
        <p:nvSpPr>
          <p:cNvPr id="6" name="Rectangle 1">
            <a:extLst>
              <a:ext uri="{FF2B5EF4-FFF2-40B4-BE49-F238E27FC236}">
                <a16:creationId xmlns:a16="http://schemas.microsoft.com/office/drawing/2014/main" id="{9BC5274E-EBB1-BC2D-88BF-2C58DABF99A6}"/>
              </a:ext>
            </a:extLst>
          </p:cNvPr>
          <p:cNvSpPr>
            <a:spLocks noChangeArrowheads="1"/>
          </p:cNvSpPr>
          <p:nvPr/>
        </p:nvSpPr>
        <p:spPr bwMode="auto">
          <a:xfrm>
            <a:off x="265813" y="1545644"/>
            <a:ext cx="20733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Train set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92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ED40-86EA-9724-84AB-DB9FBD0DE05F}"/>
              </a:ext>
            </a:extLst>
          </p:cNvPr>
          <p:cNvSpPr>
            <a:spLocks noGrp="1"/>
          </p:cNvSpPr>
          <p:nvPr>
            <p:ph type="title"/>
          </p:nvPr>
        </p:nvSpPr>
        <p:spPr/>
        <p:txBody>
          <a:bodyPr/>
          <a:lstStyle/>
          <a:p>
            <a:r>
              <a:rPr lang="en-IN" b="1" dirty="0" err="1">
                <a:solidFill>
                  <a:srgbClr val="C00000"/>
                </a:solidFill>
              </a:rPr>
              <a:t>Contd</a:t>
            </a:r>
            <a:r>
              <a:rPr lang="en-IN" b="1" dirty="0">
                <a:solidFill>
                  <a:srgbClr val="C00000"/>
                </a:solidFill>
              </a:rPr>
              <a:t>….</a:t>
            </a:r>
          </a:p>
        </p:txBody>
      </p:sp>
      <p:sp>
        <p:nvSpPr>
          <p:cNvPr id="3" name="Content Placeholder 2">
            <a:extLst>
              <a:ext uri="{FF2B5EF4-FFF2-40B4-BE49-F238E27FC236}">
                <a16:creationId xmlns:a16="http://schemas.microsoft.com/office/drawing/2014/main" id="{A6649087-4B9D-5E33-75BD-A8A1C4C98A72}"/>
              </a:ext>
            </a:extLst>
          </p:cNvPr>
          <p:cNvSpPr>
            <a:spLocks noGrp="1"/>
          </p:cNvSpPr>
          <p:nvPr>
            <p:ph idx="1"/>
          </p:nvPr>
        </p:nvSpPr>
        <p:spPr>
          <a:xfrm>
            <a:off x="827484" y="1539690"/>
            <a:ext cx="1745595" cy="416702"/>
          </a:xfrm>
        </p:spPr>
        <p:txBody>
          <a:bodyPr>
            <a:noAutofit/>
          </a:bodyPr>
          <a:lstStyle/>
          <a:p>
            <a:r>
              <a:rPr lang="en-IN" sz="2400" dirty="0"/>
              <a:t>Test Set</a:t>
            </a:r>
          </a:p>
        </p:txBody>
      </p:sp>
      <p:pic>
        <p:nvPicPr>
          <p:cNvPr id="5" name="Picture 4">
            <a:extLst>
              <a:ext uri="{FF2B5EF4-FFF2-40B4-BE49-F238E27FC236}">
                <a16:creationId xmlns:a16="http://schemas.microsoft.com/office/drawing/2014/main" id="{FA505FD8-6CBD-E2E9-CC55-DCF4566D9078}"/>
              </a:ext>
            </a:extLst>
          </p:cNvPr>
          <p:cNvPicPr>
            <a:picLocks noChangeAspect="1"/>
          </p:cNvPicPr>
          <p:nvPr/>
        </p:nvPicPr>
        <p:blipFill>
          <a:blip r:embed="rId2"/>
          <a:stretch>
            <a:fillRect/>
          </a:stretch>
        </p:blipFill>
        <p:spPr>
          <a:xfrm>
            <a:off x="3530009" y="1127051"/>
            <a:ext cx="5348177" cy="3434316"/>
          </a:xfrm>
          <a:prstGeom prst="rect">
            <a:avLst/>
          </a:prstGeom>
        </p:spPr>
      </p:pic>
    </p:spTree>
    <p:extLst>
      <p:ext uri="{BB962C8B-B14F-4D97-AF65-F5344CB8AC3E}">
        <p14:creationId xmlns:p14="http://schemas.microsoft.com/office/powerpoint/2010/main" val="75645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447A-F420-0E29-D7D4-853F2BB2F9AC}"/>
              </a:ext>
            </a:extLst>
          </p:cNvPr>
          <p:cNvSpPr>
            <a:spLocks noGrp="1"/>
          </p:cNvSpPr>
          <p:nvPr>
            <p:ph type="title"/>
          </p:nvPr>
        </p:nvSpPr>
        <p:spPr/>
        <p:txBody>
          <a:bodyPr/>
          <a:lstStyle/>
          <a:p>
            <a:r>
              <a:rPr lang="en-IN" b="1" dirty="0">
                <a:solidFill>
                  <a:srgbClr val="C00000"/>
                </a:solidFill>
              </a:rPr>
              <a:t>Decision trees classifier metrics</a:t>
            </a:r>
          </a:p>
        </p:txBody>
      </p:sp>
      <p:sp>
        <p:nvSpPr>
          <p:cNvPr id="3" name="Content Placeholder 2">
            <a:extLst>
              <a:ext uri="{FF2B5EF4-FFF2-40B4-BE49-F238E27FC236}">
                <a16:creationId xmlns:a16="http://schemas.microsoft.com/office/drawing/2014/main" id="{485FBB05-A0F9-57C3-92D9-865DB21406C9}"/>
              </a:ext>
            </a:extLst>
          </p:cNvPr>
          <p:cNvSpPr>
            <a:spLocks noGrp="1"/>
          </p:cNvSpPr>
          <p:nvPr>
            <p:ph idx="1"/>
          </p:nvPr>
        </p:nvSpPr>
        <p:spPr>
          <a:xfrm>
            <a:off x="1269364" y="1282115"/>
            <a:ext cx="5098990" cy="3296364"/>
          </a:xfrm>
        </p:spPr>
        <p:txBody>
          <a:bodyPr/>
          <a:lstStyle/>
          <a:p>
            <a:endParaRPr lang="en-IN" dirty="0"/>
          </a:p>
        </p:txBody>
      </p:sp>
      <p:pic>
        <p:nvPicPr>
          <p:cNvPr id="5" name="Picture 4">
            <a:extLst>
              <a:ext uri="{FF2B5EF4-FFF2-40B4-BE49-F238E27FC236}">
                <a16:creationId xmlns:a16="http://schemas.microsoft.com/office/drawing/2014/main" id="{0474683A-4F43-1690-BE92-A6714DF6FF16}"/>
              </a:ext>
            </a:extLst>
          </p:cNvPr>
          <p:cNvPicPr>
            <a:picLocks noChangeAspect="1"/>
          </p:cNvPicPr>
          <p:nvPr/>
        </p:nvPicPr>
        <p:blipFill>
          <a:blip r:embed="rId2"/>
          <a:stretch>
            <a:fillRect/>
          </a:stretch>
        </p:blipFill>
        <p:spPr>
          <a:xfrm>
            <a:off x="1141226" y="1210678"/>
            <a:ext cx="5748672" cy="3367801"/>
          </a:xfrm>
          <a:prstGeom prst="rect">
            <a:avLst/>
          </a:prstGeom>
        </p:spPr>
      </p:pic>
    </p:spTree>
    <p:extLst>
      <p:ext uri="{BB962C8B-B14F-4D97-AF65-F5344CB8AC3E}">
        <p14:creationId xmlns:p14="http://schemas.microsoft.com/office/powerpoint/2010/main" val="88942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975A-1FCC-73CD-C9F3-93A446A7FA70}"/>
              </a:ext>
            </a:extLst>
          </p:cNvPr>
          <p:cNvSpPr>
            <a:spLocks noGrp="1"/>
          </p:cNvSpPr>
          <p:nvPr>
            <p:ph type="title"/>
          </p:nvPr>
        </p:nvSpPr>
        <p:spPr/>
        <p:txBody>
          <a:bodyPr/>
          <a:lstStyle/>
          <a:p>
            <a:r>
              <a:rPr lang="fr-FR" b="1" dirty="0">
                <a:solidFill>
                  <a:srgbClr val="C00000"/>
                </a:solidFill>
              </a:rPr>
              <a:t>Décision </a:t>
            </a:r>
            <a:r>
              <a:rPr lang="fr-FR" b="1" dirty="0" err="1">
                <a:solidFill>
                  <a:srgbClr val="C00000"/>
                </a:solidFill>
              </a:rPr>
              <a:t>trees</a:t>
            </a:r>
            <a:r>
              <a:rPr lang="fr-FR" b="1" dirty="0">
                <a:solidFill>
                  <a:srgbClr val="C00000"/>
                </a:solidFill>
              </a:rPr>
              <a:t> classifier confusion matrix </a:t>
            </a:r>
            <a:endParaRPr lang="en-IN" b="1" dirty="0">
              <a:solidFill>
                <a:srgbClr val="C00000"/>
              </a:solidFill>
            </a:endParaRPr>
          </a:p>
        </p:txBody>
      </p:sp>
      <p:pic>
        <p:nvPicPr>
          <p:cNvPr id="5" name="Content Placeholder 4">
            <a:extLst>
              <a:ext uri="{FF2B5EF4-FFF2-40B4-BE49-F238E27FC236}">
                <a16:creationId xmlns:a16="http://schemas.microsoft.com/office/drawing/2014/main" id="{A5FD796B-2853-984B-0429-9A26DA7EEB59}"/>
              </a:ext>
            </a:extLst>
          </p:cNvPr>
          <p:cNvPicPr>
            <a:picLocks noGrp="1" noChangeAspect="1"/>
          </p:cNvPicPr>
          <p:nvPr>
            <p:ph idx="1"/>
          </p:nvPr>
        </p:nvPicPr>
        <p:blipFill>
          <a:blip r:embed="rId2"/>
          <a:stretch>
            <a:fillRect/>
          </a:stretch>
        </p:blipFill>
        <p:spPr>
          <a:xfrm>
            <a:off x="656967" y="1556740"/>
            <a:ext cx="7593898" cy="3247222"/>
          </a:xfrm>
        </p:spPr>
      </p:pic>
    </p:spTree>
    <p:extLst>
      <p:ext uri="{BB962C8B-B14F-4D97-AF65-F5344CB8AC3E}">
        <p14:creationId xmlns:p14="http://schemas.microsoft.com/office/powerpoint/2010/main" val="9287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99729" y="191389"/>
            <a:ext cx="2328532" cy="54225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r>
              <a:rPr lang="en-IN" sz="2800" b="1" dirty="0">
                <a:solidFill>
                  <a:srgbClr val="FF0000"/>
                </a:solidFill>
                <a:latin typeface="Montserrat"/>
                <a:ea typeface="Montserrat"/>
                <a:cs typeface="Montserrat"/>
                <a:sym typeface="Montserrat"/>
              </a:rPr>
              <a:t>Road map</a:t>
            </a:r>
            <a:endParaRPr sz="2800" b="1" dirty="0">
              <a:solidFill>
                <a:srgbClr val="FF0000"/>
              </a:solidFill>
              <a:latin typeface="Montserrat"/>
              <a:ea typeface="Montserrat"/>
              <a:cs typeface="Montserrat"/>
              <a:sym typeface="Montserrat"/>
            </a:endParaRPr>
          </a:p>
        </p:txBody>
      </p:sp>
      <p:sp>
        <p:nvSpPr>
          <p:cNvPr id="15" name="TextBox 14">
            <a:extLst>
              <a:ext uri="{FF2B5EF4-FFF2-40B4-BE49-F238E27FC236}">
                <a16:creationId xmlns:a16="http://schemas.microsoft.com/office/drawing/2014/main" id="{AADDDFA9-B92A-FE20-85FB-AAF306C229B3}"/>
              </a:ext>
            </a:extLst>
          </p:cNvPr>
          <p:cNvSpPr txBox="1"/>
          <p:nvPr/>
        </p:nvSpPr>
        <p:spPr>
          <a:xfrm>
            <a:off x="340242" y="935664"/>
            <a:ext cx="3434316" cy="2800767"/>
          </a:xfrm>
          <a:prstGeom prst="rect">
            <a:avLst/>
          </a:prstGeom>
          <a:noFill/>
        </p:spPr>
        <p:txBody>
          <a:bodyPr wrap="square" rtlCol="0">
            <a:spAutoFit/>
          </a:bodyPr>
          <a:lstStyle/>
          <a:p>
            <a:pPr marL="342900" indent="-342900">
              <a:buAutoNum type="arabicParenR"/>
            </a:pPr>
            <a:r>
              <a:rPr lang="en-GB" sz="1600" dirty="0">
                <a:latin typeface="Times New Roman" panose="02020603050405020304" pitchFamily="18" charset="0"/>
                <a:cs typeface="Times New Roman" panose="02020603050405020304" pitchFamily="18" charset="0"/>
              </a:rPr>
              <a:t>Aim of Our project </a:t>
            </a:r>
          </a:p>
          <a:p>
            <a:pPr marL="342900" indent="-342900">
              <a:buAutoNum type="arabicParenR"/>
            </a:pPr>
            <a:r>
              <a:rPr lang="en-GB" sz="1600" dirty="0">
                <a:latin typeface="Times New Roman" panose="02020603050405020304" pitchFamily="18" charset="0"/>
                <a:cs typeface="Times New Roman" panose="02020603050405020304" pitchFamily="18" charset="0"/>
              </a:rPr>
              <a:t>Why Sentiment Analysis </a:t>
            </a:r>
          </a:p>
          <a:p>
            <a:pPr marL="342900" indent="-342900">
              <a:buAutoNum type="arabicParenR"/>
            </a:pPr>
            <a:r>
              <a:rPr lang="en-GB" sz="1600" dirty="0">
                <a:latin typeface="Times New Roman" panose="02020603050405020304" pitchFamily="18" charset="0"/>
                <a:cs typeface="Times New Roman" panose="02020603050405020304" pitchFamily="18" charset="0"/>
              </a:rPr>
              <a:t>Data Summary</a:t>
            </a:r>
          </a:p>
          <a:p>
            <a:pPr marL="342900" indent="-342900">
              <a:buAutoNum type="arabicParenR"/>
            </a:pPr>
            <a:r>
              <a:rPr lang="en-GB" sz="1600" dirty="0">
                <a:latin typeface="Times New Roman" panose="02020603050405020304" pitchFamily="18" charset="0"/>
                <a:cs typeface="Times New Roman" panose="02020603050405020304" pitchFamily="18" charset="0"/>
              </a:rPr>
              <a:t>Exploratory data Analysis</a:t>
            </a:r>
          </a:p>
          <a:p>
            <a:pPr marL="342900" indent="-342900">
              <a:buAutoNum type="arabicParenR"/>
            </a:pPr>
            <a:r>
              <a:rPr lang="en-GB" sz="1600" dirty="0">
                <a:latin typeface="Times New Roman" panose="02020603050405020304" pitchFamily="18" charset="0"/>
                <a:cs typeface="Times New Roman" panose="02020603050405020304" pitchFamily="18" charset="0"/>
              </a:rPr>
              <a:t>Insights from EDA </a:t>
            </a:r>
          </a:p>
          <a:p>
            <a:pPr marL="342900" indent="-342900">
              <a:buAutoNum type="arabicParenR"/>
            </a:pPr>
            <a:r>
              <a:rPr lang="en-GB" sz="1600" dirty="0">
                <a:latin typeface="Times New Roman" panose="02020603050405020304" pitchFamily="18" charset="0"/>
                <a:cs typeface="Times New Roman" panose="02020603050405020304" pitchFamily="18" charset="0"/>
              </a:rPr>
              <a:t>What and Why Pre-processing? </a:t>
            </a:r>
          </a:p>
          <a:p>
            <a:pPr marL="342900" indent="-342900">
              <a:buAutoNum type="arabicParenR"/>
            </a:pPr>
            <a:r>
              <a:rPr lang="en-GB" sz="1600" dirty="0">
                <a:latin typeface="Times New Roman" panose="02020603050405020304" pitchFamily="18" charset="0"/>
                <a:cs typeface="Times New Roman" panose="02020603050405020304" pitchFamily="18" charset="0"/>
              </a:rPr>
              <a:t>Model Training </a:t>
            </a:r>
          </a:p>
          <a:p>
            <a:pPr marL="342900" indent="-342900">
              <a:buAutoNum type="arabicParenR"/>
            </a:pPr>
            <a:r>
              <a:rPr lang="en-GB" sz="1600" dirty="0">
                <a:latin typeface="Times New Roman" panose="02020603050405020304" pitchFamily="18" charset="0"/>
                <a:cs typeface="Times New Roman" panose="02020603050405020304" pitchFamily="18" charset="0"/>
              </a:rPr>
              <a:t>Count Vectorisation Method</a:t>
            </a:r>
          </a:p>
          <a:p>
            <a:pPr marL="342900" indent="-342900">
              <a:buAutoNum type="arabicParenR"/>
            </a:pPr>
            <a:r>
              <a:rPr lang="en-GB" sz="1600" dirty="0" err="1">
                <a:latin typeface="Times New Roman" panose="02020603050405020304" pitchFamily="18" charset="0"/>
                <a:cs typeface="Times New Roman" panose="02020603050405020304" pitchFamily="18" charset="0"/>
              </a:rPr>
              <a:t>Tf</a:t>
            </a:r>
            <a:r>
              <a:rPr lang="en-GB" sz="1600" dirty="0">
                <a:latin typeface="Times New Roman" panose="02020603050405020304" pitchFamily="18" charset="0"/>
                <a:cs typeface="Times New Roman" panose="02020603050405020304" pitchFamily="18" charset="0"/>
              </a:rPr>
              <a:t>-IDF Method </a:t>
            </a:r>
          </a:p>
          <a:p>
            <a:pPr marL="342900" indent="-342900">
              <a:buAutoNum type="arabicParenR"/>
            </a:pPr>
            <a:r>
              <a:rPr lang="en-GB" sz="1600" dirty="0">
                <a:latin typeface="Times New Roman" panose="02020603050405020304" pitchFamily="18" charset="0"/>
                <a:cs typeface="Times New Roman" panose="02020603050405020304" pitchFamily="18" charset="0"/>
              </a:rPr>
              <a:t>Comparison of both method </a:t>
            </a:r>
          </a:p>
          <a:p>
            <a:pPr marL="342900" indent="-342900">
              <a:buAutoNum type="arabicParenR"/>
            </a:pPr>
            <a:r>
              <a:rPr lang="en-GB" sz="1600" dirty="0">
                <a:latin typeface="Times New Roman" panose="02020603050405020304" pitchFamily="18" charset="0"/>
                <a:cs typeface="Times New Roman" panose="02020603050405020304" pitchFamily="18" charset="0"/>
              </a:rPr>
              <a:t>Conclusion</a:t>
            </a:r>
            <a:endParaRPr lang="en-IN" sz="16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0DEA869E-1E8F-32B9-BE9C-AEE74699EC63}"/>
              </a:ext>
            </a:extLst>
          </p:cNvPr>
          <p:cNvPicPr>
            <a:picLocks noChangeAspect="1"/>
          </p:cNvPicPr>
          <p:nvPr/>
        </p:nvPicPr>
        <p:blipFill>
          <a:blip r:embed="rId3"/>
          <a:stretch>
            <a:fillRect/>
          </a:stretch>
        </p:blipFill>
        <p:spPr>
          <a:xfrm>
            <a:off x="4460690" y="935664"/>
            <a:ext cx="4029075" cy="2552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67CC-78D9-E850-9DD5-8B92B5ED61AD}"/>
              </a:ext>
            </a:extLst>
          </p:cNvPr>
          <p:cNvSpPr>
            <a:spLocks noGrp="1"/>
          </p:cNvSpPr>
          <p:nvPr>
            <p:ph type="title"/>
          </p:nvPr>
        </p:nvSpPr>
        <p:spPr/>
        <p:txBody>
          <a:bodyPr/>
          <a:lstStyle/>
          <a:p>
            <a:r>
              <a:rPr lang="en-IN" b="1" dirty="0">
                <a:solidFill>
                  <a:srgbClr val="C00000"/>
                </a:solidFill>
              </a:rPr>
              <a:t>Multinomial naive bayes metrics</a:t>
            </a:r>
          </a:p>
        </p:txBody>
      </p:sp>
      <p:sp>
        <p:nvSpPr>
          <p:cNvPr id="3" name="Content Placeholder 2">
            <a:extLst>
              <a:ext uri="{FF2B5EF4-FFF2-40B4-BE49-F238E27FC236}">
                <a16:creationId xmlns:a16="http://schemas.microsoft.com/office/drawing/2014/main" id="{975C5663-A1F2-03C6-F4EB-8CDA665AA9BA}"/>
              </a:ext>
            </a:extLst>
          </p:cNvPr>
          <p:cNvSpPr>
            <a:spLocks noGrp="1"/>
          </p:cNvSpPr>
          <p:nvPr>
            <p:ph idx="1"/>
          </p:nvPr>
        </p:nvSpPr>
        <p:spPr>
          <a:xfrm>
            <a:off x="484584" y="1095152"/>
            <a:ext cx="6320252" cy="3686397"/>
          </a:xfrm>
        </p:spPr>
        <p:txBody>
          <a:bodyPr/>
          <a:lstStyle/>
          <a:p>
            <a:endParaRPr lang="en-IN" dirty="0"/>
          </a:p>
        </p:txBody>
      </p:sp>
      <p:pic>
        <p:nvPicPr>
          <p:cNvPr id="5" name="Picture 4">
            <a:extLst>
              <a:ext uri="{FF2B5EF4-FFF2-40B4-BE49-F238E27FC236}">
                <a16:creationId xmlns:a16="http://schemas.microsoft.com/office/drawing/2014/main" id="{11052306-B673-1E23-0E59-EFF79B118762}"/>
              </a:ext>
            </a:extLst>
          </p:cNvPr>
          <p:cNvPicPr>
            <a:picLocks noChangeAspect="1"/>
          </p:cNvPicPr>
          <p:nvPr/>
        </p:nvPicPr>
        <p:blipFill>
          <a:blip r:embed="rId2"/>
          <a:stretch>
            <a:fillRect/>
          </a:stretch>
        </p:blipFill>
        <p:spPr>
          <a:xfrm>
            <a:off x="827484" y="1095152"/>
            <a:ext cx="5763816" cy="3686397"/>
          </a:xfrm>
          <a:prstGeom prst="rect">
            <a:avLst/>
          </a:prstGeom>
        </p:spPr>
      </p:pic>
    </p:spTree>
    <p:extLst>
      <p:ext uri="{BB962C8B-B14F-4D97-AF65-F5344CB8AC3E}">
        <p14:creationId xmlns:p14="http://schemas.microsoft.com/office/powerpoint/2010/main" val="68430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D14B-9661-E255-80C6-E7C6E0FB4043}"/>
              </a:ext>
            </a:extLst>
          </p:cNvPr>
          <p:cNvSpPr>
            <a:spLocks noGrp="1"/>
          </p:cNvSpPr>
          <p:nvPr>
            <p:ph type="title"/>
          </p:nvPr>
        </p:nvSpPr>
        <p:spPr/>
        <p:txBody>
          <a:bodyPr/>
          <a:lstStyle/>
          <a:p>
            <a:r>
              <a:rPr lang="fr-FR" b="1" dirty="0">
                <a:solidFill>
                  <a:srgbClr val="C00000"/>
                </a:solidFill>
              </a:rPr>
              <a:t>Multinomial </a:t>
            </a:r>
            <a:r>
              <a:rPr lang="fr-FR" b="1" dirty="0" err="1">
                <a:solidFill>
                  <a:srgbClr val="C00000"/>
                </a:solidFill>
              </a:rPr>
              <a:t>naive</a:t>
            </a:r>
            <a:r>
              <a:rPr lang="fr-FR" b="1" dirty="0">
                <a:solidFill>
                  <a:srgbClr val="C00000"/>
                </a:solidFill>
              </a:rPr>
              <a:t> bayes confusion matrix </a:t>
            </a:r>
            <a:endParaRPr lang="en-IN" b="1" dirty="0">
              <a:solidFill>
                <a:srgbClr val="C00000"/>
              </a:solidFill>
            </a:endParaRPr>
          </a:p>
        </p:txBody>
      </p:sp>
      <p:pic>
        <p:nvPicPr>
          <p:cNvPr id="5" name="Content Placeholder 4">
            <a:extLst>
              <a:ext uri="{FF2B5EF4-FFF2-40B4-BE49-F238E27FC236}">
                <a16:creationId xmlns:a16="http://schemas.microsoft.com/office/drawing/2014/main" id="{420FFE46-17AD-BB95-2F7B-56030C89DB28}"/>
              </a:ext>
            </a:extLst>
          </p:cNvPr>
          <p:cNvPicPr>
            <a:picLocks noGrp="1" noChangeAspect="1"/>
          </p:cNvPicPr>
          <p:nvPr>
            <p:ph idx="1"/>
          </p:nvPr>
        </p:nvPicPr>
        <p:blipFill>
          <a:blip r:embed="rId2"/>
          <a:stretch>
            <a:fillRect/>
          </a:stretch>
        </p:blipFill>
        <p:spPr>
          <a:xfrm>
            <a:off x="625069" y="1568996"/>
            <a:ext cx="7582370" cy="3032947"/>
          </a:xfrm>
        </p:spPr>
      </p:pic>
    </p:spTree>
    <p:extLst>
      <p:ext uri="{BB962C8B-B14F-4D97-AF65-F5344CB8AC3E}">
        <p14:creationId xmlns:p14="http://schemas.microsoft.com/office/powerpoint/2010/main" val="2268329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9C77-1F41-22DB-518E-1F9B8F69374F}"/>
              </a:ext>
            </a:extLst>
          </p:cNvPr>
          <p:cNvSpPr>
            <a:spLocks noGrp="1"/>
          </p:cNvSpPr>
          <p:nvPr>
            <p:ph type="title"/>
          </p:nvPr>
        </p:nvSpPr>
        <p:spPr>
          <a:xfrm>
            <a:off x="484584" y="339538"/>
            <a:ext cx="5703565" cy="691820"/>
          </a:xfrm>
        </p:spPr>
        <p:txBody>
          <a:bodyPr/>
          <a:lstStyle/>
          <a:p>
            <a:r>
              <a:rPr lang="en-IN" b="1" dirty="0">
                <a:solidFill>
                  <a:srgbClr val="C00000"/>
                </a:solidFill>
              </a:rPr>
              <a:t>Hyperparameter tuning</a:t>
            </a:r>
          </a:p>
        </p:txBody>
      </p:sp>
      <p:pic>
        <p:nvPicPr>
          <p:cNvPr id="5" name="Content Placeholder 4">
            <a:extLst>
              <a:ext uri="{FF2B5EF4-FFF2-40B4-BE49-F238E27FC236}">
                <a16:creationId xmlns:a16="http://schemas.microsoft.com/office/drawing/2014/main" id="{7CC71876-B3E1-A03C-A246-53E63C2206CD}"/>
              </a:ext>
            </a:extLst>
          </p:cNvPr>
          <p:cNvPicPr>
            <a:picLocks noGrp="1" noChangeAspect="1"/>
          </p:cNvPicPr>
          <p:nvPr>
            <p:ph idx="1"/>
          </p:nvPr>
        </p:nvPicPr>
        <p:blipFill>
          <a:blip r:embed="rId2"/>
          <a:stretch>
            <a:fillRect/>
          </a:stretch>
        </p:blipFill>
        <p:spPr>
          <a:xfrm>
            <a:off x="848183" y="1403499"/>
            <a:ext cx="5386724" cy="2762102"/>
          </a:xfrm>
        </p:spPr>
      </p:pic>
    </p:spTree>
    <p:extLst>
      <p:ext uri="{BB962C8B-B14F-4D97-AF65-F5344CB8AC3E}">
        <p14:creationId xmlns:p14="http://schemas.microsoft.com/office/powerpoint/2010/main" val="319703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B3A7-BAF4-637F-A5D9-41928BFA8B21}"/>
              </a:ext>
            </a:extLst>
          </p:cNvPr>
          <p:cNvSpPr>
            <a:spLocks noGrp="1"/>
          </p:cNvSpPr>
          <p:nvPr>
            <p:ph type="title"/>
          </p:nvPr>
        </p:nvSpPr>
        <p:spPr/>
        <p:txBody>
          <a:bodyPr/>
          <a:lstStyle/>
          <a:p>
            <a:r>
              <a:rPr lang="en-IN" b="1" dirty="0">
                <a:solidFill>
                  <a:srgbClr val="C00000"/>
                </a:solidFill>
              </a:rPr>
              <a:t>B) </a:t>
            </a:r>
            <a:r>
              <a:rPr lang="en-IN" b="1" dirty="0" err="1">
                <a:solidFill>
                  <a:srgbClr val="C00000"/>
                </a:solidFill>
              </a:rPr>
              <a:t>Tf</a:t>
            </a:r>
            <a:r>
              <a:rPr lang="en-IN" b="1" dirty="0">
                <a:solidFill>
                  <a:srgbClr val="C00000"/>
                </a:solidFill>
              </a:rPr>
              <a:t>-IDF Method </a:t>
            </a:r>
          </a:p>
        </p:txBody>
      </p:sp>
      <p:sp>
        <p:nvSpPr>
          <p:cNvPr id="3" name="Content Placeholder 2">
            <a:extLst>
              <a:ext uri="{FF2B5EF4-FFF2-40B4-BE49-F238E27FC236}">
                <a16:creationId xmlns:a16="http://schemas.microsoft.com/office/drawing/2014/main" id="{F92F8756-7D3A-26A6-3084-00530ADE8BF2}"/>
              </a:ext>
            </a:extLst>
          </p:cNvPr>
          <p:cNvSpPr>
            <a:spLocks noGrp="1"/>
          </p:cNvSpPr>
          <p:nvPr>
            <p:ph idx="1"/>
          </p:nvPr>
        </p:nvSpPr>
        <p:spPr>
          <a:xfrm>
            <a:off x="393405" y="935665"/>
            <a:ext cx="7143985" cy="3750635"/>
          </a:xfrm>
        </p:spPr>
        <p:txBody>
          <a:bodyPr/>
          <a:lstStyle/>
          <a:p>
            <a:r>
              <a:rPr lang="en-GB" dirty="0"/>
              <a:t>This is another method which is based on the frequency method but it is different to the bag-of- words approach in the sense that it takes into account, not just the occurrence of a word in a single document (or tweet) but in the entire corpus. TF-IDF works by penalizing the common words by assigning them lower weights while giving importance to words which are rare in the entire corpus but appear in good numbers in few documents. Let’s have a look at the important terms related to TF-IDF: </a:t>
            </a:r>
          </a:p>
          <a:p>
            <a:r>
              <a:rPr lang="en-GB" dirty="0"/>
              <a:t>• TF = (Number of times term t appears in a document)/(Number of terms in the document) </a:t>
            </a:r>
          </a:p>
          <a:p>
            <a:r>
              <a:rPr lang="en-GB" dirty="0"/>
              <a:t>• IDF = log(N/n), where, N is the total number of documents and n is the number of documents the term t has appeared in. </a:t>
            </a:r>
          </a:p>
          <a:p>
            <a:r>
              <a:rPr lang="en-GB" dirty="0"/>
              <a:t>• TF-IDF = TF*IDF</a:t>
            </a:r>
            <a:endParaRPr lang="en-IN" dirty="0"/>
          </a:p>
        </p:txBody>
      </p:sp>
    </p:spTree>
    <p:extLst>
      <p:ext uri="{BB962C8B-B14F-4D97-AF65-F5344CB8AC3E}">
        <p14:creationId xmlns:p14="http://schemas.microsoft.com/office/powerpoint/2010/main" val="344333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267E-A442-6329-BDAD-83BACF225AB4}"/>
              </a:ext>
            </a:extLst>
          </p:cNvPr>
          <p:cNvSpPr>
            <a:spLocks noGrp="1"/>
          </p:cNvSpPr>
          <p:nvPr>
            <p:ph type="title"/>
          </p:nvPr>
        </p:nvSpPr>
        <p:spPr/>
        <p:txBody>
          <a:bodyPr/>
          <a:lstStyle/>
          <a:p>
            <a:r>
              <a:rPr lang="en-GB" b="1" dirty="0">
                <a:solidFill>
                  <a:srgbClr val="C00000"/>
                </a:solidFill>
              </a:rPr>
              <a:t>Confusion matrix for train and test data </a:t>
            </a:r>
            <a:endParaRPr lang="en-IN" b="1" dirty="0">
              <a:solidFill>
                <a:srgbClr val="C00000"/>
              </a:solidFill>
            </a:endParaRPr>
          </a:p>
        </p:txBody>
      </p:sp>
      <p:pic>
        <p:nvPicPr>
          <p:cNvPr id="5" name="Content Placeholder 4">
            <a:extLst>
              <a:ext uri="{FF2B5EF4-FFF2-40B4-BE49-F238E27FC236}">
                <a16:creationId xmlns:a16="http://schemas.microsoft.com/office/drawing/2014/main" id="{A48A8A87-B0C5-474B-B6BD-761DF202D729}"/>
              </a:ext>
            </a:extLst>
          </p:cNvPr>
          <p:cNvPicPr>
            <a:picLocks noGrp="1" noChangeAspect="1"/>
          </p:cNvPicPr>
          <p:nvPr>
            <p:ph idx="1"/>
          </p:nvPr>
        </p:nvPicPr>
        <p:blipFill>
          <a:blip r:embed="rId2"/>
          <a:stretch>
            <a:fillRect/>
          </a:stretch>
        </p:blipFill>
        <p:spPr>
          <a:xfrm>
            <a:off x="795190" y="1509921"/>
            <a:ext cx="7415430" cy="3136507"/>
          </a:xfrm>
        </p:spPr>
      </p:pic>
    </p:spTree>
    <p:extLst>
      <p:ext uri="{BB962C8B-B14F-4D97-AF65-F5344CB8AC3E}">
        <p14:creationId xmlns:p14="http://schemas.microsoft.com/office/powerpoint/2010/main" val="949872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E3B1-22B1-526B-B819-B9E76698FD9B}"/>
              </a:ext>
            </a:extLst>
          </p:cNvPr>
          <p:cNvSpPr>
            <a:spLocks noGrp="1"/>
          </p:cNvSpPr>
          <p:nvPr>
            <p:ph type="title"/>
          </p:nvPr>
        </p:nvSpPr>
        <p:spPr/>
        <p:txBody>
          <a:bodyPr/>
          <a:lstStyle/>
          <a:p>
            <a:r>
              <a:rPr lang="en-GB" b="1" dirty="0">
                <a:solidFill>
                  <a:srgbClr val="C00000"/>
                </a:solidFill>
              </a:rPr>
              <a:t>Classification report for train and test data </a:t>
            </a:r>
            <a:endParaRPr lang="en-IN" b="1" dirty="0">
              <a:solidFill>
                <a:srgbClr val="C00000"/>
              </a:solidFill>
            </a:endParaRPr>
          </a:p>
        </p:txBody>
      </p:sp>
      <p:pic>
        <p:nvPicPr>
          <p:cNvPr id="5" name="Content Placeholder 4">
            <a:extLst>
              <a:ext uri="{FF2B5EF4-FFF2-40B4-BE49-F238E27FC236}">
                <a16:creationId xmlns:a16="http://schemas.microsoft.com/office/drawing/2014/main" id="{63E698AB-83AC-DB51-C954-48C761D1DA37}"/>
              </a:ext>
            </a:extLst>
          </p:cNvPr>
          <p:cNvPicPr>
            <a:picLocks noGrp="1" noChangeAspect="1"/>
          </p:cNvPicPr>
          <p:nvPr>
            <p:ph idx="1"/>
          </p:nvPr>
        </p:nvPicPr>
        <p:blipFill>
          <a:blip r:embed="rId2"/>
          <a:stretch>
            <a:fillRect/>
          </a:stretch>
        </p:blipFill>
        <p:spPr>
          <a:xfrm>
            <a:off x="827088" y="1711842"/>
            <a:ext cx="6710362" cy="2346158"/>
          </a:xfrm>
        </p:spPr>
      </p:pic>
    </p:spTree>
    <p:extLst>
      <p:ext uri="{BB962C8B-B14F-4D97-AF65-F5344CB8AC3E}">
        <p14:creationId xmlns:p14="http://schemas.microsoft.com/office/powerpoint/2010/main" val="3873375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67B1-DE5D-7101-6BE7-D181BFA31B3F}"/>
              </a:ext>
            </a:extLst>
          </p:cNvPr>
          <p:cNvSpPr>
            <a:spLocks noGrp="1"/>
          </p:cNvSpPr>
          <p:nvPr>
            <p:ph type="title"/>
          </p:nvPr>
        </p:nvSpPr>
        <p:spPr/>
        <p:txBody>
          <a:bodyPr/>
          <a:lstStyle/>
          <a:p>
            <a:r>
              <a:rPr lang="en-IN" b="1" dirty="0">
                <a:solidFill>
                  <a:srgbClr val="C00000"/>
                </a:solidFill>
              </a:rPr>
              <a:t>Conclusion</a:t>
            </a:r>
          </a:p>
        </p:txBody>
      </p:sp>
      <p:sp>
        <p:nvSpPr>
          <p:cNvPr id="3" name="Content Placeholder 2">
            <a:extLst>
              <a:ext uri="{FF2B5EF4-FFF2-40B4-BE49-F238E27FC236}">
                <a16:creationId xmlns:a16="http://schemas.microsoft.com/office/drawing/2014/main" id="{21B430DE-6992-B48C-9F09-5C5F2E4CE705}"/>
              </a:ext>
            </a:extLst>
          </p:cNvPr>
          <p:cNvSpPr>
            <a:spLocks noGrp="1"/>
          </p:cNvSpPr>
          <p:nvPr>
            <p:ph idx="1"/>
          </p:nvPr>
        </p:nvSpPr>
        <p:spPr>
          <a:xfrm>
            <a:off x="753056" y="1188815"/>
            <a:ext cx="6709906" cy="3146611"/>
          </a:xfrm>
        </p:spPr>
        <p:txBody>
          <a:bodyPr/>
          <a:lstStyle/>
          <a:p>
            <a:r>
              <a:rPr lang="en-GB" dirty="0"/>
              <a:t>We are finally at the conclusion of our project!</a:t>
            </a:r>
          </a:p>
          <a:p>
            <a:r>
              <a:rPr lang="en-GB" dirty="0"/>
              <a:t> Coming from the beginning we did EDA on the dataset and also cleaned the data according to our </a:t>
            </a:r>
            <a:r>
              <a:rPr lang="en-GB" dirty="0" err="1"/>
              <a:t>needs.After</a:t>
            </a:r>
            <a:r>
              <a:rPr lang="en-GB" dirty="0"/>
              <a:t> that we were able to draw relevant conclusions from the given data and then we trained our model on logistic regression. </a:t>
            </a:r>
          </a:p>
          <a:p>
            <a:r>
              <a:rPr lang="en-GB" dirty="0"/>
              <a:t>For our model we were able to get the accuracy of 88% for the train set and accuracy of 80% for the test set using logistic regression. </a:t>
            </a:r>
          </a:p>
          <a:p>
            <a:r>
              <a:rPr lang="en-GB" dirty="0"/>
              <a:t>Given the size of data and the amount of irrelevance in the data , the above score is good.</a:t>
            </a:r>
            <a:endParaRPr lang="en-IN" dirty="0"/>
          </a:p>
        </p:txBody>
      </p:sp>
    </p:spTree>
    <p:extLst>
      <p:ext uri="{BB962C8B-B14F-4D97-AF65-F5344CB8AC3E}">
        <p14:creationId xmlns:p14="http://schemas.microsoft.com/office/powerpoint/2010/main" val="353787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2B3A0-D6C4-456D-9ED2-40271AB5AEF5}"/>
              </a:ext>
            </a:extLst>
          </p:cNvPr>
          <p:cNvSpPr txBox="1"/>
          <p:nvPr/>
        </p:nvSpPr>
        <p:spPr>
          <a:xfrm>
            <a:off x="3179135" y="1605515"/>
            <a:ext cx="2743200" cy="1200329"/>
          </a:xfrm>
          <a:prstGeom prst="rect">
            <a:avLst/>
          </a:prstGeom>
          <a:noFill/>
        </p:spPr>
        <p:txBody>
          <a:bodyPr wrap="square" rtlCol="0">
            <a:spAutoFit/>
          </a:bodyPr>
          <a:lstStyle/>
          <a:p>
            <a:r>
              <a:rPr lang="en-IN" sz="3600" b="1" dirty="0">
                <a:solidFill>
                  <a:schemeClr val="accent1">
                    <a:lumMod val="75000"/>
                  </a:schemeClr>
                </a:solidFill>
              </a:rPr>
              <a:t>                             Thank You</a:t>
            </a:r>
          </a:p>
        </p:txBody>
      </p:sp>
    </p:spTree>
    <p:extLst>
      <p:ext uri="{BB962C8B-B14F-4D97-AF65-F5344CB8AC3E}">
        <p14:creationId xmlns:p14="http://schemas.microsoft.com/office/powerpoint/2010/main" val="385805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B1BC-7C0C-4ACB-3A1B-DCEACE686EF3}"/>
              </a:ext>
            </a:extLst>
          </p:cNvPr>
          <p:cNvSpPr>
            <a:spLocks noGrp="1"/>
          </p:cNvSpPr>
          <p:nvPr>
            <p:ph type="title"/>
          </p:nvPr>
        </p:nvSpPr>
        <p:spPr>
          <a:xfrm>
            <a:off x="484584" y="339538"/>
            <a:ext cx="3970458" cy="606760"/>
          </a:xfrm>
        </p:spPr>
        <p:txBody>
          <a:bodyPr/>
          <a:lstStyle/>
          <a:p>
            <a:r>
              <a:rPr lang="en-IN" b="1" dirty="0">
                <a:solidFill>
                  <a:srgbClr val="FF0000"/>
                </a:solidFill>
              </a:rPr>
              <a:t>Aim of our project </a:t>
            </a:r>
          </a:p>
        </p:txBody>
      </p:sp>
      <p:sp>
        <p:nvSpPr>
          <p:cNvPr id="3" name="Content Placeholder 2">
            <a:extLst>
              <a:ext uri="{FF2B5EF4-FFF2-40B4-BE49-F238E27FC236}">
                <a16:creationId xmlns:a16="http://schemas.microsoft.com/office/drawing/2014/main" id="{EF9C5F02-6A73-D564-C6D7-FABFD85212C2}"/>
              </a:ext>
            </a:extLst>
          </p:cNvPr>
          <p:cNvSpPr>
            <a:spLocks noGrp="1"/>
          </p:cNvSpPr>
          <p:nvPr>
            <p:ph idx="1"/>
          </p:nvPr>
        </p:nvSpPr>
        <p:spPr>
          <a:xfrm>
            <a:off x="265814" y="1222745"/>
            <a:ext cx="7271576" cy="1637414"/>
          </a:xfrm>
        </p:spPr>
        <p:txBody>
          <a:bodyPr>
            <a:normAutofit/>
          </a:bodyPr>
          <a:lstStyle/>
          <a:p>
            <a:r>
              <a:rPr lang="en-GB" sz="2400" dirty="0">
                <a:latin typeface="Times New Roman" panose="02020603050405020304" pitchFamily="18" charset="0"/>
                <a:cs typeface="Times New Roman" panose="02020603050405020304" pitchFamily="18" charset="0"/>
              </a:rPr>
              <a:t>This challenge asks you to build a classification model to predict the sentiment of COVID-19 tweets. The tweets have been pulled from Twitter and manual tagging has been done then.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14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3B15-6E6A-54F2-1929-6788657211CA}"/>
              </a:ext>
            </a:extLst>
          </p:cNvPr>
          <p:cNvSpPr>
            <a:spLocks noGrp="1"/>
          </p:cNvSpPr>
          <p:nvPr>
            <p:ph type="title"/>
          </p:nvPr>
        </p:nvSpPr>
        <p:spPr>
          <a:xfrm>
            <a:off x="484584" y="339538"/>
            <a:ext cx="5459016" cy="670555"/>
          </a:xfrm>
        </p:spPr>
        <p:txBody>
          <a:bodyPr/>
          <a:lstStyle/>
          <a:p>
            <a:r>
              <a:rPr lang="en-IN" b="1" dirty="0">
                <a:solidFill>
                  <a:srgbClr val="FF0000"/>
                </a:solidFill>
              </a:rPr>
              <a:t>What is Sentiment Analysis </a:t>
            </a:r>
          </a:p>
        </p:txBody>
      </p:sp>
      <p:sp>
        <p:nvSpPr>
          <p:cNvPr id="3" name="Content Placeholder 2">
            <a:extLst>
              <a:ext uri="{FF2B5EF4-FFF2-40B4-BE49-F238E27FC236}">
                <a16:creationId xmlns:a16="http://schemas.microsoft.com/office/drawing/2014/main" id="{B69735FB-9E2C-16AF-CA2E-211478A0E287}"/>
              </a:ext>
            </a:extLst>
          </p:cNvPr>
          <p:cNvSpPr>
            <a:spLocks noGrp="1"/>
          </p:cNvSpPr>
          <p:nvPr>
            <p:ph idx="1"/>
          </p:nvPr>
        </p:nvSpPr>
        <p:spPr>
          <a:xfrm>
            <a:off x="391550" y="1305774"/>
            <a:ext cx="7200097" cy="2011584"/>
          </a:xfrm>
        </p:spPr>
        <p:txBody>
          <a:bodyPr>
            <a:noAutofit/>
          </a:bodyPr>
          <a:lstStyle/>
          <a:p>
            <a:r>
              <a:rPr lang="en-GB" sz="2000" dirty="0">
                <a:latin typeface="Times New Roman" panose="02020603050405020304" pitchFamily="18" charset="0"/>
                <a:cs typeface="Times New Roman" panose="02020603050405020304" pitchFamily="18" charset="0"/>
              </a:rPr>
              <a:t>Sentiment analysis (or opinion mining) is a natural language processing technique used to determine whether data is positive, negative or neutral. Sentiment analysis is often performed on textual data to help businesses monitor brand and product sentiment in customer feedback, and understand customer needs.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76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C7F5-E1D5-5D8A-5EA2-B887D24A3654}"/>
              </a:ext>
            </a:extLst>
          </p:cNvPr>
          <p:cNvSpPr>
            <a:spLocks noGrp="1"/>
          </p:cNvSpPr>
          <p:nvPr>
            <p:ph type="title"/>
          </p:nvPr>
        </p:nvSpPr>
        <p:spPr>
          <a:xfrm>
            <a:off x="356994" y="275743"/>
            <a:ext cx="3151751" cy="574862"/>
          </a:xfrm>
        </p:spPr>
        <p:txBody>
          <a:bodyPr/>
          <a:lstStyle/>
          <a:p>
            <a:r>
              <a:rPr lang="en-IN" b="1" dirty="0">
                <a:solidFill>
                  <a:srgbClr val="FF0000"/>
                </a:solidFill>
              </a:rPr>
              <a:t>Data Summary </a:t>
            </a:r>
          </a:p>
        </p:txBody>
      </p:sp>
      <p:sp>
        <p:nvSpPr>
          <p:cNvPr id="3" name="Content Placeholder 2">
            <a:extLst>
              <a:ext uri="{FF2B5EF4-FFF2-40B4-BE49-F238E27FC236}">
                <a16:creationId xmlns:a16="http://schemas.microsoft.com/office/drawing/2014/main" id="{D91B56AB-E665-ABB6-D749-1A885212CB14}"/>
              </a:ext>
            </a:extLst>
          </p:cNvPr>
          <p:cNvSpPr>
            <a:spLocks noGrp="1"/>
          </p:cNvSpPr>
          <p:nvPr>
            <p:ph idx="1"/>
          </p:nvPr>
        </p:nvSpPr>
        <p:spPr>
          <a:xfrm>
            <a:off x="218772" y="928005"/>
            <a:ext cx="4034252" cy="2920981"/>
          </a:xfrm>
        </p:spPr>
        <p:txBody>
          <a:bodyPr/>
          <a:lstStyle/>
          <a:p>
            <a:r>
              <a:rPr lang="en-GB" dirty="0"/>
              <a:t>The following images gives basic detail about our data. </a:t>
            </a:r>
          </a:p>
          <a:p>
            <a:r>
              <a:rPr lang="en-GB" dirty="0"/>
              <a:t> Total Number of rows are 41156 </a:t>
            </a:r>
          </a:p>
          <a:p>
            <a:r>
              <a:rPr lang="en-GB" dirty="0"/>
              <a:t>Data of type int64(2) and Object(4) are only present </a:t>
            </a:r>
          </a:p>
          <a:p>
            <a:r>
              <a:rPr lang="en-GB" dirty="0"/>
              <a:t> Location column has some null values.</a:t>
            </a:r>
          </a:p>
          <a:p>
            <a:r>
              <a:rPr lang="en-GB" dirty="0"/>
              <a:t> About 20.8% null values are present in location column, whereas all other columns are clean</a:t>
            </a:r>
            <a:endParaRPr lang="en-IN" dirty="0"/>
          </a:p>
        </p:txBody>
      </p:sp>
      <p:pic>
        <p:nvPicPr>
          <p:cNvPr id="5" name="Picture 4">
            <a:extLst>
              <a:ext uri="{FF2B5EF4-FFF2-40B4-BE49-F238E27FC236}">
                <a16:creationId xmlns:a16="http://schemas.microsoft.com/office/drawing/2014/main" id="{B8B233B5-4DF4-7952-8FD6-BBAE990786CB}"/>
              </a:ext>
            </a:extLst>
          </p:cNvPr>
          <p:cNvPicPr>
            <a:picLocks noChangeAspect="1"/>
          </p:cNvPicPr>
          <p:nvPr/>
        </p:nvPicPr>
        <p:blipFill>
          <a:blip r:embed="rId2"/>
          <a:stretch>
            <a:fillRect/>
          </a:stretch>
        </p:blipFill>
        <p:spPr>
          <a:xfrm>
            <a:off x="4890978" y="447675"/>
            <a:ext cx="2686050" cy="2124075"/>
          </a:xfrm>
          <a:prstGeom prst="rect">
            <a:avLst/>
          </a:prstGeom>
        </p:spPr>
      </p:pic>
      <p:pic>
        <p:nvPicPr>
          <p:cNvPr id="7" name="Picture 6">
            <a:extLst>
              <a:ext uri="{FF2B5EF4-FFF2-40B4-BE49-F238E27FC236}">
                <a16:creationId xmlns:a16="http://schemas.microsoft.com/office/drawing/2014/main" id="{8A48DFAA-9AAF-C411-1E70-3BDBA1C64455}"/>
              </a:ext>
            </a:extLst>
          </p:cNvPr>
          <p:cNvPicPr>
            <a:picLocks noChangeAspect="1"/>
          </p:cNvPicPr>
          <p:nvPr/>
        </p:nvPicPr>
        <p:blipFill>
          <a:blip r:embed="rId3"/>
          <a:stretch>
            <a:fillRect/>
          </a:stretch>
        </p:blipFill>
        <p:spPr>
          <a:xfrm>
            <a:off x="4572000" y="2691698"/>
            <a:ext cx="3619500" cy="2314575"/>
          </a:xfrm>
          <a:prstGeom prst="rect">
            <a:avLst/>
          </a:prstGeom>
        </p:spPr>
      </p:pic>
    </p:spTree>
    <p:extLst>
      <p:ext uri="{BB962C8B-B14F-4D97-AF65-F5344CB8AC3E}">
        <p14:creationId xmlns:p14="http://schemas.microsoft.com/office/powerpoint/2010/main" val="11053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AEB9-B8CF-80F8-7D88-718852693EBC}"/>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Exploratory Data Analysis</a:t>
            </a:r>
            <a:br>
              <a:rPr lang="en-IN" dirty="0"/>
            </a:br>
            <a:r>
              <a:rPr lang="en-IN" sz="2000" b="1" dirty="0">
                <a:solidFill>
                  <a:srgbClr val="00B0F0"/>
                </a:solidFill>
                <a:latin typeface="Times New Roman" panose="02020603050405020304" pitchFamily="18" charset="0"/>
                <a:cs typeface="Times New Roman" panose="02020603050405020304" pitchFamily="18" charset="0"/>
              </a:rPr>
              <a:t>Sentiment Distribution</a:t>
            </a:r>
          </a:p>
        </p:txBody>
      </p:sp>
      <p:pic>
        <p:nvPicPr>
          <p:cNvPr id="5" name="Content Placeholder 4">
            <a:extLst>
              <a:ext uri="{FF2B5EF4-FFF2-40B4-BE49-F238E27FC236}">
                <a16:creationId xmlns:a16="http://schemas.microsoft.com/office/drawing/2014/main" id="{4AECDE57-9C02-3455-2067-A084A929B78F}"/>
              </a:ext>
            </a:extLst>
          </p:cNvPr>
          <p:cNvPicPr>
            <a:picLocks noGrp="1" noChangeAspect="1"/>
          </p:cNvPicPr>
          <p:nvPr>
            <p:ph idx="1"/>
          </p:nvPr>
        </p:nvPicPr>
        <p:blipFill>
          <a:blip r:embed="rId2"/>
          <a:stretch>
            <a:fillRect/>
          </a:stretch>
        </p:blipFill>
        <p:spPr>
          <a:xfrm>
            <a:off x="484584" y="1497345"/>
            <a:ext cx="3768439" cy="2869961"/>
          </a:xfrm>
        </p:spPr>
      </p:pic>
      <p:pic>
        <p:nvPicPr>
          <p:cNvPr id="7" name="Picture 6">
            <a:extLst>
              <a:ext uri="{FF2B5EF4-FFF2-40B4-BE49-F238E27FC236}">
                <a16:creationId xmlns:a16="http://schemas.microsoft.com/office/drawing/2014/main" id="{EDAAD45F-DFB0-E948-9E92-A6572C47B88D}"/>
              </a:ext>
            </a:extLst>
          </p:cNvPr>
          <p:cNvPicPr>
            <a:picLocks noChangeAspect="1"/>
          </p:cNvPicPr>
          <p:nvPr/>
        </p:nvPicPr>
        <p:blipFill>
          <a:blip r:embed="rId3"/>
          <a:stretch>
            <a:fillRect/>
          </a:stretch>
        </p:blipFill>
        <p:spPr>
          <a:xfrm>
            <a:off x="4463901" y="1497345"/>
            <a:ext cx="4339858" cy="2978962"/>
          </a:xfrm>
          <a:prstGeom prst="rect">
            <a:avLst/>
          </a:prstGeom>
        </p:spPr>
      </p:pic>
    </p:spTree>
    <p:extLst>
      <p:ext uri="{BB962C8B-B14F-4D97-AF65-F5344CB8AC3E}">
        <p14:creationId xmlns:p14="http://schemas.microsoft.com/office/powerpoint/2010/main" val="264834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C8F-CAC0-101F-3A12-587CA64CBF9D}"/>
              </a:ext>
            </a:extLst>
          </p:cNvPr>
          <p:cNvSpPr>
            <a:spLocks noGrp="1"/>
          </p:cNvSpPr>
          <p:nvPr>
            <p:ph type="title"/>
          </p:nvPr>
        </p:nvSpPr>
        <p:spPr>
          <a:xfrm>
            <a:off x="484584" y="339538"/>
            <a:ext cx="5384588" cy="659922"/>
          </a:xfrm>
        </p:spPr>
        <p:txBody>
          <a:bodyPr/>
          <a:lstStyle/>
          <a:p>
            <a:r>
              <a:rPr lang="en-IN" b="1" dirty="0">
                <a:solidFill>
                  <a:srgbClr val="C00000"/>
                </a:solidFill>
              </a:rPr>
              <a:t>Tweet distribution in March</a:t>
            </a:r>
          </a:p>
        </p:txBody>
      </p:sp>
      <p:pic>
        <p:nvPicPr>
          <p:cNvPr id="5" name="Content Placeholder 4">
            <a:extLst>
              <a:ext uri="{FF2B5EF4-FFF2-40B4-BE49-F238E27FC236}">
                <a16:creationId xmlns:a16="http://schemas.microsoft.com/office/drawing/2014/main" id="{68351A83-F465-4AD5-8803-759335EFD8CD}"/>
              </a:ext>
            </a:extLst>
          </p:cNvPr>
          <p:cNvPicPr>
            <a:picLocks noGrp="1" noChangeAspect="1"/>
          </p:cNvPicPr>
          <p:nvPr>
            <p:ph idx="1"/>
          </p:nvPr>
        </p:nvPicPr>
        <p:blipFill>
          <a:blip r:embed="rId2"/>
          <a:stretch>
            <a:fillRect/>
          </a:stretch>
        </p:blipFill>
        <p:spPr>
          <a:xfrm>
            <a:off x="2806966" y="1125206"/>
            <a:ext cx="6124411" cy="3146425"/>
          </a:xfrm>
        </p:spPr>
      </p:pic>
      <p:sp>
        <p:nvSpPr>
          <p:cNvPr id="7" name="TextBox 6">
            <a:extLst>
              <a:ext uri="{FF2B5EF4-FFF2-40B4-BE49-F238E27FC236}">
                <a16:creationId xmlns:a16="http://schemas.microsoft.com/office/drawing/2014/main" id="{ED1D4D10-655B-78D1-C9B7-030E90D6EE5D}"/>
              </a:ext>
            </a:extLst>
          </p:cNvPr>
          <p:cNvSpPr txBox="1"/>
          <p:nvPr/>
        </p:nvSpPr>
        <p:spPr>
          <a:xfrm>
            <a:off x="212623" y="1218003"/>
            <a:ext cx="2062744" cy="2185214"/>
          </a:xfrm>
          <a:prstGeom prst="rect">
            <a:avLst/>
          </a:prstGeom>
          <a:noFill/>
        </p:spPr>
        <p:txBody>
          <a:bodyPr wrap="square">
            <a:spAutoFit/>
          </a:bodyPr>
          <a:lstStyle/>
          <a:p>
            <a:pPr algn="l"/>
            <a:r>
              <a:rPr lang="en-GB" sz="2000" b="0" i="0" dirty="0">
                <a:effectLst/>
                <a:latin typeface="var(--jp-content-font-family)"/>
              </a:rPr>
              <a:t>As we can see that above graph users were most active between 17/03 to 26/03</a:t>
            </a:r>
          </a:p>
          <a:p>
            <a:br>
              <a:rPr lang="en-GB" b="0" i="0" dirty="0">
                <a:solidFill>
                  <a:srgbClr val="000000"/>
                </a:solidFill>
                <a:effectLst/>
                <a:latin typeface="-apple-system"/>
              </a:rPr>
            </a:br>
            <a:endParaRPr lang="en-IN" dirty="0"/>
          </a:p>
        </p:txBody>
      </p:sp>
    </p:spTree>
    <p:extLst>
      <p:ext uri="{BB962C8B-B14F-4D97-AF65-F5344CB8AC3E}">
        <p14:creationId xmlns:p14="http://schemas.microsoft.com/office/powerpoint/2010/main" val="318488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9108-1A51-39A2-3CEC-DA913B6D27E0}"/>
              </a:ext>
            </a:extLst>
          </p:cNvPr>
          <p:cNvSpPr>
            <a:spLocks noGrp="1"/>
          </p:cNvSpPr>
          <p:nvPr>
            <p:ph type="title"/>
          </p:nvPr>
        </p:nvSpPr>
        <p:spPr/>
        <p:txBody>
          <a:bodyPr/>
          <a:lstStyle/>
          <a:p>
            <a:r>
              <a:rPr lang="en-IN" b="1" dirty="0">
                <a:solidFill>
                  <a:srgbClr val="C00000"/>
                </a:solidFill>
              </a:rPr>
              <a:t>Tweet distribution in April</a:t>
            </a:r>
          </a:p>
        </p:txBody>
      </p:sp>
      <p:pic>
        <p:nvPicPr>
          <p:cNvPr id="5" name="Content Placeholder 4">
            <a:extLst>
              <a:ext uri="{FF2B5EF4-FFF2-40B4-BE49-F238E27FC236}">
                <a16:creationId xmlns:a16="http://schemas.microsoft.com/office/drawing/2014/main" id="{EAEFB483-51E9-08F7-679D-E0F25563977C}"/>
              </a:ext>
            </a:extLst>
          </p:cNvPr>
          <p:cNvPicPr>
            <a:picLocks noGrp="1" noChangeAspect="1"/>
          </p:cNvPicPr>
          <p:nvPr>
            <p:ph idx="1"/>
          </p:nvPr>
        </p:nvPicPr>
        <p:blipFill>
          <a:blip r:embed="rId2"/>
          <a:stretch>
            <a:fillRect/>
          </a:stretch>
        </p:blipFill>
        <p:spPr>
          <a:xfrm>
            <a:off x="3498112" y="998537"/>
            <a:ext cx="5490168" cy="3146425"/>
          </a:xfrm>
        </p:spPr>
      </p:pic>
      <p:sp>
        <p:nvSpPr>
          <p:cNvPr id="7" name="TextBox 6">
            <a:extLst>
              <a:ext uri="{FF2B5EF4-FFF2-40B4-BE49-F238E27FC236}">
                <a16:creationId xmlns:a16="http://schemas.microsoft.com/office/drawing/2014/main" id="{12E73832-F27F-9801-3CF1-278B5DF2E572}"/>
              </a:ext>
            </a:extLst>
          </p:cNvPr>
          <p:cNvSpPr txBox="1"/>
          <p:nvPr/>
        </p:nvSpPr>
        <p:spPr>
          <a:xfrm>
            <a:off x="484584" y="1207370"/>
            <a:ext cx="2247983" cy="1877437"/>
          </a:xfrm>
          <a:prstGeom prst="rect">
            <a:avLst/>
          </a:prstGeom>
          <a:noFill/>
        </p:spPr>
        <p:txBody>
          <a:bodyPr wrap="square">
            <a:spAutoFit/>
          </a:bodyPr>
          <a:lstStyle/>
          <a:p>
            <a:pPr algn="l"/>
            <a:r>
              <a:rPr lang="en-GB" sz="2000" b="0" i="0" dirty="0">
                <a:effectLst/>
                <a:latin typeface="var(--jp-content-font-family)"/>
              </a:rPr>
              <a:t>Here we can see Users were most active between 06/04 to 09/04</a:t>
            </a:r>
          </a:p>
          <a:p>
            <a:br>
              <a:rPr lang="en-GB" b="0" i="0" dirty="0">
                <a:solidFill>
                  <a:srgbClr val="000000"/>
                </a:solidFill>
                <a:effectLst/>
                <a:latin typeface="-apple-system"/>
              </a:rPr>
            </a:br>
            <a:endParaRPr lang="en-IN" dirty="0"/>
          </a:p>
        </p:txBody>
      </p:sp>
    </p:spTree>
    <p:extLst>
      <p:ext uri="{BB962C8B-B14F-4D97-AF65-F5344CB8AC3E}">
        <p14:creationId xmlns:p14="http://schemas.microsoft.com/office/powerpoint/2010/main" val="389973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34BA-CCAA-D09B-34A1-B5B24A1D9F78}"/>
              </a:ext>
            </a:extLst>
          </p:cNvPr>
          <p:cNvSpPr>
            <a:spLocks noGrp="1"/>
          </p:cNvSpPr>
          <p:nvPr>
            <p:ph type="title"/>
          </p:nvPr>
        </p:nvSpPr>
        <p:spPr>
          <a:xfrm>
            <a:off x="346361" y="457200"/>
            <a:ext cx="2630755" cy="606056"/>
          </a:xfrm>
        </p:spPr>
        <p:txBody>
          <a:bodyPr/>
          <a:lstStyle/>
          <a:p>
            <a:r>
              <a:rPr lang="en-IN" b="1" dirty="0">
                <a:solidFill>
                  <a:srgbClr val="C00000"/>
                </a:solidFill>
              </a:rPr>
              <a:t>Most tweets</a:t>
            </a:r>
          </a:p>
        </p:txBody>
      </p:sp>
      <p:sp>
        <p:nvSpPr>
          <p:cNvPr id="3" name="Content Placeholder 2">
            <a:extLst>
              <a:ext uri="{FF2B5EF4-FFF2-40B4-BE49-F238E27FC236}">
                <a16:creationId xmlns:a16="http://schemas.microsoft.com/office/drawing/2014/main" id="{F44DECE3-A185-117C-0ADC-A3C95D0839E5}"/>
              </a:ext>
            </a:extLst>
          </p:cNvPr>
          <p:cNvSpPr>
            <a:spLocks noGrp="1"/>
          </p:cNvSpPr>
          <p:nvPr>
            <p:ph idx="1"/>
          </p:nvPr>
        </p:nvSpPr>
        <p:spPr>
          <a:xfrm>
            <a:off x="827484" y="1539690"/>
            <a:ext cx="2447925" cy="2213604"/>
          </a:xfrm>
        </p:spPr>
        <p:txBody>
          <a:bodyPr>
            <a:normAutofit/>
          </a:bodyPr>
          <a:lstStyle/>
          <a:p>
            <a:r>
              <a:rPr lang="en-GB" sz="2000" dirty="0"/>
              <a:t>Top 10 locations which has most tweets from them.</a:t>
            </a:r>
            <a:endParaRPr lang="en-IN" sz="2000" dirty="0"/>
          </a:p>
        </p:txBody>
      </p:sp>
      <p:pic>
        <p:nvPicPr>
          <p:cNvPr id="5" name="Picture 4">
            <a:extLst>
              <a:ext uri="{FF2B5EF4-FFF2-40B4-BE49-F238E27FC236}">
                <a16:creationId xmlns:a16="http://schemas.microsoft.com/office/drawing/2014/main" id="{987C93C1-82F7-FB0D-DD7B-20DF84069D07}"/>
              </a:ext>
            </a:extLst>
          </p:cNvPr>
          <p:cNvPicPr>
            <a:picLocks noChangeAspect="1"/>
          </p:cNvPicPr>
          <p:nvPr/>
        </p:nvPicPr>
        <p:blipFill>
          <a:blip r:embed="rId2"/>
          <a:stretch>
            <a:fillRect/>
          </a:stretch>
        </p:blipFill>
        <p:spPr>
          <a:xfrm>
            <a:off x="5378856" y="1047750"/>
            <a:ext cx="2447925" cy="3048000"/>
          </a:xfrm>
          <a:prstGeom prst="rect">
            <a:avLst/>
          </a:prstGeom>
        </p:spPr>
      </p:pic>
    </p:spTree>
    <p:extLst>
      <p:ext uri="{BB962C8B-B14F-4D97-AF65-F5344CB8AC3E}">
        <p14:creationId xmlns:p14="http://schemas.microsoft.com/office/powerpoint/2010/main" val="1068768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71</TotalTime>
  <Words>896</Words>
  <Application>Microsoft Office PowerPoint</Application>
  <PresentationFormat>On-screen Show (16:9)</PresentationFormat>
  <Paragraphs>72</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Montserrat</vt:lpstr>
      <vt:lpstr>Times New Roman</vt:lpstr>
      <vt:lpstr>-apple-system</vt:lpstr>
      <vt:lpstr>Arial</vt:lpstr>
      <vt:lpstr>Century Gothic</vt:lpstr>
      <vt:lpstr>var(--jp-content-font-family)</vt:lpstr>
      <vt:lpstr>Wingdings 3</vt:lpstr>
      <vt:lpstr>Ion</vt:lpstr>
      <vt:lpstr>Capstone Project  </vt:lpstr>
      <vt:lpstr>Road map</vt:lpstr>
      <vt:lpstr>Aim of our project </vt:lpstr>
      <vt:lpstr>What is Sentiment Analysis </vt:lpstr>
      <vt:lpstr>Data Summary </vt:lpstr>
      <vt:lpstr>Exploratory Data Analysis Sentiment Distribution</vt:lpstr>
      <vt:lpstr>Tweet distribution in March</vt:lpstr>
      <vt:lpstr>Tweet distribution in April</vt:lpstr>
      <vt:lpstr>Most tweets</vt:lpstr>
      <vt:lpstr>Top 10 dates on which maximums tweets have been made.</vt:lpstr>
      <vt:lpstr>Insights from EDA </vt:lpstr>
      <vt:lpstr>Pre-processing of data </vt:lpstr>
      <vt:lpstr>Model Training Count Vectorizer Method   </vt:lpstr>
      <vt:lpstr>Different models used </vt:lpstr>
      <vt:lpstr>Logistic regression metrics</vt:lpstr>
      <vt:lpstr>Logistic regression confusion matrix </vt:lpstr>
      <vt:lpstr>Contd….</vt:lpstr>
      <vt:lpstr>Decision trees classifier metrics</vt:lpstr>
      <vt:lpstr>Décision trees classifier confusion matrix </vt:lpstr>
      <vt:lpstr>Multinomial naive bayes metrics</vt:lpstr>
      <vt:lpstr>Multinomial naive bayes confusion matrix </vt:lpstr>
      <vt:lpstr>Hyperparameter tuning</vt:lpstr>
      <vt:lpstr>B) Tf-IDF Method </vt:lpstr>
      <vt:lpstr>Confusion matrix for train and test data </vt:lpstr>
      <vt:lpstr>Classification report for train and test data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cp:lastModifiedBy>Ratnakar Gupta</cp:lastModifiedBy>
  <cp:revision>2</cp:revision>
  <dcterms:modified xsi:type="dcterms:W3CDTF">2022-10-08T20:12:13Z</dcterms:modified>
</cp:coreProperties>
</file>