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2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3" r:id="rId19"/>
    <p:sldId id="274" r:id="rId20"/>
    <p:sldId id="275" r:id="rId21"/>
    <p:sldId id="277" r:id="rId22"/>
    <p:sldId id="278" r:id="rId23"/>
  </p:sldIdLst>
  <p:sldSz cx="9144000" cy="5143500" type="screen16x9"/>
  <p:notesSz cx="6858000" cy="9144000"/>
  <p:embeddedFontLst>
    <p:embeddedFont>
      <p:font typeface="Century Gothic" panose="020B0502020202020204"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450734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22399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886071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7098504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91521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800930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9/24/2022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811672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731660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470983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785654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89488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404243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0562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61984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9982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912905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735074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9/24/2022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0147455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3600" b="1" dirty="0">
                <a:solidFill>
                  <a:srgbClr val="CC0000"/>
                </a:solidFill>
                <a:latin typeface="Montserrat"/>
                <a:ea typeface="Montserrat"/>
                <a:cs typeface="Montserrat"/>
                <a:sym typeface="Montserrat"/>
              </a:rPr>
              <a:t>Capstone Project-2</a:t>
            </a:r>
            <a:endParaRPr lang="en-IN" sz="3600" b="1" dirty="0">
              <a:solidFill>
                <a:srgbClr val="CC0000"/>
              </a:solidFill>
              <a:latin typeface="Montserrat"/>
              <a:ea typeface="Montserrat"/>
              <a:cs typeface="Montserrat"/>
              <a:sym typeface="Montserrat"/>
            </a:endParaRPr>
          </a:p>
          <a:p>
            <a:pPr marL="0" lvl="0" indent="0" algn="just" rtl="0">
              <a:lnSpc>
                <a:spcPct val="100000"/>
              </a:lnSpc>
              <a:spcBef>
                <a:spcPts val="0"/>
              </a:spcBef>
              <a:spcAft>
                <a:spcPts val="0"/>
              </a:spcAft>
              <a:buSzPts val="5200"/>
              <a:buNone/>
            </a:pPr>
            <a:r>
              <a:rPr lang="en-IN" sz="2400" b="1" dirty="0">
                <a:solidFill>
                  <a:schemeClr val="lt1"/>
                </a:solidFill>
                <a:latin typeface="Montserrat"/>
                <a:ea typeface="Montserrat"/>
                <a:cs typeface="Montserrat"/>
                <a:sym typeface="Montserrat"/>
              </a:rPr>
              <a:t>                 Bike sharing demand prediction</a:t>
            </a:r>
          </a:p>
          <a:p>
            <a:pPr marL="0" lvl="0" indent="0" algn="ctr" rtl="0">
              <a:spcBef>
                <a:spcPts val="0"/>
              </a:spcBef>
              <a:spcAft>
                <a:spcPts val="0"/>
              </a:spcAft>
              <a:buSzPts val="5200"/>
              <a:buNone/>
            </a:pPr>
            <a:r>
              <a:rPr lang="en-IN" sz="2800" b="1" dirty="0">
                <a:solidFill>
                  <a:schemeClr val="lt1"/>
                </a:solidFill>
                <a:latin typeface="Montserrat"/>
                <a:ea typeface="Montserrat"/>
                <a:cs typeface="Montserrat"/>
                <a:sym typeface="Montserrat"/>
              </a:rPr>
              <a:t>Ratnakar</a:t>
            </a:r>
            <a:endParaRPr sz="28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A8E3-B424-D1A1-66E2-BED95BE693FD}"/>
              </a:ext>
            </a:extLst>
          </p:cNvPr>
          <p:cNvSpPr>
            <a:spLocks noGrp="1"/>
          </p:cNvSpPr>
          <p:nvPr>
            <p:ph type="title"/>
          </p:nvPr>
        </p:nvSpPr>
        <p:spPr/>
        <p:txBody>
          <a:bodyPr>
            <a:normAutofit fontScale="90000"/>
          </a:bodyPr>
          <a:lstStyle/>
          <a:p>
            <a:r>
              <a:rPr lang="en-GB" b="1" dirty="0">
                <a:solidFill>
                  <a:srgbClr val="00B0F0"/>
                </a:solidFill>
              </a:rPr>
              <a:t>Comparison of number of bikes rented (type of day)</a:t>
            </a:r>
            <a:endParaRPr lang="en-IN" b="1" dirty="0">
              <a:solidFill>
                <a:srgbClr val="00B0F0"/>
              </a:solidFill>
            </a:endParaRPr>
          </a:p>
        </p:txBody>
      </p:sp>
      <p:sp>
        <p:nvSpPr>
          <p:cNvPr id="3" name="Content Placeholder 2">
            <a:extLst>
              <a:ext uri="{FF2B5EF4-FFF2-40B4-BE49-F238E27FC236}">
                <a16:creationId xmlns:a16="http://schemas.microsoft.com/office/drawing/2014/main" id="{06E0045F-17F0-6E42-0C9E-EAA4E3A0BF3A}"/>
              </a:ext>
            </a:extLst>
          </p:cNvPr>
          <p:cNvSpPr>
            <a:spLocks noGrp="1"/>
          </p:cNvSpPr>
          <p:nvPr>
            <p:ph idx="1"/>
          </p:nvPr>
        </p:nvSpPr>
        <p:spPr>
          <a:xfrm>
            <a:off x="763688" y="1943727"/>
            <a:ext cx="2649363" cy="1735139"/>
          </a:xfrm>
        </p:spPr>
        <p:txBody>
          <a:bodyPr/>
          <a:lstStyle/>
          <a:p>
            <a:r>
              <a:rPr lang="en-GB" dirty="0"/>
              <a:t>This plot shows that most of the bikes have been rented on working days</a:t>
            </a:r>
            <a:endParaRPr lang="en-IN" dirty="0"/>
          </a:p>
        </p:txBody>
      </p:sp>
      <p:pic>
        <p:nvPicPr>
          <p:cNvPr id="5" name="Picture 4">
            <a:extLst>
              <a:ext uri="{FF2B5EF4-FFF2-40B4-BE49-F238E27FC236}">
                <a16:creationId xmlns:a16="http://schemas.microsoft.com/office/drawing/2014/main" id="{F6D76477-312A-7FB0-7F50-44DC22566D78}"/>
              </a:ext>
            </a:extLst>
          </p:cNvPr>
          <p:cNvPicPr>
            <a:picLocks noChangeAspect="1"/>
          </p:cNvPicPr>
          <p:nvPr/>
        </p:nvPicPr>
        <p:blipFill>
          <a:blip r:embed="rId2"/>
          <a:stretch>
            <a:fillRect/>
          </a:stretch>
        </p:blipFill>
        <p:spPr>
          <a:xfrm>
            <a:off x="3413051" y="1389936"/>
            <a:ext cx="5572125" cy="3676650"/>
          </a:xfrm>
          <a:prstGeom prst="rect">
            <a:avLst/>
          </a:prstGeom>
        </p:spPr>
      </p:pic>
    </p:spTree>
    <p:extLst>
      <p:ext uri="{BB962C8B-B14F-4D97-AF65-F5344CB8AC3E}">
        <p14:creationId xmlns:p14="http://schemas.microsoft.com/office/powerpoint/2010/main" val="3807593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C65E-AB66-D102-C434-485D4CCFEFE8}"/>
              </a:ext>
            </a:extLst>
          </p:cNvPr>
          <p:cNvSpPr>
            <a:spLocks noGrp="1"/>
          </p:cNvSpPr>
          <p:nvPr>
            <p:ph type="title"/>
          </p:nvPr>
        </p:nvSpPr>
        <p:spPr/>
        <p:txBody>
          <a:bodyPr>
            <a:normAutofit fontScale="90000"/>
          </a:bodyPr>
          <a:lstStyle/>
          <a:p>
            <a:r>
              <a:rPr lang="en-GB" b="1" dirty="0">
                <a:solidFill>
                  <a:srgbClr val="00B0F0"/>
                </a:solidFill>
              </a:rPr>
              <a:t>Comparison of number of bikes rented in year 2018</a:t>
            </a:r>
            <a:endParaRPr lang="en-IN" b="1" dirty="0">
              <a:solidFill>
                <a:srgbClr val="00B0F0"/>
              </a:solidFill>
            </a:endParaRPr>
          </a:p>
        </p:txBody>
      </p:sp>
      <p:sp>
        <p:nvSpPr>
          <p:cNvPr id="3" name="Content Placeholder 2">
            <a:extLst>
              <a:ext uri="{FF2B5EF4-FFF2-40B4-BE49-F238E27FC236}">
                <a16:creationId xmlns:a16="http://schemas.microsoft.com/office/drawing/2014/main" id="{02ABC017-30DD-546C-A7F6-7F05502638E1}"/>
              </a:ext>
            </a:extLst>
          </p:cNvPr>
          <p:cNvSpPr>
            <a:spLocks noGrp="1"/>
          </p:cNvSpPr>
          <p:nvPr>
            <p:ph idx="1"/>
          </p:nvPr>
        </p:nvSpPr>
        <p:spPr>
          <a:xfrm>
            <a:off x="774321" y="1975624"/>
            <a:ext cx="2266590" cy="1692609"/>
          </a:xfrm>
        </p:spPr>
        <p:txBody>
          <a:bodyPr>
            <a:normAutofit/>
          </a:bodyPr>
          <a:lstStyle/>
          <a:p>
            <a:r>
              <a:rPr lang="en-GB" dirty="0"/>
              <a:t>This plot shows that most of the bikes have been rented in December (winter)</a:t>
            </a:r>
            <a:endParaRPr lang="en-IN" dirty="0"/>
          </a:p>
        </p:txBody>
      </p:sp>
      <p:pic>
        <p:nvPicPr>
          <p:cNvPr id="5" name="Picture 4">
            <a:extLst>
              <a:ext uri="{FF2B5EF4-FFF2-40B4-BE49-F238E27FC236}">
                <a16:creationId xmlns:a16="http://schemas.microsoft.com/office/drawing/2014/main" id="{D89F9421-1549-96A9-21A6-B8CFD0EA2906}"/>
              </a:ext>
            </a:extLst>
          </p:cNvPr>
          <p:cNvPicPr>
            <a:picLocks noChangeAspect="1"/>
          </p:cNvPicPr>
          <p:nvPr/>
        </p:nvPicPr>
        <p:blipFill>
          <a:blip r:embed="rId2"/>
          <a:stretch>
            <a:fillRect/>
          </a:stretch>
        </p:blipFill>
        <p:spPr>
          <a:xfrm>
            <a:off x="3627477" y="1460687"/>
            <a:ext cx="4951228" cy="3343275"/>
          </a:xfrm>
          <a:prstGeom prst="rect">
            <a:avLst/>
          </a:prstGeom>
        </p:spPr>
      </p:pic>
    </p:spTree>
    <p:extLst>
      <p:ext uri="{BB962C8B-B14F-4D97-AF65-F5344CB8AC3E}">
        <p14:creationId xmlns:p14="http://schemas.microsoft.com/office/powerpoint/2010/main" val="413146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B02F-3954-8606-EAFA-C991F274395A}"/>
              </a:ext>
            </a:extLst>
          </p:cNvPr>
          <p:cNvSpPr>
            <a:spLocks noGrp="1"/>
          </p:cNvSpPr>
          <p:nvPr>
            <p:ph type="title"/>
          </p:nvPr>
        </p:nvSpPr>
        <p:spPr/>
        <p:txBody>
          <a:bodyPr>
            <a:normAutofit fontScale="90000"/>
          </a:bodyPr>
          <a:lstStyle/>
          <a:p>
            <a:r>
              <a:rPr lang="en-GB" b="1" dirty="0">
                <a:solidFill>
                  <a:srgbClr val="00B0F0"/>
                </a:solidFill>
              </a:rPr>
              <a:t>Comparison of number of bikes rented in year 2017</a:t>
            </a:r>
            <a:endParaRPr lang="en-IN" b="1" dirty="0">
              <a:solidFill>
                <a:srgbClr val="00B0F0"/>
              </a:solidFill>
            </a:endParaRPr>
          </a:p>
        </p:txBody>
      </p:sp>
      <p:sp>
        <p:nvSpPr>
          <p:cNvPr id="3" name="Content Placeholder 2">
            <a:extLst>
              <a:ext uri="{FF2B5EF4-FFF2-40B4-BE49-F238E27FC236}">
                <a16:creationId xmlns:a16="http://schemas.microsoft.com/office/drawing/2014/main" id="{506C254F-4A1F-4E08-DCFF-D45756384478}"/>
              </a:ext>
            </a:extLst>
          </p:cNvPr>
          <p:cNvSpPr>
            <a:spLocks noGrp="1"/>
          </p:cNvSpPr>
          <p:nvPr>
            <p:ph idx="1"/>
          </p:nvPr>
        </p:nvSpPr>
        <p:spPr>
          <a:xfrm>
            <a:off x="763689" y="1956435"/>
            <a:ext cx="2947074" cy="1267306"/>
          </a:xfrm>
        </p:spPr>
        <p:txBody>
          <a:bodyPr>
            <a:normAutofit/>
          </a:bodyPr>
          <a:lstStyle/>
          <a:p>
            <a:r>
              <a:rPr lang="en-IN" dirty="0"/>
              <a:t>This </a:t>
            </a:r>
            <a:r>
              <a:rPr lang="en-GB" dirty="0"/>
              <a:t>plot shows that most of the bikes have been rented in December in the year 2017</a:t>
            </a:r>
            <a:endParaRPr lang="en-IN" dirty="0"/>
          </a:p>
        </p:txBody>
      </p:sp>
      <p:pic>
        <p:nvPicPr>
          <p:cNvPr id="5" name="Picture 4">
            <a:extLst>
              <a:ext uri="{FF2B5EF4-FFF2-40B4-BE49-F238E27FC236}">
                <a16:creationId xmlns:a16="http://schemas.microsoft.com/office/drawing/2014/main" id="{EC78108F-972D-86F3-71C7-0CF98DF388F8}"/>
              </a:ext>
            </a:extLst>
          </p:cNvPr>
          <p:cNvPicPr>
            <a:picLocks noChangeAspect="1"/>
          </p:cNvPicPr>
          <p:nvPr/>
        </p:nvPicPr>
        <p:blipFill>
          <a:blip r:embed="rId2"/>
          <a:stretch>
            <a:fillRect/>
          </a:stretch>
        </p:blipFill>
        <p:spPr>
          <a:xfrm>
            <a:off x="3934047" y="1384487"/>
            <a:ext cx="4614530" cy="3419475"/>
          </a:xfrm>
          <a:prstGeom prst="rect">
            <a:avLst/>
          </a:prstGeom>
        </p:spPr>
      </p:pic>
    </p:spTree>
    <p:extLst>
      <p:ext uri="{BB962C8B-B14F-4D97-AF65-F5344CB8AC3E}">
        <p14:creationId xmlns:p14="http://schemas.microsoft.com/office/powerpoint/2010/main" val="73184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0885-6A6D-9559-5CBE-ED4A4B00DE34}"/>
              </a:ext>
            </a:extLst>
          </p:cNvPr>
          <p:cNvSpPr>
            <a:spLocks noGrp="1"/>
          </p:cNvSpPr>
          <p:nvPr>
            <p:ph type="title"/>
          </p:nvPr>
        </p:nvSpPr>
        <p:spPr/>
        <p:txBody>
          <a:bodyPr>
            <a:normAutofit fontScale="90000"/>
          </a:bodyPr>
          <a:lstStyle/>
          <a:p>
            <a:r>
              <a:rPr lang="en-GB" b="1" dirty="0">
                <a:solidFill>
                  <a:srgbClr val="00B0F0"/>
                </a:solidFill>
              </a:rPr>
              <a:t>Distribution of bike rentals according to rainfall intensity</a:t>
            </a:r>
            <a:endParaRPr lang="en-IN" b="1" dirty="0">
              <a:solidFill>
                <a:srgbClr val="00B0F0"/>
              </a:solidFill>
            </a:endParaRPr>
          </a:p>
        </p:txBody>
      </p:sp>
      <p:pic>
        <p:nvPicPr>
          <p:cNvPr id="5" name="Content Placeholder 4">
            <a:extLst>
              <a:ext uri="{FF2B5EF4-FFF2-40B4-BE49-F238E27FC236}">
                <a16:creationId xmlns:a16="http://schemas.microsoft.com/office/drawing/2014/main" id="{95F665BA-404B-2455-79EC-F401427652BE}"/>
              </a:ext>
            </a:extLst>
          </p:cNvPr>
          <p:cNvPicPr>
            <a:picLocks noGrp="1" noChangeAspect="1"/>
          </p:cNvPicPr>
          <p:nvPr>
            <p:ph idx="1"/>
          </p:nvPr>
        </p:nvPicPr>
        <p:blipFill>
          <a:blip r:embed="rId2"/>
          <a:stretch>
            <a:fillRect/>
          </a:stretch>
        </p:blipFill>
        <p:spPr>
          <a:xfrm>
            <a:off x="1418643" y="1539875"/>
            <a:ext cx="5527251" cy="3146425"/>
          </a:xfrm>
        </p:spPr>
      </p:pic>
      <p:sp>
        <p:nvSpPr>
          <p:cNvPr id="7" name="TextBox 6">
            <a:extLst>
              <a:ext uri="{FF2B5EF4-FFF2-40B4-BE49-F238E27FC236}">
                <a16:creationId xmlns:a16="http://schemas.microsoft.com/office/drawing/2014/main" id="{5DC5991D-0EF0-D74B-0FCA-306F7EE94067}"/>
              </a:ext>
            </a:extLst>
          </p:cNvPr>
          <p:cNvSpPr txBox="1"/>
          <p:nvPr/>
        </p:nvSpPr>
        <p:spPr>
          <a:xfrm>
            <a:off x="903768" y="1999239"/>
            <a:ext cx="2562446" cy="1477328"/>
          </a:xfrm>
          <a:prstGeom prst="rect">
            <a:avLst/>
          </a:prstGeom>
          <a:noFill/>
        </p:spPr>
        <p:txBody>
          <a:bodyPr wrap="square">
            <a:spAutoFit/>
          </a:bodyPr>
          <a:lstStyle/>
          <a:p>
            <a:r>
              <a:rPr lang="en-GB" dirty="0"/>
              <a:t>This plot shows that most people tend to rent bikes when there is no or less rainfall</a:t>
            </a:r>
            <a:endParaRPr lang="en-IN" dirty="0"/>
          </a:p>
        </p:txBody>
      </p:sp>
    </p:spTree>
    <p:extLst>
      <p:ext uri="{BB962C8B-B14F-4D97-AF65-F5344CB8AC3E}">
        <p14:creationId xmlns:p14="http://schemas.microsoft.com/office/powerpoint/2010/main" val="123951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0683-C244-FC2D-DE9E-FAC88287DFDB}"/>
              </a:ext>
            </a:extLst>
          </p:cNvPr>
          <p:cNvSpPr>
            <a:spLocks noGrp="1"/>
          </p:cNvSpPr>
          <p:nvPr>
            <p:ph type="title"/>
          </p:nvPr>
        </p:nvSpPr>
        <p:spPr>
          <a:xfrm>
            <a:off x="484584" y="339538"/>
            <a:ext cx="6575435" cy="1032062"/>
          </a:xfrm>
        </p:spPr>
        <p:txBody>
          <a:bodyPr/>
          <a:lstStyle/>
          <a:p>
            <a:r>
              <a:rPr lang="en-GB" b="1" dirty="0">
                <a:solidFill>
                  <a:srgbClr val="00B0F0"/>
                </a:solidFill>
              </a:rPr>
              <a:t>Distribution of bike rentals according to snowfall intensity </a:t>
            </a:r>
            <a:endParaRPr lang="en-IN" b="1" dirty="0">
              <a:solidFill>
                <a:srgbClr val="00B0F0"/>
              </a:solidFill>
            </a:endParaRPr>
          </a:p>
        </p:txBody>
      </p:sp>
      <p:sp>
        <p:nvSpPr>
          <p:cNvPr id="3" name="Content Placeholder 2">
            <a:extLst>
              <a:ext uri="{FF2B5EF4-FFF2-40B4-BE49-F238E27FC236}">
                <a16:creationId xmlns:a16="http://schemas.microsoft.com/office/drawing/2014/main" id="{4CC74BEA-ED8E-A3A7-A05F-EB25ED86BD67}"/>
              </a:ext>
            </a:extLst>
          </p:cNvPr>
          <p:cNvSpPr>
            <a:spLocks noGrp="1"/>
          </p:cNvSpPr>
          <p:nvPr>
            <p:ph idx="1"/>
          </p:nvPr>
        </p:nvSpPr>
        <p:spPr>
          <a:xfrm>
            <a:off x="859382" y="1869299"/>
            <a:ext cx="2372916" cy="1565018"/>
          </a:xfrm>
        </p:spPr>
        <p:txBody>
          <a:bodyPr/>
          <a:lstStyle/>
          <a:p>
            <a:r>
              <a:rPr lang="en-IN" dirty="0"/>
              <a:t>This </a:t>
            </a:r>
            <a:r>
              <a:rPr lang="en-GB" dirty="0"/>
              <a:t>plot shows that most people tend to rent bikes when there is no or less snowfall. </a:t>
            </a:r>
            <a:endParaRPr lang="en-IN" dirty="0"/>
          </a:p>
        </p:txBody>
      </p:sp>
      <p:pic>
        <p:nvPicPr>
          <p:cNvPr id="5" name="Picture 4">
            <a:extLst>
              <a:ext uri="{FF2B5EF4-FFF2-40B4-BE49-F238E27FC236}">
                <a16:creationId xmlns:a16="http://schemas.microsoft.com/office/drawing/2014/main" id="{7A92AB3E-7328-D18C-A24F-D21B22603B86}"/>
              </a:ext>
            </a:extLst>
          </p:cNvPr>
          <p:cNvPicPr>
            <a:picLocks noChangeAspect="1"/>
          </p:cNvPicPr>
          <p:nvPr/>
        </p:nvPicPr>
        <p:blipFill>
          <a:blip r:embed="rId2"/>
          <a:stretch>
            <a:fillRect/>
          </a:stretch>
        </p:blipFill>
        <p:spPr>
          <a:xfrm>
            <a:off x="3976577" y="1394012"/>
            <a:ext cx="4052998" cy="3409950"/>
          </a:xfrm>
          <a:prstGeom prst="rect">
            <a:avLst/>
          </a:prstGeom>
        </p:spPr>
      </p:pic>
    </p:spTree>
    <p:extLst>
      <p:ext uri="{BB962C8B-B14F-4D97-AF65-F5344CB8AC3E}">
        <p14:creationId xmlns:p14="http://schemas.microsoft.com/office/powerpoint/2010/main" val="348749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C554-DC7B-98BE-0C8A-6DFADAB15648}"/>
              </a:ext>
            </a:extLst>
          </p:cNvPr>
          <p:cNvSpPr>
            <a:spLocks noGrp="1"/>
          </p:cNvSpPr>
          <p:nvPr>
            <p:ph type="title"/>
          </p:nvPr>
        </p:nvSpPr>
        <p:spPr/>
        <p:txBody>
          <a:bodyPr>
            <a:normAutofit fontScale="90000"/>
          </a:bodyPr>
          <a:lstStyle/>
          <a:p>
            <a:r>
              <a:rPr lang="en-GB" b="1" dirty="0">
                <a:solidFill>
                  <a:srgbClr val="00B0F0"/>
                </a:solidFill>
              </a:rPr>
              <a:t>Distribution of bike rentals according to visibility </a:t>
            </a:r>
            <a:endParaRPr lang="en-IN" b="1" dirty="0">
              <a:solidFill>
                <a:srgbClr val="00B0F0"/>
              </a:solidFill>
            </a:endParaRPr>
          </a:p>
        </p:txBody>
      </p:sp>
      <p:sp>
        <p:nvSpPr>
          <p:cNvPr id="3" name="Content Placeholder 2">
            <a:extLst>
              <a:ext uri="{FF2B5EF4-FFF2-40B4-BE49-F238E27FC236}">
                <a16:creationId xmlns:a16="http://schemas.microsoft.com/office/drawing/2014/main" id="{C1EE42BF-C4C9-75C1-38E3-2D4FA0A53FCC}"/>
              </a:ext>
            </a:extLst>
          </p:cNvPr>
          <p:cNvSpPr>
            <a:spLocks noGrp="1"/>
          </p:cNvSpPr>
          <p:nvPr>
            <p:ph idx="1"/>
          </p:nvPr>
        </p:nvSpPr>
        <p:spPr>
          <a:xfrm>
            <a:off x="753056" y="1979882"/>
            <a:ext cx="2468609" cy="1490590"/>
          </a:xfrm>
        </p:spPr>
        <p:txBody>
          <a:bodyPr>
            <a:normAutofit/>
          </a:bodyPr>
          <a:lstStyle/>
          <a:p>
            <a:r>
              <a:rPr lang="en-GB" dirty="0"/>
              <a:t>This plot shows that most people tend to rent bikes when visibility is between 300 t0 1700.</a:t>
            </a:r>
            <a:endParaRPr lang="en-IN" dirty="0"/>
          </a:p>
        </p:txBody>
      </p:sp>
      <p:pic>
        <p:nvPicPr>
          <p:cNvPr id="5" name="Picture 4">
            <a:extLst>
              <a:ext uri="{FF2B5EF4-FFF2-40B4-BE49-F238E27FC236}">
                <a16:creationId xmlns:a16="http://schemas.microsoft.com/office/drawing/2014/main" id="{D2917C3E-0813-CDE6-D195-8AD281357F53}"/>
              </a:ext>
            </a:extLst>
          </p:cNvPr>
          <p:cNvPicPr>
            <a:picLocks noChangeAspect="1"/>
          </p:cNvPicPr>
          <p:nvPr/>
        </p:nvPicPr>
        <p:blipFill>
          <a:blip r:embed="rId2"/>
          <a:stretch>
            <a:fillRect/>
          </a:stretch>
        </p:blipFill>
        <p:spPr>
          <a:xfrm>
            <a:off x="4011355" y="1499855"/>
            <a:ext cx="4441640" cy="3143250"/>
          </a:xfrm>
          <a:prstGeom prst="rect">
            <a:avLst/>
          </a:prstGeom>
        </p:spPr>
      </p:pic>
    </p:spTree>
    <p:extLst>
      <p:ext uri="{BB962C8B-B14F-4D97-AF65-F5344CB8AC3E}">
        <p14:creationId xmlns:p14="http://schemas.microsoft.com/office/powerpoint/2010/main" val="431624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155A-D67C-D519-52A2-F29D9D4A99A2}"/>
              </a:ext>
            </a:extLst>
          </p:cNvPr>
          <p:cNvSpPr>
            <a:spLocks noGrp="1"/>
          </p:cNvSpPr>
          <p:nvPr>
            <p:ph type="title"/>
          </p:nvPr>
        </p:nvSpPr>
        <p:spPr/>
        <p:txBody>
          <a:bodyPr>
            <a:normAutofit fontScale="90000"/>
          </a:bodyPr>
          <a:lstStyle/>
          <a:p>
            <a:r>
              <a:rPr lang="en-GB" b="1" dirty="0">
                <a:solidFill>
                  <a:srgbClr val="00B0F0"/>
                </a:solidFill>
              </a:rPr>
              <a:t>Distribution of bike rentals according to temperature intensity </a:t>
            </a:r>
            <a:endParaRPr lang="en-IN" b="1" dirty="0">
              <a:solidFill>
                <a:srgbClr val="00B0F0"/>
              </a:solidFill>
            </a:endParaRPr>
          </a:p>
        </p:txBody>
      </p:sp>
      <p:pic>
        <p:nvPicPr>
          <p:cNvPr id="5" name="Content Placeholder 4">
            <a:extLst>
              <a:ext uri="{FF2B5EF4-FFF2-40B4-BE49-F238E27FC236}">
                <a16:creationId xmlns:a16="http://schemas.microsoft.com/office/drawing/2014/main" id="{60416278-C2FD-2A59-743F-0E5687D883BF}"/>
              </a:ext>
            </a:extLst>
          </p:cNvPr>
          <p:cNvPicPr>
            <a:picLocks noGrp="1" noChangeAspect="1"/>
          </p:cNvPicPr>
          <p:nvPr>
            <p:ph idx="1"/>
          </p:nvPr>
        </p:nvPicPr>
        <p:blipFill>
          <a:blip r:embed="rId2"/>
          <a:stretch>
            <a:fillRect/>
          </a:stretch>
        </p:blipFill>
        <p:spPr>
          <a:xfrm>
            <a:off x="1367631" y="1589087"/>
            <a:ext cx="5629275" cy="3048000"/>
          </a:xfrm>
        </p:spPr>
      </p:pic>
      <p:sp>
        <p:nvSpPr>
          <p:cNvPr id="7" name="TextBox 6">
            <a:extLst>
              <a:ext uri="{FF2B5EF4-FFF2-40B4-BE49-F238E27FC236}">
                <a16:creationId xmlns:a16="http://schemas.microsoft.com/office/drawing/2014/main" id="{57A1E3AA-69A2-E13B-1CA4-F73CE32524B0}"/>
              </a:ext>
            </a:extLst>
          </p:cNvPr>
          <p:cNvSpPr txBox="1"/>
          <p:nvPr/>
        </p:nvSpPr>
        <p:spPr>
          <a:xfrm>
            <a:off x="484584" y="1999239"/>
            <a:ext cx="2668772" cy="1754326"/>
          </a:xfrm>
          <a:prstGeom prst="rect">
            <a:avLst/>
          </a:prstGeom>
          <a:noFill/>
        </p:spPr>
        <p:txBody>
          <a:bodyPr wrap="square">
            <a:spAutoFit/>
          </a:bodyPr>
          <a:lstStyle/>
          <a:p>
            <a:r>
              <a:rPr lang="en-GB" dirty="0"/>
              <a:t>This plot shows that most people tend to rent bikes when temperature is between -5 t0 25 degrees. </a:t>
            </a:r>
            <a:endParaRPr lang="en-IN" dirty="0"/>
          </a:p>
        </p:txBody>
      </p:sp>
    </p:spTree>
    <p:extLst>
      <p:ext uri="{BB962C8B-B14F-4D97-AF65-F5344CB8AC3E}">
        <p14:creationId xmlns:p14="http://schemas.microsoft.com/office/powerpoint/2010/main" val="415057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6295-2E1E-981A-A732-5249111C1B54}"/>
              </a:ext>
            </a:extLst>
          </p:cNvPr>
          <p:cNvSpPr>
            <a:spLocks noGrp="1"/>
          </p:cNvSpPr>
          <p:nvPr>
            <p:ph type="title"/>
          </p:nvPr>
        </p:nvSpPr>
        <p:spPr/>
        <p:txBody>
          <a:bodyPr/>
          <a:lstStyle/>
          <a:p>
            <a:r>
              <a:rPr lang="en-US" b="1" dirty="0">
                <a:solidFill>
                  <a:srgbClr val="00B0F0"/>
                </a:solidFill>
                <a:latin typeface="Times New Roman"/>
                <a:ea typeface="Times New Roman"/>
                <a:cs typeface="Times New Roman"/>
                <a:sym typeface="Times New Roman"/>
              </a:rPr>
              <a:t>Correlation map</a:t>
            </a:r>
            <a:endParaRPr lang="en-IN" b="1" dirty="0">
              <a:solidFill>
                <a:srgbClr val="00B0F0"/>
              </a:solidFill>
            </a:endParaRPr>
          </a:p>
        </p:txBody>
      </p:sp>
      <p:pic>
        <p:nvPicPr>
          <p:cNvPr id="5" name="Content Placeholder 4">
            <a:extLst>
              <a:ext uri="{FF2B5EF4-FFF2-40B4-BE49-F238E27FC236}">
                <a16:creationId xmlns:a16="http://schemas.microsoft.com/office/drawing/2014/main" id="{788C6093-843B-4B5D-3B77-CA203061F920}"/>
              </a:ext>
            </a:extLst>
          </p:cNvPr>
          <p:cNvPicPr>
            <a:picLocks noGrp="1" noChangeAspect="1"/>
          </p:cNvPicPr>
          <p:nvPr>
            <p:ph idx="1"/>
          </p:nvPr>
        </p:nvPicPr>
        <p:blipFill>
          <a:blip r:embed="rId2"/>
          <a:stretch>
            <a:fillRect/>
          </a:stretch>
        </p:blipFill>
        <p:spPr>
          <a:xfrm>
            <a:off x="4572000" y="976349"/>
            <a:ext cx="4327451" cy="3668124"/>
          </a:xfrm>
        </p:spPr>
      </p:pic>
      <p:sp>
        <p:nvSpPr>
          <p:cNvPr id="7" name="TextBox 6">
            <a:extLst>
              <a:ext uri="{FF2B5EF4-FFF2-40B4-BE49-F238E27FC236}">
                <a16:creationId xmlns:a16="http://schemas.microsoft.com/office/drawing/2014/main" id="{A23B86D6-866E-988F-AD13-650C1C9E4E9C}"/>
              </a:ext>
            </a:extLst>
          </p:cNvPr>
          <p:cNvSpPr txBox="1"/>
          <p:nvPr/>
        </p:nvSpPr>
        <p:spPr>
          <a:xfrm>
            <a:off x="382772" y="976349"/>
            <a:ext cx="3009014" cy="1561325"/>
          </a:xfrm>
          <a:prstGeom prst="rect">
            <a:avLst/>
          </a:prstGeom>
          <a:noFill/>
        </p:spPr>
        <p:txBody>
          <a:bodyPr wrap="square">
            <a:spAutoFit/>
          </a:bodyPr>
          <a:lstStyle/>
          <a:p>
            <a:pPr marL="171450" lvl="0" indent="-171450" algn="l" rtl="0">
              <a:lnSpc>
                <a:spcPct val="115000"/>
              </a:lnSpc>
              <a:spcBef>
                <a:spcPts val="0"/>
              </a:spcBef>
              <a:spcAft>
                <a:spcPts val="0"/>
              </a:spcAft>
              <a:buClr>
                <a:srgbClr val="212121"/>
              </a:buClr>
              <a:buSzPts val="1200"/>
              <a:buFont typeface="Arial"/>
              <a:buChar char="•"/>
            </a:pPr>
            <a:r>
              <a:rPr lang="en-GB" sz="1400" b="0" i="0" dirty="0">
                <a:latin typeface="Montserrat" panose="00000500000000000000" pitchFamily="2" charset="0"/>
                <a:ea typeface="Times New Roman"/>
                <a:cs typeface="Times New Roman"/>
                <a:sym typeface="Times New Roman"/>
              </a:rPr>
              <a:t>Heat map shows slightly positive relation of Rented bike count with </a:t>
            </a:r>
            <a:r>
              <a:rPr lang="en-GB" sz="1400" b="1" i="0" dirty="0">
                <a:latin typeface="Montserrat" panose="00000500000000000000" pitchFamily="2" charset="0"/>
                <a:ea typeface="Times New Roman"/>
                <a:cs typeface="Times New Roman"/>
                <a:sym typeface="Times New Roman"/>
              </a:rPr>
              <a:t>Hour, Temperature, Dew point Temperature, Solar Radiation.</a:t>
            </a:r>
            <a:endParaRPr lang="en-GB" sz="1400" dirty="0">
              <a:latin typeface="Montserrat" panose="00000500000000000000" pitchFamily="2" charset="0"/>
            </a:endParaRPr>
          </a:p>
        </p:txBody>
      </p:sp>
      <p:sp>
        <p:nvSpPr>
          <p:cNvPr id="9" name="TextBox 8">
            <a:extLst>
              <a:ext uri="{FF2B5EF4-FFF2-40B4-BE49-F238E27FC236}">
                <a16:creationId xmlns:a16="http://schemas.microsoft.com/office/drawing/2014/main" id="{B290851F-26BC-36BC-915C-468619E6B3EE}"/>
              </a:ext>
            </a:extLst>
          </p:cNvPr>
          <p:cNvSpPr txBox="1"/>
          <p:nvPr/>
        </p:nvSpPr>
        <p:spPr>
          <a:xfrm>
            <a:off x="382772" y="2605827"/>
            <a:ext cx="2328530" cy="1487971"/>
          </a:xfrm>
          <a:prstGeom prst="rect">
            <a:avLst/>
          </a:prstGeom>
          <a:noFill/>
        </p:spPr>
        <p:txBody>
          <a:bodyPr wrap="square">
            <a:spAutoFit/>
          </a:bodyPr>
          <a:lstStyle/>
          <a:p>
            <a:pPr marL="171450" lvl="0" indent="-171450" algn="l" rtl="0">
              <a:lnSpc>
                <a:spcPct val="115000"/>
              </a:lnSpc>
              <a:spcBef>
                <a:spcPts val="0"/>
              </a:spcBef>
              <a:spcAft>
                <a:spcPts val="0"/>
              </a:spcAft>
              <a:buClr>
                <a:srgbClr val="212121"/>
              </a:buClr>
              <a:buSzPts val="1200"/>
              <a:buFont typeface="Arial"/>
              <a:buChar char="•"/>
            </a:pPr>
            <a:r>
              <a:rPr lang="en-GB" sz="1600" b="0" i="0" dirty="0">
                <a:latin typeface="Montserrat" panose="00000500000000000000" pitchFamily="2" charset="0"/>
                <a:ea typeface="Times New Roman"/>
                <a:cs typeface="Times New Roman"/>
                <a:sym typeface="Times New Roman"/>
              </a:rPr>
              <a:t>Bike sharing count is negatively co-related to </a:t>
            </a:r>
            <a:r>
              <a:rPr lang="en-GB" sz="1600" b="1" i="0" dirty="0">
                <a:latin typeface="Montserrat" panose="00000500000000000000" pitchFamily="2" charset="0"/>
                <a:ea typeface="Times New Roman"/>
                <a:cs typeface="Times New Roman"/>
                <a:sym typeface="Times New Roman"/>
              </a:rPr>
              <a:t>Humidity, Snowfall, Rainfall.</a:t>
            </a:r>
            <a:endParaRPr lang="en-GB" sz="1600" dirty="0">
              <a:latin typeface="Montserrat" panose="00000500000000000000" pitchFamily="2" charset="0"/>
            </a:endParaRPr>
          </a:p>
        </p:txBody>
      </p:sp>
    </p:spTree>
    <p:extLst>
      <p:ext uri="{BB962C8B-B14F-4D97-AF65-F5344CB8AC3E}">
        <p14:creationId xmlns:p14="http://schemas.microsoft.com/office/powerpoint/2010/main" val="3620601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EF7C-58D6-06F2-E9D4-962868676386}"/>
              </a:ext>
            </a:extLst>
          </p:cNvPr>
          <p:cNvSpPr>
            <a:spLocks noGrp="1"/>
          </p:cNvSpPr>
          <p:nvPr>
            <p:ph type="title"/>
          </p:nvPr>
        </p:nvSpPr>
        <p:spPr/>
        <p:txBody>
          <a:bodyPr/>
          <a:lstStyle/>
          <a:p>
            <a:r>
              <a:rPr lang="en-IN" b="1" dirty="0">
                <a:solidFill>
                  <a:srgbClr val="00B0F0"/>
                </a:solidFill>
              </a:rPr>
              <a:t>Model preparation</a:t>
            </a:r>
          </a:p>
        </p:txBody>
      </p:sp>
      <p:sp>
        <p:nvSpPr>
          <p:cNvPr id="3" name="Content Placeholder 2">
            <a:extLst>
              <a:ext uri="{FF2B5EF4-FFF2-40B4-BE49-F238E27FC236}">
                <a16:creationId xmlns:a16="http://schemas.microsoft.com/office/drawing/2014/main" id="{D19AFDC5-28EA-53EF-65F5-8FAA2CA9DC5C}"/>
              </a:ext>
            </a:extLst>
          </p:cNvPr>
          <p:cNvSpPr>
            <a:spLocks noGrp="1"/>
          </p:cNvSpPr>
          <p:nvPr>
            <p:ph idx="1"/>
          </p:nvPr>
        </p:nvSpPr>
        <p:spPr>
          <a:xfrm>
            <a:off x="827484" y="1539689"/>
            <a:ext cx="5424460" cy="2532581"/>
          </a:xfrm>
        </p:spPr>
        <p:txBody>
          <a:bodyPr>
            <a:normAutofit/>
          </a:bodyPr>
          <a:lstStyle/>
          <a:p>
            <a:r>
              <a:rPr lang="en-GB" dirty="0"/>
              <a:t>1. Plotting the correlation heatmap and removing variables which are highly correlated. </a:t>
            </a:r>
          </a:p>
          <a:p>
            <a:r>
              <a:rPr lang="en-GB" dirty="0"/>
              <a:t>2. Calculating multicollinearity through VIF and filtering our data.</a:t>
            </a:r>
          </a:p>
          <a:p>
            <a:r>
              <a:rPr lang="en-GB" dirty="0"/>
              <a:t> 3. Converting data types of variables into relevant data types. </a:t>
            </a:r>
          </a:p>
          <a:p>
            <a:r>
              <a:rPr lang="en-GB" dirty="0"/>
              <a:t>4. Filling the null values in our data with mean of particular values.</a:t>
            </a:r>
            <a:endParaRPr lang="en-IN" dirty="0"/>
          </a:p>
        </p:txBody>
      </p:sp>
    </p:spTree>
    <p:extLst>
      <p:ext uri="{BB962C8B-B14F-4D97-AF65-F5344CB8AC3E}">
        <p14:creationId xmlns:p14="http://schemas.microsoft.com/office/powerpoint/2010/main" val="72639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9EA3-17E9-CB6D-E3C8-0BBF9B0B210D}"/>
              </a:ext>
            </a:extLst>
          </p:cNvPr>
          <p:cNvSpPr>
            <a:spLocks noGrp="1"/>
          </p:cNvSpPr>
          <p:nvPr>
            <p:ph type="title"/>
          </p:nvPr>
        </p:nvSpPr>
        <p:spPr/>
        <p:txBody>
          <a:bodyPr/>
          <a:lstStyle/>
          <a:p>
            <a:r>
              <a:rPr lang="en-IN" b="1" dirty="0">
                <a:solidFill>
                  <a:srgbClr val="00B0F0"/>
                </a:solidFill>
              </a:rPr>
              <a:t>Models used </a:t>
            </a:r>
          </a:p>
        </p:txBody>
      </p:sp>
      <p:sp>
        <p:nvSpPr>
          <p:cNvPr id="3" name="Content Placeholder 2">
            <a:extLst>
              <a:ext uri="{FF2B5EF4-FFF2-40B4-BE49-F238E27FC236}">
                <a16:creationId xmlns:a16="http://schemas.microsoft.com/office/drawing/2014/main" id="{3ABE58E9-493E-4428-5E57-3F9A78CBFC52}"/>
              </a:ext>
            </a:extLst>
          </p:cNvPr>
          <p:cNvSpPr>
            <a:spLocks noGrp="1"/>
          </p:cNvSpPr>
          <p:nvPr>
            <p:ph idx="1"/>
          </p:nvPr>
        </p:nvSpPr>
        <p:spPr>
          <a:xfrm>
            <a:off x="827484" y="1539690"/>
            <a:ext cx="3659456" cy="2298664"/>
          </a:xfrm>
        </p:spPr>
        <p:txBody>
          <a:bodyPr>
            <a:normAutofit/>
          </a:bodyPr>
          <a:lstStyle/>
          <a:p>
            <a:r>
              <a:rPr lang="en-IN" dirty="0"/>
              <a:t>Linear regression model </a:t>
            </a:r>
          </a:p>
          <a:p>
            <a:r>
              <a:rPr lang="en-IN" dirty="0"/>
              <a:t>Lasso regression model </a:t>
            </a:r>
          </a:p>
          <a:p>
            <a:r>
              <a:rPr lang="en-IN" dirty="0"/>
              <a:t>Ridge regression model</a:t>
            </a:r>
          </a:p>
          <a:p>
            <a:r>
              <a:rPr lang="en-IN" dirty="0"/>
              <a:t>Decision tree regression model</a:t>
            </a:r>
          </a:p>
          <a:p>
            <a:r>
              <a:rPr lang="en-IN" dirty="0"/>
              <a:t>Random-forest regression model </a:t>
            </a:r>
          </a:p>
          <a:p>
            <a:r>
              <a:rPr lang="en-IN" dirty="0"/>
              <a:t>Extra-trees regression model</a:t>
            </a:r>
          </a:p>
        </p:txBody>
      </p:sp>
    </p:spTree>
    <p:extLst>
      <p:ext uri="{BB962C8B-B14F-4D97-AF65-F5344CB8AC3E}">
        <p14:creationId xmlns:p14="http://schemas.microsoft.com/office/powerpoint/2010/main" val="380001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1301-0F26-C4F6-BB55-E191E6135F8A}"/>
              </a:ext>
            </a:extLst>
          </p:cNvPr>
          <p:cNvSpPr>
            <a:spLocks noGrp="1"/>
          </p:cNvSpPr>
          <p:nvPr>
            <p:ph type="title"/>
          </p:nvPr>
        </p:nvSpPr>
        <p:spPr/>
        <p:txBody>
          <a:bodyPr/>
          <a:lstStyle/>
          <a:p>
            <a:r>
              <a:rPr lang="en-GB" sz="3200" b="1" dirty="0">
                <a:solidFill>
                  <a:srgbClr val="00B0F0"/>
                </a:solidFill>
                <a:latin typeface="Montserrat"/>
                <a:ea typeface="Montserrat"/>
                <a:cs typeface="Montserrat"/>
                <a:sym typeface="Montserrat"/>
              </a:rPr>
              <a:t>All about this presentation:</a:t>
            </a:r>
            <a:endParaRPr lang="en-IN" dirty="0"/>
          </a:p>
        </p:txBody>
      </p:sp>
      <p:sp>
        <p:nvSpPr>
          <p:cNvPr id="3" name="Content Placeholder 2">
            <a:extLst>
              <a:ext uri="{FF2B5EF4-FFF2-40B4-BE49-F238E27FC236}">
                <a16:creationId xmlns:a16="http://schemas.microsoft.com/office/drawing/2014/main" id="{87F4E447-0955-3956-0931-A91AEA3E5DAF}"/>
              </a:ext>
            </a:extLst>
          </p:cNvPr>
          <p:cNvSpPr>
            <a:spLocks noGrp="1"/>
          </p:cNvSpPr>
          <p:nvPr>
            <p:ph idx="1"/>
          </p:nvPr>
        </p:nvSpPr>
        <p:spPr>
          <a:xfrm>
            <a:off x="372140" y="1063257"/>
            <a:ext cx="5996762" cy="2881422"/>
          </a:xfrm>
        </p:spPr>
        <p:txBody>
          <a:bodyPr/>
          <a:lstStyle/>
          <a:p>
            <a:br>
              <a:rPr lang="en-GB" sz="1600" b="1" dirty="0">
                <a:solidFill>
                  <a:schemeClr val="lt1"/>
                </a:solidFill>
                <a:latin typeface="Montserrat"/>
                <a:ea typeface="Montserrat"/>
                <a:cs typeface="Montserrat"/>
                <a:sym typeface="Montserrat"/>
              </a:rPr>
            </a:b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1. Defining problem statement.</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2. Overview of data.</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3. Performing exploratory data analysis.</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4. Model preparation.</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5. Building different models.</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6. Evaluation of all models.</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7. Extracting the best model</a:t>
            </a:r>
            <a:endParaRPr lang="en-IN" dirty="0"/>
          </a:p>
        </p:txBody>
      </p:sp>
    </p:spTree>
    <p:extLst>
      <p:ext uri="{BB962C8B-B14F-4D97-AF65-F5344CB8AC3E}">
        <p14:creationId xmlns:p14="http://schemas.microsoft.com/office/powerpoint/2010/main" val="21272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EE78-4001-8292-7F88-D5C592EF0084}"/>
              </a:ext>
            </a:extLst>
          </p:cNvPr>
          <p:cNvSpPr>
            <a:spLocks noGrp="1"/>
          </p:cNvSpPr>
          <p:nvPr>
            <p:ph type="title"/>
          </p:nvPr>
        </p:nvSpPr>
        <p:spPr/>
        <p:txBody>
          <a:bodyPr/>
          <a:lstStyle/>
          <a:p>
            <a:r>
              <a:rPr lang="en-IN" b="1" dirty="0">
                <a:solidFill>
                  <a:srgbClr val="00B0F0"/>
                </a:solidFill>
              </a:rPr>
              <a:t>Evaluation of models </a:t>
            </a:r>
          </a:p>
        </p:txBody>
      </p:sp>
      <p:pic>
        <p:nvPicPr>
          <p:cNvPr id="5" name="Content Placeholder 4">
            <a:extLst>
              <a:ext uri="{FF2B5EF4-FFF2-40B4-BE49-F238E27FC236}">
                <a16:creationId xmlns:a16="http://schemas.microsoft.com/office/drawing/2014/main" id="{64591FA5-D1AB-D41C-2BFA-9CC30176091E}"/>
              </a:ext>
            </a:extLst>
          </p:cNvPr>
          <p:cNvPicPr>
            <a:picLocks noGrp="1" noChangeAspect="1"/>
          </p:cNvPicPr>
          <p:nvPr>
            <p:ph idx="1"/>
          </p:nvPr>
        </p:nvPicPr>
        <p:blipFill>
          <a:blip r:embed="rId2"/>
          <a:stretch>
            <a:fillRect/>
          </a:stretch>
        </p:blipFill>
        <p:spPr>
          <a:xfrm>
            <a:off x="1605874" y="1389936"/>
            <a:ext cx="4105404" cy="2851593"/>
          </a:xfrm>
        </p:spPr>
      </p:pic>
    </p:spTree>
    <p:extLst>
      <p:ext uri="{BB962C8B-B14F-4D97-AF65-F5344CB8AC3E}">
        <p14:creationId xmlns:p14="http://schemas.microsoft.com/office/powerpoint/2010/main" val="2608355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E2C2-1E83-34B5-FA9A-780D6E538AB1}"/>
              </a:ext>
            </a:extLst>
          </p:cNvPr>
          <p:cNvSpPr>
            <a:spLocks noGrp="1"/>
          </p:cNvSpPr>
          <p:nvPr>
            <p:ph type="title"/>
          </p:nvPr>
        </p:nvSpPr>
        <p:spPr>
          <a:xfrm>
            <a:off x="484584" y="339538"/>
            <a:ext cx="4427658" cy="744983"/>
          </a:xfrm>
        </p:spPr>
        <p:txBody>
          <a:bodyPr/>
          <a:lstStyle/>
          <a:p>
            <a:r>
              <a:rPr lang="en-IN" b="1" dirty="0">
                <a:solidFill>
                  <a:srgbClr val="00B0F0"/>
                </a:solidFill>
              </a:rPr>
              <a:t>Conclusion </a:t>
            </a:r>
          </a:p>
        </p:txBody>
      </p:sp>
      <p:sp>
        <p:nvSpPr>
          <p:cNvPr id="3" name="Content Placeholder 2">
            <a:extLst>
              <a:ext uri="{FF2B5EF4-FFF2-40B4-BE49-F238E27FC236}">
                <a16:creationId xmlns:a16="http://schemas.microsoft.com/office/drawing/2014/main" id="{97B43308-90D2-39A1-3551-E23D346DE430}"/>
              </a:ext>
            </a:extLst>
          </p:cNvPr>
          <p:cNvSpPr>
            <a:spLocks noGrp="1"/>
          </p:cNvSpPr>
          <p:nvPr>
            <p:ph idx="1"/>
          </p:nvPr>
        </p:nvSpPr>
        <p:spPr>
          <a:xfrm>
            <a:off x="680484" y="1275907"/>
            <a:ext cx="6856906" cy="3410393"/>
          </a:xfrm>
        </p:spPr>
        <p:txBody>
          <a:bodyPr/>
          <a:lstStyle/>
          <a:p>
            <a:r>
              <a:rPr lang="en-GB" sz="1600" dirty="0">
                <a:latin typeface="Times New Roman"/>
                <a:ea typeface="Times New Roman"/>
                <a:cs typeface="Times New Roman"/>
                <a:sym typeface="Times New Roman"/>
              </a:rPr>
              <a:t>Most numbers of Bikes were rented in </a:t>
            </a:r>
            <a:r>
              <a:rPr lang="en-GB" sz="1600" b="1" dirty="0">
                <a:latin typeface="Times New Roman"/>
                <a:ea typeface="Times New Roman"/>
                <a:cs typeface="Times New Roman"/>
                <a:sym typeface="Times New Roman"/>
              </a:rPr>
              <a:t>Summer</a:t>
            </a:r>
            <a:r>
              <a:rPr lang="en-GB" sz="1600" dirty="0">
                <a:latin typeface="Times New Roman"/>
                <a:ea typeface="Times New Roman"/>
                <a:cs typeface="Times New Roman"/>
                <a:sym typeface="Times New Roman"/>
              </a:rPr>
              <a:t>, followed by </a:t>
            </a:r>
            <a:r>
              <a:rPr lang="en-GB" sz="1600" b="1" dirty="0">
                <a:latin typeface="Times New Roman"/>
                <a:ea typeface="Times New Roman"/>
                <a:cs typeface="Times New Roman"/>
                <a:sym typeface="Times New Roman"/>
              </a:rPr>
              <a:t>Autumn</a:t>
            </a:r>
            <a:r>
              <a:rPr lang="en-GB" sz="1600" dirty="0">
                <a:latin typeface="Times New Roman"/>
                <a:ea typeface="Times New Roman"/>
                <a:cs typeface="Times New Roman"/>
                <a:sym typeface="Times New Roman"/>
              </a:rPr>
              <a:t>, </a:t>
            </a:r>
            <a:r>
              <a:rPr lang="en-GB" sz="1600" b="1" dirty="0">
                <a:latin typeface="Times New Roman"/>
                <a:ea typeface="Times New Roman"/>
                <a:cs typeface="Times New Roman"/>
                <a:sym typeface="Times New Roman"/>
              </a:rPr>
              <a:t>Spring</a:t>
            </a:r>
            <a:r>
              <a:rPr lang="en-GB" sz="1600" dirty="0">
                <a:latin typeface="Times New Roman"/>
                <a:ea typeface="Times New Roman"/>
                <a:cs typeface="Times New Roman"/>
                <a:sym typeface="Times New Roman"/>
              </a:rPr>
              <a:t>, and </a:t>
            </a:r>
            <a:r>
              <a:rPr lang="en-GB" sz="1600" b="1" dirty="0">
                <a:latin typeface="Times New Roman"/>
                <a:ea typeface="Times New Roman"/>
                <a:cs typeface="Times New Roman"/>
                <a:sym typeface="Times New Roman"/>
              </a:rPr>
              <a:t>Winter</a:t>
            </a:r>
            <a:r>
              <a:rPr lang="en-GB" sz="1600" dirty="0">
                <a:latin typeface="Times New Roman"/>
                <a:ea typeface="Times New Roman"/>
                <a:cs typeface="Times New Roman"/>
                <a:sym typeface="Times New Roman"/>
              </a:rPr>
              <a:t>. </a:t>
            </a:r>
            <a:r>
              <a:rPr lang="en-GB" sz="1600" b="1" dirty="0">
                <a:latin typeface="Times New Roman"/>
                <a:ea typeface="Times New Roman"/>
                <a:cs typeface="Times New Roman"/>
                <a:sym typeface="Times New Roman"/>
              </a:rPr>
              <a:t>May-July </a:t>
            </a:r>
            <a:r>
              <a:rPr lang="en-GB" sz="1600" dirty="0">
                <a:latin typeface="Times New Roman"/>
                <a:ea typeface="Times New Roman"/>
                <a:cs typeface="Times New Roman"/>
                <a:sym typeface="Times New Roman"/>
              </a:rPr>
              <a:t>is the peak Bike renting Season, and </a:t>
            </a:r>
            <a:r>
              <a:rPr lang="en-GB" sz="1600" b="1" dirty="0">
                <a:latin typeface="Times New Roman"/>
                <a:ea typeface="Times New Roman"/>
                <a:cs typeface="Times New Roman"/>
                <a:sym typeface="Times New Roman"/>
              </a:rPr>
              <a:t>Dec-Feb </a:t>
            </a:r>
            <a:r>
              <a:rPr lang="en-GB" sz="1600" dirty="0">
                <a:latin typeface="Times New Roman"/>
                <a:ea typeface="Times New Roman"/>
                <a:cs typeface="Times New Roman"/>
                <a:sym typeface="Times New Roman"/>
              </a:rPr>
              <a:t>is the least preferred month for bike renting.</a:t>
            </a:r>
            <a:endParaRPr lang="en-GB" dirty="0"/>
          </a:p>
          <a:p>
            <a:r>
              <a:rPr lang="en-GB" sz="1600" b="1" dirty="0">
                <a:latin typeface="Times New Roman"/>
                <a:ea typeface="Times New Roman"/>
                <a:cs typeface="Times New Roman"/>
                <a:sym typeface="Times New Roman"/>
              </a:rPr>
              <a:t>Majority </a:t>
            </a:r>
            <a:r>
              <a:rPr lang="en-GB" sz="1600" dirty="0">
                <a:latin typeface="Times New Roman"/>
                <a:ea typeface="Times New Roman"/>
                <a:cs typeface="Times New Roman"/>
                <a:sym typeface="Times New Roman"/>
              </a:rPr>
              <a:t>of the </a:t>
            </a:r>
            <a:r>
              <a:rPr lang="en-GB" sz="1600" b="1" dirty="0">
                <a:latin typeface="Times New Roman"/>
                <a:ea typeface="Times New Roman"/>
                <a:cs typeface="Times New Roman"/>
                <a:sym typeface="Times New Roman"/>
              </a:rPr>
              <a:t>client </a:t>
            </a:r>
            <a:r>
              <a:rPr lang="en-GB" sz="1600" dirty="0">
                <a:latin typeface="Times New Roman"/>
                <a:ea typeface="Times New Roman"/>
                <a:cs typeface="Times New Roman"/>
                <a:sym typeface="Times New Roman"/>
              </a:rPr>
              <a:t>in the bike rental sector belongs to the </a:t>
            </a:r>
            <a:r>
              <a:rPr lang="en-GB" sz="1600" b="1" dirty="0">
                <a:latin typeface="Times New Roman"/>
                <a:ea typeface="Times New Roman"/>
                <a:cs typeface="Times New Roman"/>
                <a:sym typeface="Times New Roman"/>
              </a:rPr>
              <a:t>Working class</a:t>
            </a:r>
            <a:r>
              <a:rPr lang="en-GB" sz="1600" dirty="0">
                <a:latin typeface="Times New Roman"/>
                <a:ea typeface="Times New Roman"/>
                <a:cs typeface="Times New Roman"/>
                <a:sym typeface="Times New Roman"/>
              </a:rPr>
              <a:t>. This is evident from EDA analysis where bike demand is more on weekdays, working days in Seoul.</a:t>
            </a:r>
            <a:endParaRPr lang="en-GB" dirty="0"/>
          </a:p>
          <a:p>
            <a:r>
              <a:rPr lang="en-GB" sz="1600" b="1" dirty="0">
                <a:latin typeface="Times New Roman"/>
                <a:ea typeface="Times New Roman"/>
                <a:cs typeface="Times New Roman"/>
                <a:sym typeface="Times New Roman"/>
              </a:rPr>
              <a:t>Temperature </a:t>
            </a:r>
            <a:r>
              <a:rPr lang="en-GB" sz="1600" dirty="0">
                <a:latin typeface="Times New Roman"/>
                <a:ea typeface="Times New Roman"/>
                <a:cs typeface="Times New Roman"/>
                <a:sym typeface="Times New Roman"/>
              </a:rPr>
              <a:t>of </a:t>
            </a:r>
            <a:r>
              <a:rPr lang="en-GB" sz="1600" b="1" dirty="0">
                <a:latin typeface="Times New Roman"/>
                <a:ea typeface="Times New Roman"/>
                <a:cs typeface="Times New Roman"/>
                <a:sym typeface="Times New Roman"/>
              </a:rPr>
              <a:t>20-30 Degrees</a:t>
            </a:r>
            <a:r>
              <a:rPr lang="en-GB" sz="1600" dirty="0">
                <a:latin typeface="Times New Roman"/>
                <a:ea typeface="Times New Roman"/>
                <a:cs typeface="Times New Roman"/>
                <a:sym typeface="Times New Roman"/>
              </a:rPr>
              <a:t>, </a:t>
            </a:r>
            <a:r>
              <a:rPr lang="en-GB" sz="1600" b="1" dirty="0">
                <a:latin typeface="Times New Roman"/>
                <a:ea typeface="Times New Roman"/>
                <a:cs typeface="Times New Roman"/>
                <a:sym typeface="Times New Roman"/>
              </a:rPr>
              <a:t>evening time 4 pm- 8 pm, Humidity </a:t>
            </a:r>
            <a:r>
              <a:rPr lang="en-GB" sz="1600" dirty="0">
                <a:latin typeface="Times New Roman"/>
                <a:ea typeface="Times New Roman"/>
                <a:cs typeface="Times New Roman"/>
                <a:sym typeface="Times New Roman"/>
              </a:rPr>
              <a:t>between </a:t>
            </a:r>
            <a:r>
              <a:rPr lang="en-GB" sz="1600" b="1" dirty="0">
                <a:latin typeface="Times New Roman"/>
                <a:ea typeface="Times New Roman"/>
                <a:cs typeface="Times New Roman"/>
                <a:sym typeface="Times New Roman"/>
              </a:rPr>
              <a:t>40%-60%  </a:t>
            </a:r>
            <a:r>
              <a:rPr lang="en-GB" sz="1600" dirty="0">
                <a:latin typeface="Times New Roman"/>
                <a:ea typeface="Times New Roman"/>
                <a:cs typeface="Times New Roman"/>
                <a:sym typeface="Times New Roman"/>
              </a:rPr>
              <a:t>are the most favourable parameters where the Bike demand is at its peak.</a:t>
            </a:r>
            <a:endParaRPr lang="en-GB" dirty="0"/>
          </a:p>
          <a:p>
            <a:r>
              <a:rPr lang="en-GB" sz="1600" dirty="0">
                <a:latin typeface="Times New Roman" panose="02020603050405020304" pitchFamily="18" charset="0"/>
                <a:cs typeface="Times New Roman" panose="02020603050405020304" pitchFamily="18" charset="0"/>
              </a:rPr>
              <a:t>Out of all models used , with </a:t>
            </a:r>
            <a:r>
              <a:rPr lang="en-GB" sz="1600" b="1" dirty="0">
                <a:latin typeface="Times New Roman" panose="02020603050405020304" pitchFamily="18" charset="0"/>
                <a:cs typeface="Times New Roman" panose="02020603050405020304" pitchFamily="18" charset="0"/>
              </a:rPr>
              <a:t>extra-trees regression model </a:t>
            </a:r>
            <a:r>
              <a:rPr lang="en-GB" sz="1600" dirty="0">
                <a:latin typeface="Times New Roman" panose="02020603050405020304" pitchFamily="18" charset="0"/>
                <a:cs typeface="Times New Roman" panose="02020603050405020304" pitchFamily="18" charset="0"/>
              </a:rPr>
              <a:t>we were able to get the r2- score of 0.85.</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56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C5C7-E3D1-D3AD-B25C-AE1544F79286}"/>
              </a:ext>
            </a:extLst>
          </p:cNvPr>
          <p:cNvSpPr>
            <a:spLocks noGrp="1"/>
          </p:cNvSpPr>
          <p:nvPr>
            <p:ph type="title"/>
          </p:nvPr>
        </p:nvSpPr>
        <p:spPr>
          <a:xfrm>
            <a:off x="2594345" y="2264383"/>
            <a:ext cx="3296093" cy="872574"/>
          </a:xfrm>
        </p:spPr>
        <p:txBody>
          <a:bodyPr/>
          <a:lstStyle/>
          <a:p>
            <a:r>
              <a:rPr lang="en-IN" sz="5400" dirty="0">
                <a:solidFill>
                  <a:srgbClr val="92D050"/>
                </a:solidFill>
                <a:latin typeface="Times New Roman" panose="02020603050405020304" pitchFamily="18" charset="0"/>
                <a:cs typeface="Times New Roman" panose="02020603050405020304" pitchFamily="18" charset="0"/>
              </a:rPr>
              <a:t>Thank you</a:t>
            </a:r>
          </a:p>
        </p:txBody>
      </p:sp>
      <p:pic>
        <p:nvPicPr>
          <p:cNvPr id="2050" name="Picture 2" descr="Seoul City's bike-sharing service becomes safer with soaring demand">
            <a:extLst>
              <a:ext uri="{FF2B5EF4-FFF2-40B4-BE49-F238E27FC236}">
                <a16:creationId xmlns:a16="http://schemas.microsoft.com/office/drawing/2014/main" id="{4235982D-66BA-1023-D346-CA02CD792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833" y="372140"/>
            <a:ext cx="3136605" cy="176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72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87D7-DE3A-ED8F-9A72-8D93FC77A8CD}"/>
              </a:ext>
            </a:extLst>
          </p:cNvPr>
          <p:cNvSpPr>
            <a:spLocks noGrp="1"/>
          </p:cNvSpPr>
          <p:nvPr>
            <p:ph type="title"/>
          </p:nvPr>
        </p:nvSpPr>
        <p:spPr/>
        <p:txBody>
          <a:bodyPr/>
          <a:lstStyle/>
          <a:p>
            <a:r>
              <a:rPr lang="en-GB" b="1" dirty="0">
                <a:solidFill>
                  <a:srgbClr val="00B0F0"/>
                </a:solidFill>
              </a:rPr>
              <a:t>Problem statement</a:t>
            </a:r>
            <a:endParaRPr lang="en-IN" b="1" dirty="0">
              <a:solidFill>
                <a:srgbClr val="00B0F0"/>
              </a:solidFill>
            </a:endParaRPr>
          </a:p>
        </p:txBody>
      </p:sp>
      <p:sp>
        <p:nvSpPr>
          <p:cNvPr id="4" name="Content Placeholder 3">
            <a:extLst>
              <a:ext uri="{FF2B5EF4-FFF2-40B4-BE49-F238E27FC236}">
                <a16:creationId xmlns:a16="http://schemas.microsoft.com/office/drawing/2014/main" id="{2FBDF648-3076-50BD-0F6B-DC5D5C20620A}"/>
              </a:ext>
            </a:extLst>
          </p:cNvPr>
          <p:cNvSpPr>
            <a:spLocks noGrp="1"/>
          </p:cNvSpPr>
          <p:nvPr>
            <p:ph idx="1"/>
          </p:nvPr>
        </p:nvSpPr>
        <p:spPr>
          <a:xfrm>
            <a:off x="945178" y="1076325"/>
            <a:ext cx="7241891" cy="3727637"/>
          </a:xfrm>
        </p:spPr>
        <p:txBody>
          <a:bodyPr>
            <a:normAutofit/>
          </a:bodyPr>
          <a:lstStyle/>
          <a:p>
            <a:pPr marL="0" indent="0">
              <a:buNone/>
            </a:pPr>
            <a:r>
              <a:rPr lang="en-GB" dirty="0">
                <a:latin typeface="Montserrat" panose="00000500000000000000" pitchFamily="2" charset="0"/>
              </a:rPr>
              <a:t>We are tasked with predicting the number of bikes rented each hour so as to make an approximate estimation of the number of bikes to be made available to the public given a particular hour of the day. It</a:t>
            </a:r>
            <a:r>
              <a:rPr lang="en-GB" dirty="0"/>
              <a:t> is important to make the rental bike available and accessible to the public at the right time as it lessens the waiting time. Eventually, providing the city with a stable supply of rental bikes becomes a major concern. The crucial part is the prediction of the bike count required at each hour for the stable supply of rental bikes.</a:t>
            </a:r>
          </a:p>
          <a:p>
            <a:r>
              <a:rPr lang="en-GB" dirty="0"/>
              <a:t>   </a:t>
            </a:r>
          </a:p>
          <a:p>
            <a:endParaRPr lang="en-GB" dirty="0"/>
          </a:p>
          <a:p>
            <a:endParaRPr lang="en-GB" dirty="0"/>
          </a:p>
          <a:p>
            <a:r>
              <a:rPr lang="en-GB" dirty="0"/>
              <a:t>                                                    </a:t>
            </a:r>
          </a:p>
          <a:p>
            <a:r>
              <a:rPr lang="en-GB" dirty="0"/>
              <a:t>                                    </a:t>
            </a:r>
          </a:p>
          <a:p>
            <a:endParaRPr lang="en-IN" dirty="0"/>
          </a:p>
          <a:p>
            <a:endParaRPr lang="en-IN" dirty="0"/>
          </a:p>
          <a:p>
            <a:endParaRPr lang="en-IN" dirty="0"/>
          </a:p>
        </p:txBody>
      </p:sp>
      <p:pic>
        <p:nvPicPr>
          <p:cNvPr id="1036" name="Picture 12" descr="Image result for seoul bike sharing LOGO">
            <a:extLst>
              <a:ext uri="{FF2B5EF4-FFF2-40B4-BE49-F238E27FC236}">
                <a16:creationId xmlns:a16="http://schemas.microsoft.com/office/drawing/2014/main" id="{A42EF1A9-8982-F41E-AE8C-3576A3683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3565712"/>
            <a:ext cx="17526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45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2430-CAD3-4D77-BB25-10BD295BE1D0}"/>
              </a:ext>
            </a:extLst>
          </p:cNvPr>
          <p:cNvSpPr>
            <a:spLocks noGrp="1"/>
          </p:cNvSpPr>
          <p:nvPr>
            <p:ph type="title"/>
          </p:nvPr>
        </p:nvSpPr>
        <p:spPr/>
        <p:txBody>
          <a:bodyPr/>
          <a:lstStyle/>
          <a:p>
            <a:r>
              <a:rPr lang="en-IN" b="1" dirty="0">
                <a:solidFill>
                  <a:srgbClr val="00B0F0"/>
                </a:solidFill>
              </a:rPr>
              <a:t>Overview of given data</a:t>
            </a:r>
          </a:p>
        </p:txBody>
      </p:sp>
      <p:sp>
        <p:nvSpPr>
          <p:cNvPr id="3" name="Content Placeholder 2">
            <a:extLst>
              <a:ext uri="{FF2B5EF4-FFF2-40B4-BE49-F238E27FC236}">
                <a16:creationId xmlns:a16="http://schemas.microsoft.com/office/drawing/2014/main" id="{27CA1D55-A920-B7D5-7FB5-C902788C0D54}"/>
              </a:ext>
            </a:extLst>
          </p:cNvPr>
          <p:cNvSpPr>
            <a:spLocks noGrp="1"/>
          </p:cNvSpPr>
          <p:nvPr>
            <p:ph idx="1"/>
          </p:nvPr>
        </p:nvSpPr>
        <p:spPr>
          <a:xfrm>
            <a:off x="827484" y="1180215"/>
            <a:ext cx="6709906" cy="3506086"/>
          </a:xfrm>
        </p:spPr>
        <p:txBody>
          <a:bodyPr>
            <a:normAutofit fontScale="62500" lnSpcReduction="20000"/>
          </a:bodyPr>
          <a:lstStyle/>
          <a:p>
            <a:pPr marL="0" indent="0">
              <a:buNone/>
            </a:pPr>
            <a:endParaRPr lang="en-GB" dirty="0"/>
          </a:p>
          <a:p>
            <a:r>
              <a:rPr lang="en-GB" sz="1800" dirty="0">
                <a:latin typeface="Montserrat" panose="00000500000000000000" pitchFamily="2" charset="0"/>
              </a:rPr>
              <a:t>1. Date : year-month-day</a:t>
            </a:r>
          </a:p>
          <a:p>
            <a:r>
              <a:rPr lang="en-GB" sz="1800" dirty="0">
                <a:latin typeface="Montserrat" panose="00000500000000000000" pitchFamily="2" charset="0"/>
              </a:rPr>
              <a:t>2. Rented Bike count - Count of bikes rented at each hour</a:t>
            </a:r>
          </a:p>
          <a:p>
            <a:r>
              <a:rPr lang="en-GB" sz="1800" dirty="0">
                <a:latin typeface="Montserrat" panose="00000500000000000000" pitchFamily="2" charset="0"/>
              </a:rPr>
              <a:t>3. Hour - Hour of he day</a:t>
            </a:r>
          </a:p>
          <a:p>
            <a:r>
              <a:rPr lang="en-GB" sz="1800" dirty="0">
                <a:latin typeface="Montserrat" panose="00000500000000000000" pitchFamily="2" charset="0"/>
              </a:rPr>
              <a:t>4. Temperature-Temperature in Celsius</a:t>
            </a:r>
          </a:p>
          <a:p>
            <a:r>
              <a:rPr lang="en-GB" sz="1800" dirty="0">
                <a:latin typeface="Montserrat" panose="00000500000000000000" pitchFamily="2" charset="0"/>
              </a:rPr>
              <a:t>5. Humidity - %</a:t>
            </a:r>
          </a:p>
          <a:p>
            <a:r>
              <a:rPr lang="en-GB" sz="1800" dirty="0">
                <a:latin typeface="Montserrat" panose="00000500000000000000" pitchFamily="2" charset="0"/>
              </a:rPr>
              <a:t>6. Wind Speed - m/s</a:t>
            </a:r>
          </a:p>
          <a:p>
            <a:r>
              <a:rPr lang="en-GB" sz="1800" dirty="0">
                <a:latin typeface="Montserrat" panose="00000500000000000000" pitchFamily="2" charset="0"/>
              </a:rPr>
              <a:t>7. Visibility - 10m</a:t>
            </a:r>
          </a:p>
          <a:p>
            <a:r>
              <a:rPr lang="en-GB" sz="1800" dirty="0">
                <a:latin typeface="Montserrat" panose="00000500000000000000" pitchFamily="2" charset="0"/>
              </a:rPr>
              <a:t>8. Dew point temperature - Celsius</a:t>
            </a:r>
          </a:p>
          <a:p>
            <a:r>
              <a:rPr lang="en-GB" sz="1800" dirty="0">
                <a:latin typeface="Montserrat" panose="00000500000000000000" pitchFamily="2" charset="0"/>
              </a:rPr>
              <a:t>9. Solar radiation - MJ/m2</a:t>
            </a:r>
          </a:p>
          <a:p>
            <a:r>
              <a:rPr lang="en-GB" sz="1800" dirty="0">
                <a:latin typeface="Montserrat" panose="00000500000000000000" pitchFamily="2" charset="0"/>
              </a:rPr>
              <a:t>10.Rainfall - mm</a:t>
            </a:r>
          </a:p>
          <a:p>
            <a:r>
              <a:rPr lang="en-GB" sz="1800" dirty="0">
                <a:latin typeface="Montserrat" panose="00000500000000000000" pitchFamily="2" charset="0"/>
              </a:rPr>
              <a:t>11.Snowfall - cm</a:t>
            </a:r>
          </a:p>
          <a:p>
            <a:r>
              <a:rPr lang="en-GB" sz="1800" dirty="0">
                <a:latin typeface="Montserrat" panose="00000500000000000000" pitchFamily="2" charset="0"/>
              </a:rPr>
              <a:t>12.Seasons - Winter, Spring, Summer, Autumn</a:t>
            </a:r>
          </a:p>
          <a:p>
            <a:r>
              <a:rPr lang="en-GB" sz="1800" dirty="0">
                <a:latin typeface="Montserrat" panose="00000500000000000000" pitchFamily="2" charset="0"/>
              </a:rPr>
              <a:t>13.Holiday - Holiday/No holiday</a:t>
            </a:r>
          </a:p>
          <a:p>
            <a:r>
              <a:rPr lang="en-GB" sz="1800" dirty="0">
                <a:latin typeface="Montserrat" panose="00000500000000000000" pitchFamily="2" charset="0"/>
              </a:rPr>
              <a:t>14.Functional Day - No(Non Functional Hours), Yes(Functional hours)</a:t>
            </a:r>
            <a:endParaRPr lang="en-IN" sz="1800" dirty="0">
              <a:latin typeface="Montserrat" panose="00000500000000000000" pitchFamily="2" charset="0"/>
            </a:endParaRPr>
          </a:p>
        </p:txBody>
      </p:sp>
    </p:spTree>
    <p:extLst>
      <p:ext uri="{BB962C8B-B14F-4D97-AF65-F5344CB8AC3E}">
        <p14:creationId xmlns:p14="http://schemas.microsoft.com/office/powerpoint/2010/main" val="139292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A0F5-8A4D-7E74-858F-46436CAA4E72}"/>
              </a:ext>
            </a:extLst>
          </p:cNvPr>
          <p:cNvSpPr>
            <a:spLocks noGrp="1"/>
          </p:cNvSpPr>
          <p:nvPr>
            <p:ph type="title"/>
          </p:nvPr>
        </p:nvSpPr>
        <p:spPr>
          <a:xfrm>
            <a:off x="484584" y="339538"/>
            <a:ext cx="4193742" cy="766248"/>
          </a:xfrm>
        </p:spPr>
        <p:txBody>
          <a:bodyPr/>
          <a:lstStyle/>
          <a:p>
            <a:r>
              <a:rPr lang="en-IN" b="1" dirty="0">
                <a:solidFill>
                  <a:srgbClr val="00B0F0"/>
                </a:solidFill>
              </a:rPr>
              <a:t>Description of data</a:t>
            </a:r>
          </a:p>
        </p:txBody>
      </p:sp>
      <p:sp>
        <p:nvSpPr>
          <p:cNvPr id="3" name="Content Placeholder 2">
            <a:extLst>
              <a:ext uri="{FF2B5EF4-FFF2-40B4-BE49-F238E27FC236}">
                <a16:creationId xmlns:a16="http://schemas.microsoft.com/office/drawing/2014/main" id="{DA36AF0E-DF61-9DA8-E673-B1037D562779}"/>
              </a:ext>
            </a:extLst>
          </p:cNvPr>
          <p:cNvSpPr>
            <a:spLocks noGrp="1"/>
          </p:cNvSpPr>
          <p:nvPr>
            <p:ph idx="1"/>
          </p:nvPr>
        </p:nvSpPr>
        <p:spPr>
          <a:xfrm>
            <a:off x="827484" y="1105787"/>
            <a:ext cx="6709906" cy="3580514"/>
          </a:xfrm>
        </p:spPr>
        <p:txBody>
          <a:bodyPr/>
          <a:lstStyle/>
          <a:p>
            <a:r>
              <a:rPr lang="en-IN" dirty="0"/>
              <a:t> </a:t>
            </a:r>
          </a:p>
        </p:txBody>
      </p:sp>
      <p:pic>
        <p:nvPicPr>
          <p:cNvPr id="5" name="Picture 4">
            <a:extLst>
              <a:ext uri="{FF2B5EF4-FFF2-40B4-BE49-F238E27FC236}">
                <a16:creationId xmlns:a16="http://schemas.microsoft.com/office/drawing/2014/main" id="{3BC937FA-9784-0104-A62A-A3BCB31B15ED}"/>
              </a:ext>
            </a:extLst>
          </p:cNvPr>
          <p:cNvPicPr>
            <a:picLocks noChangeAspect="1"/>
          </p:cNvPicPr>
          <p:nvPr/>
        </p:nvPicPr>
        <p:blipFill>
          <a:blip r:embed="rId2"/>
          <a:stretch>
            <a:fillRect/>
          </a:stretch>
        </p:blipFill>
        <p:spPr>
          <a:xfrm>
            <a:off x="71437" y="1605516"/>
            <a:ext cx="9001125" cy="2871234"/>
          </a:xfrm>
          <a:prstGeom prst="rect">
            <a:avLst/>
          </a:prstGeom>
        </p:spPr>
      </p:pic>
    </p:spTree>
    <p:extLst>
      <p:ext uri="{BB962C8B-B14F-4D97-AF65-F5344CB8AC3E}">
        <p14:creationId xmlns:p14="http://schemas.microsoft.com/office/powerpoint/2010/main" val="122102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83F7-0F3C-2F5E-BDDF-6F74A0DF22A9}"/>
              </a:ext>
            </a:extLst>
          </p:cNvPr>
          <p:cNvSpPr>
            <a:spLocks noGrp="1"/>
          </p:cNvSpPr>
          <p:nvPr>
            <p:ph type="title"/>
          </p:nvPr>
        </p:nvSpPr>
        <p:spPr>
          <a:xfrm>
            <a:off x="484584" y="339538"/>
            <a:ext cx="3651481" cy="659922"/>
          </a:xfrm>
        </p:spPr>
        <p:txBody>
          <a:bodyPr/>
          <a:lstStyle/>
          <a:p>
            <a:r>
              <a:rPr lang="en-IN" b="1" dirty="0">
                <a:solidFill>
                  <a:srgbClr val="00B0F0"/>
                </a:solidFill>
              </a:rPr>
              <a:t>Sample of data</a:t>
            </a:r>
          </a:p>
        </p:txBody>
      </p:sp>
      <p:pic>
        <p:nvPicPr>
          <p:cNvPr id="5" name="Content Placeholder 4">
            <a:extLst>
              <a:ext uri="{FF2B5EF4-FFF2-40B4-BE49-F238E27FC236}">
                <a16:creationId xmlns:a16="http://schemas.microsoft.com/office/drawing/2014/main" id="{43B01C7D-56F3-7FF4-E7CA-E83AE7C7BF45}"/>
              </a:ext>
            </a:extLst>
          </p:cNvPr>
          <p:cNvPicPr>
            <a:picLocks noGrp="1" noChangeAspect="1"/>
          </p:cNvPicPr>
          <p:nvPr>
            <p:ph idx="1"/>
          </p:nvPr>
        </p:nvPicPr>
        <p:blipFill>
          <a:blip r:embed="rId2"/>
          <a:stretch>
            <a:fillRect/>
          </a:stretch>
        </p:blipFill>
        <p:spPr>
          <a:xfrm>
            <a:off x="680485" y="1095153"/>
            <a:ext cx="7729868" cy="3072809"/>
          </a:xfrm>
        </p:spPr>
      </p:pic>
    </p:spTree>
    <p:extLst>
      <p:ext uri="{BB962C8B-B14F-4D97-AF65-F5344CB8AC3E}">
        <p14:creationId xmlns:p14="http://schemas.microsoft.com/office/powerpoint/2010/main" val="418787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C6DAB-0857-6951-0474-90C96929BCBE}"/>
              </a:ext>
            </a:extLst>
          </p:cNvPr>
          <p:cNvSpPr>
            <a:spLocks noGrp="1"/>
          </p:cNvSpPr>
          <p:nvPr>
            <p:ph type="title"/>
          </p:nvPr>
        </p:nvSpPr>
        <p:spPr/>
        <p:txBody>
          <a:bodyPr/>
          <a:lstStyle/>
          <a:p>
            <a:r>
              <a:rPr lang="en-IN" b="1" dirty="0">
                <a:solidFill>
                  <a:srgbClr val="00B0F0"/>
                </a:solidFill>
              </a:rPr>
              <a:t>Exploratory data analysis</a:t>
            </a:r>
          </a:p>
        </p:txBody>
      </p:sp>
      <p:sp>
        <p:nvSpPr>
          <p:cNvPr id="3" name="Content Placeholder 2">
            <a:extLst>
              <a:ext uri="{FF2B5EF4-FFF2-40B4-BE49-F238E27FC236}">
                <a16:creationId xmlns:a16="http://schemas.microsoft.com/office/drawing/2014/main" id="{A1F591CB-9C3C-5AB3-4C79-29DAE1F08AD6}"/>
              </a:ext>
            </a:extLst>
          </p:cNvPr>
          <p:cNvSpPr>
            <a:spLocks noGrp="1"/>
          </p:cNvSpPr>
          <p:nvPr>
            <p:ph idx="1"/>
          </p:nvPr>
        </p:nvSpPr>
        <p:spPr>
          <a:xfrm>
            <a:off x="827484" y="1539690"/>
            <a:ext cx="6115576" cy="2096646"/>
          </a:xfrm>
        </p:spPr>
        <p:txBody>
          <a:bodyPr>
            <a:normAutofit/>
          </a:bodyPr>
          <a:lstStyle/>
          <a:p>
            <a:r>
              <a:rPr lang="en-GB" dirty="0">
                <a:latin typeface="Montserrat" panose="00000500000000000000" pitchFamily="2" charset="0"/>
              </a:rPr>
              <a:t>● Exploratory Data Analysis refers to the critical process of performing initial investigations on data so as to discover patterns, to spot anomalies, to test hypothesis and to check assumptions with the help of summary statistics and graphical representations.</a:t>
            </a:r>
          </a:p>
          <a:p>
            <a:r>
              <a:rPr lang="en-GB" dirty="0">
                <a:latin typeface="Montserrat" panose="00000500000000000000" pitchFamily="2" charset="0"/>
              </a:rPr>
              <a:t> ● EDA is for seeing what the data can tell us beyond the formal modelling or hypothesis testing task.</a:t>
            </a:r>
            <a:endParaRPr lang="en-IN" dirty="0">
              <a:latin typeface="Montserrat" panose="00000500000000000000" pitchFamily="2" charset="0"/>
            </a:endParaRPr>
          </a:p>
        </p:txBody>
      </p:sp>
    </p:spTree>
    <p:extLst>
      <p:ext uri="{BB962C8B-B14F-4D97-AF65-F5344CB8AC3E}">
        <p14:creationId xmlns:p14="http://schemas.microsoft.com/office/powerpoint/2010/main" val="117183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883A-E9C4-E159-D988-033145773756}"/>
              </a:ext>
            </a:extLst>
          </p:cNvPr>
          <p:cNvSpPr>
            <a:spLocks noGrp="1"/>
          </p:cNvSpPr>
          <p:nvPr>
            <p:ph type="title"/>
          </p:nvPr>
        </p:nvSpPr>
        <p:spPr>
          <a:xfrm>
            <a:off x="484584" y="339538"/>
            <a:ext cx="5735463" cy="936369"/>
          </a:xfrm>
        </p:spPr>
        <p:txBody>
          <a:bodyPr>
            <a:normAutofit fontScale="90000"/>
          </a:bodyPr>
          <a:lstStyle/>
          <a:p>
            <a:r>
              <a:rPr lang="en-GB" dirty="0">
                <a:solidFill>
                  <a:srgbClr val="00B0F0"/>
                </a:solidFill>
              </a:rPr>
              <a:t>Comparison of bikes rented seasonally</a:t>
            </a:r>
            <a:endParaRPr lang="en-IN" dirty="0">
              <a:solidFill>
                <a:srgbClr val="00B0F0"/>
              </a:solidFill>
            </a:endParaRPr>
          </a:p>
        </p:txBody>
      </p:sp>
      <p:pic>
        <p:nvPicPr>
          <p:cNvPr id="5" name="Content Placeholder 4">
            <a:extLst>
              <a:ext uri="{FF2B5EF4-FFF2-40B4-BE49-F238E27FC236}">
                <a16:creationId xmlns:a16="http://schemas.microsoft.com/office/drawing/2014/main" id="{CE83A86F-A49E-54A4-A71F-2E1F6D9D6CAB}"/>
              </a:ext>
            </a:extLst>
          </p:cNvPr>
          <p:cNvPicPr>
            <a:picLocks noGrp="1" noChangeAspect="1"/>
          </p:cNvPicPr>
          <p:nvPr>
            <p:ph idx="1"/>
          </p:nvPr>
        </p:nvPicPr>
        <p:blipFill>
          <a:blip r:embed="rId2"/>
          <a:stretch>
            <a:fillRect/>
          </a:stretch>
        </p:blipFill>
        <p:spPr>
          <a:xfrm>
            <a:off x="4669884" y="1409872"/>
            <a:ext cx="3559716" cy="2080679"/>
          </a:xfrm>
        </p:spPr>
      </p:pic>
      <p:sp>
        <p:nvSpPr>
          <p:cNvPr id="7" name="TextBox 6">
            <a:extLst>
              <a:ext uri="{FF2B5EF4-FFF2-40B4-BE49-F238E27FC236}">
                <a16:creationId xmlns:a16="http://schemas.microsoft.com/office/drawing/2014/main" id="{0D66F92F-27ED-81DF-AF7D-2282196E5186}"/>
              </a:ext>
            </a:extLst>
          </p:cNvPr>
          <p:cNvSpPr txBox="1"/>
          <p:nvPr/>
        </p:nvSpPr>
        <p:spPr>
          <a:xfrm>
            <a:off x="776178" y="1685283"/>
            <a:ext cx="3559716" cy="2585323"/>
          </a:xfrm>
          <a:prstGeom prst="rect">
            <a:avLst/>
          </a:prstGeom>
          <a:noFill/>
        </p:spPr>
        <p:txBody>
          <a:bodyPr wrap="square">
            <a:spAutoFit/>
          </a:bodyPr>
          <a:lstStyle/>
          <a:p>
            <a:r>
              <a:rPr lang="en-GB" dirty="0"/>
              <a:t>conclusions from above pie chart: </a:t>
            </a:r>
          </a:p>
          <a:p>
            <a:r>
              <a:rPr lang="en-GB" dirty="0"/>
              <a:t>1. most bikes have been rented in the summer season. </a:t>
            </a:r>
          </a:p>
          <a:p>
            <a:r>
              <a:rPr lang="en-GB" dirty="0"/>
              <a:t>2. least bike rent count is in winter season. </a:t>
            </a:r>
          </a:p>
          <a:p>
            <a:r>
              <a:rPr lang="en-GB" dirty="0"/>
              <a:t>3. autumn and spring seasons have almost equal amounts of bike rent count</a:t>
            </a:r>
            <a:endParaRPr lang="en-IN" dirty="0"/>
          </a:p>
        </p:txBody>
      </p:sp>
    </p:spTree>
    <p:extLst>
      <p:ext uri="{BB962C8B-B14F-4D97-AF65-F5344CB8AC3E}">
        <p14:creationId xmlns:p14="http://schemas.microsoft.com/office/powerpoint/2010/main" val="213499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01D2-C8B2-3F3D-92CC-03EE8A411760}"/>
              </a:ext>
            </a:extLst>
          </p:cNvPr>
          <p:cNvSpPr>
            <a:spLocks noGrp="1"/>
          </p:cNvSpPr>
          <p:nvPr>
            <p:ph type="title"/>
          </p:nvPr>
        </p:nvSpPr>
        <p:spPr>
          <a:xfrm>
            <a:off x="484583" y="339538"/>
            <a:ext cx="5469649" cy="1050398"/>
          </a:xfrm>
        </p:spPr>
        <p:txBody>
          <a:bodyPr/>
          <a:lstStyle/>
          <a:p>
            <a:r>
              <a:rPr lang="en-GB" b="1" dirty="0">
                <a:solidFill>
                  <a:srgbClr val="00B0F0"/>
                </a:solidFill>
              </a:rPr>
              <a:t>Comparison of number of bikes rented (year)</a:t>
            </a:r>
            <a:endParaRPr lang="en-IN" b="1" dirty="0">
              <a:solidFill>
                <a:srgbClr val="00B0F0"/>
              </a:solidFill>
            </a:endParaRPr>
          </a:p>
        </p:txBody>
      </p:sp>
      <p:sp>
        <p:nvSpPr>
          <p:cNvPr id="3" name="Content Placeholder 2">
            <a:extLst>
              <a:ext uri="{FF2B5EF4-FFF2-40B4-BE49-F238E27FC236}">
                <a16:creationId xmlns:a16="http://schemas.microsoft.com/office/drawing/2014/main" id="{01984668-E8B1-DF49-EA00-8173B90A5BED}"/>
              </a:ext>
            </a:extLst>
          </p:cNvPr>
          <p:cNvSpPr>
            <a:spLocks noGrp="1"/>
          </p:cNvSpPr>
          <p:nvPr>
            <p:ph idx="1"/>
          </p:nvPr>
        </p:nvSpPr>
        <p:spPr>
          <a:xfrm>
            <a:off x="855351" y="1710082"/>
            <a:ext cx="2738454" cy="2043483"/>
          </a:xfrm>
        </p:spPr>
        <p:txBody>
          <a:bodyPr/>
          <a:lstStyle/>
          <a:p>
            <a:endParaRPr lang="en-IN" dirty="0"/>
          </a:p>
          <a:p>
            <a:r>
              <a:rPr lang="en-IN" dirty="0"/>
              <a:t>This </a:t>
            </a:r>
            <a:r>
              <a:rPr lang="en-GB" dirty="0"/>
              <a:t>plot shows that most of the bikes have been rented in the year 2018</a:t>
            </a:r>
            <a:endParaRPr lang="en-IN" dirty="0"/>
          </a:p>
        </p:txBody>
      </p:sp>
      <p:pic>
        <p:nvPicPr>
          <p:cNvPr id="5" name="Picture 4">
            <a:extLst>
              <a:ext uri="{FF2B5EF4-FFF2-40B4-BE49-F238E27FC236}">
                <a16:creationId xmlns:a16="http://schemas.microsoft.com/office/drawing/2014/main" id="{EEA67560-EEBD-AA5D-94C2-B6F00E3E8F0E}"/>
              </a:ext>
            </a:extLst>
          </p:cNvPr>
          <p:cNvPicPr>
            <a:picLocks noChangeAspect="1"/>
          </p:cNvPicPr>
          <p:nvPr/>
        </p:nvPicPr>
        <p:blipFill>
          <a:blip r:embed="rId2"/>
          <a:stretch>
            <a:fillRect/>
          </a:stretch>
        </p:blipFill>
        <p:spPr>
          <a:xfrm>
            <a:off x="4063631" y="1552353"/>
            <a:ext cx="4953000" cy="3505089"/>
          </a:xfrm>
          <a:prstGeom prst="rect">
            <a:avLst/>
          </a:prstGeom>
        </p:spPr>
      </p:pic>
    </p:spTree>
    <p:extLst>
      <p:ext uri="{BB962C8B-B14F-4D97-AF65-F5344CB8AC3E}">
        <p14:creationId xmlns:p14="http://schemas.microsoft.com/office/powerpoint/2010/main" val="3486219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269</TotalTime>
  <Words>854</Words>
  <Application>Microsoft Office PowerPoint</Application>
  <PresentationFormat>On-screen Show (16:9)</PresentationFormat>
  <Paragraphs>79</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Century Gothic</vt:lpstr>
      <vt:lpstr>Arial</vt:lpstr>
      <vt:lpstr>Montserrat</vt:lpstr>
      <vt:lpstr>Wingdings 3</vt:lpstr>
      <vt:lpstr>Ion</vt:lpstr>
      <vt:lpstr>            Capstone Project-2                  Bike sharing demand prediction Ratnakar</vt:lpstr>
      <vt:lpstr>All about this presentation:</vt:lpstr>
      <vt:lpstr>Problem statement</vt:lpstr>
      <vt:lpstr>Overview of given data</vt:lpstr>
      <vt:lpstr>Description of data</vt:lpstr>
      <vt:lpstr>Sample of data</vt:lpstr>
      <vt:lpstr>Exploratory data analysis</vt:lpstr>
      <vt:lpstr>Comparison of bikes rented seasonally</vt:lpstr>
      <vt:lpstr>Comparison of number of bikes rented (year)</vt:lpstr>
      <vt:lpstr>Comparison of number of bikes rented (type of day)</vt:lpstr>
      <vt:lpstr>Comparison of number of bikes rented in year 2018</vt:lpstr>
      <vt:lpstr>Comparison of number of bikes rented in year 2017</vt:lpstr>
      <vt:lpstr>Distribution of bike rentals according to rainfall intensity</vt:lpstr>
      <vt:lpstr>Distribution of bike rentals according to snowfall intensity </vt:lpstr>
      <vt:lpstr>Distribution of bike rentals according to visibility </vt:lpstr>
      <vt:lpstr>Distribution of bike rentals according to temperature intensity </vt:lpstr>
      <vt:lpstr>Correlation map</vt:lpstr>
      <vt:lpstr>Model preparation</vt:lpstr>
      <vt:lpstr>Models used </vt:lpstr>
      <vt:lpstr>Evaluation of models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Bike sharing demand prediction Ratnakar</dc:title>
  <dc:creator>Ratnakar Gupta</dc:creator>
  <cp:lastModifiedBy>Ratnakar Gupta</cp:lastModifiedBy>
  <cp:revision>3</cp:revision>
  <dcterms:modified xsi:type="dcterms:W3CDTF">2022-09-24T19:15:29Z</dcterms:modified>
</cp:coreProperties>
</file>