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2"/>
  </p:notesMasterIdLst>
  <p:sldIdLst>
    <p:sldId id="256" r:id="rId2"/>
    <p:sldId id="257" r:id="rId3"/>
    <p:sldId id="261" r:id="rId4"/>
    <p:sldId id="258" r:id="rId5"/>
    <p:sldId id="262" r:id="rId6"/>
    <p:sldId id="263" r:id="rId7"/>
    <p:sldId id="295" r:id="rId8"/>
    <p:sldId id="260" r:id="rId9"/>
    <p:sldId id="264" r:id="rId10"/>
    <p:sldId id="296" r:id="rId11"/>
    <p:sldId id="297" r:id="rId12"/>
    <p:sldId id="265" r:id="rId13"/>
    <p:sldId id="298" r:id="rId14"/>
    <p:sldId id="299" r:id="rId15"/>
    <p:sldId id="300" r:id="rId16"/>
    <p:sldId id="301" r:id="rId17"/>
    <p:sldId id="302" r:id="rId18"/>
    <p:sldId id="303" r:id="rId19"/>
    <p:sldId id="304" r:id="rId20"/>
    <p:sldId id="305" r:id="rId21"/>
    <p:sldId id="306" r:id="rId22"/>
    <p:sldId id="307" r:id="rId23"/>
    <p:sldId id="314" r:id="rId24"/>
    <p:sldId id="308" r:id="rId25"/>
    <p:sldId id="309" r:id="rId26"/>
    <p:sldId id="310" r:id="rId27"/>
    <p:sldId id="311" r:id="rId28"/>
    <p:sldId id="312" r:id="rId29"/>
    <p:sldId id="313" r:id="rId30"/>
    <p:sldId id="278" r:id="rId31"/>
  </p:sldIdLst>
  <p:sldSz cx="9144000" cy="5143500" type="screen16x9"/>
  <p:notesSz cx="6858000" cy="9144000"/>
  <p:embeddedFontLst>
    <p:embeddedFont>
      <p:font typeface="Montserrat" panose="000005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B713A6-5156-4448-B144-822046962AE8}">
  <a:tblStyle styleId="{BBB713A6-5156-4448-B144-822046962AE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886E1FF-FDF2-4410-8487-3ABA108AFFF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shu Garg" userId="aa6ef4561f1ccce3" providerId="LiveId" clId="{17BC2D19-DF54-423F-908C-D1F6BFFB9B3B}"/>
    <pc:docChg chg="custSel modSld">
      <pc:chgData name="Priyanshu Garg" userId="aa6ef4561f1ccce3" providerId="LiveId" clId="{17BC2D19-DF54-423F-908C-D1F6BFFB9B3B}" dt="2021-12-21T15:03:46.033" v="5" actId="14100"/>
      <pc:docMkLst>
        <pc:docMk/>
      </pc:docMkLst>
      <pc:sldChg chg="addSp delSp modSp mod">
        <pc:chgData name="Priyanshu Garg" userId="aa6ef4561f1ccce3" providerId="LiveId" clId="{17BC2D19-DF54-423F-908C-D1F6BFFB9B3B}" dt="2021-12-21T15:03:46.033" v="5" actId="14100"/>
        <pc:sldMkLst>
          <pc:docMk/>
          <pc:sldMk cId="0" sldId="260"/>
        </pc:sldMkLst>
        <pc:picChg chg="add mod">
          <ac:chgData name="Priyanshu Garg" userId="aa6ef4561f1ccce3" providerId="LiveId" clId="{17BC2D19-DF54-423F-908C-D1F6BFFB9B3B}" dt="2021-12-21T15:03:46.033" v="5" actId="14100"/>
          <ac:picMkLst>
            <pc:docMk/>
            <pc:sldMk cId="0" sldId="260"/>
            <ac:picMk id="3" creationId="{1ED0152F-5194-479F-9FCC-CC2A41D1ACC1}"/>
          </ac:picMkLst>
        </pc:picChg>
        <pc:picChg chg="del">
          <ac:chgData name="Priyanshu Garg" userId="aa6ef4561f1ccce3" providerId="LiveId" clId="{17BC2D19-DF54-423F-908C-D1F6BFFB9B3B}" dt="2021-12-21T15:03:21.849" v="2" actId="478"/>
          <ac:picMkLst>
            <pc:docMk/>
            <pc:sldMk cId="0" sldId="260"/>
            <ac:picMk id="4" creationId="{21038ED5-6446-46F8-99F7-5BE9C5A361DD}"/>
          </ac:picMkLst>
        </pc:picChg>
      </pc:sldChg>
      <pc:sldChg chg="modSp mod">
        <pc:chgData name="Priyanshu Garg" userId="aa6ef4561f1ccce3" providerId="LiveId" clId="{17BC2D19-DF54-423F-908C-D1F6BFFB9B3B}" dt="2021-12-20T08:45:33.122" v="1" actId="1440"/>
        <pc:sldMkLst>
          <pc:docMk/>
          <pc:sldMk cId="3828407446" sldId="301"/>
        </pc:sldMkLst>
        <pc:picChg chg="mod">
          <ac:chgData name="Priyanshu Garg" userId="aa6ef4561f1ccce3" providerId="LiveId" clId="{17BC2D19-DF54-423F-908C-D1F6BFFB9B3B}" dt="2021-12-20T08:45:33.122" v="1" actId="1440"/>
          <ac:picMkLst>
            <pc:docMk/>
            <pc:sldMk cId="3828407446" sldId="301"/>
            <ac:picMk id="2" creationId="{31FAE3D7-8598-4B85-AF19-B6EB7E94EDB5}"/>
          </ac:picMkLst>
        </pc:picChg>
      </pc:sldChg>
      <pc:sldChg chg="modSp mod">
        <pc:chgData name="Priyanshu Garg" userId="aa6ef4561f1ccce3" providerId="LiveId" clId="{17BC2D19-DF54-423F-908C-D1F6BFFB9B3B}" dt="2021-12-20T08:45:23.428" v="0" actId="1440"/>
        <pc:sldMkLst>
          <pc:docMk/>
          <pc:sldMk cId="4004911101" sldId="305"/>
        </pc:sldMkLst>
        <pc:picChg chg="mod">
          <ac:chgData name="Priyanshu Garg" userId="aa6ef4561f1ccce3" providerId="LiveId" clId="{17BC2D19-DF54-423F-908C-D1F6BFFB9B3B}" dt="2021-12-20T08:45:23.428" v="0" actId="1440"/>
          <ac:picMkLst>
            <pc:docMk/>
            <pc:sldMk cId="4004911101" sldId="305"/>
            <ac:picMk id="2" creationId="{6193B0F8-4B62-46C1-85F3-DDF3EFF0A00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1026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2373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5018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4094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8813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7332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1540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1773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423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08825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393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61253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1213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03114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34789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1408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80767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58770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7605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75a7f99e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75a7f99e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3977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012325" y="2220413"/>
            <a:ext cx="5445900" cy="18042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r">
              <a:spcBef>
                <a:spcPts val="0"/>
              </a:spcBef>
              <a:spcAft>
                <a:spcPts val="0"/>
              </a:spcAft>
              <a:buSzPts val="6000"/>
              <a:buNone/>
              <a:defRPr sz="6000"/>
            </a:lvl2pPr>
            <a:lvl3pPr lvl="2" algn="r">
              <a:spcBef>
                <a:spcPts val="0"/>
              </a:spcBef>
              <a:spcAft>
                <a:spcPts val="0"/>
              </a:spcAft>
              <a:buSzPts val="6000"/>
              <a:buNone/>
              <a:defRPr sz="6000"/>
            </a:lvl3pPr>
            <a:lvl4pPr lvl="3" algn="r">
              <a:spcBef>
                <a:spcPts val="0"/>
              </a:spcBef>
              <a:spcAft>
                <a:spcPts val="0"/>
              </a:spcAft>
              <a:buSzPts val="6000"/>
              <a:buNone/>
              <a:defRPr sz="6000"/>
            </a:lvl4pPr>
            <a:lvl5pPr lvl="4" algn="r">
              <a:spcBef>
                <a:spcPts val="0"/>
              </a:spcBef>
              <a:spcAft>
                <a:spcPts val="0"/>
              </a:spcAft>
              <a:buSzPts val="6000"/>
              <a:buNone/>
              <a:defRPr sz="6000"/>
            </a:lvl5pPr>
            <a:lvl6pPr lvl="5" algn="r">
              <a:spcBef>
                <a:spcPts val="0"/>
              </a:spcBef>
              <a:spcAft>
                <a:spcPts val="0"/>
              </a:spcAft>
              <a:buSzPts val="6000"/>
              <a:buNone/>
              <a:defRPr sz="6000"/>
            </a:lvl6pPr>
            <a:lvl7pPr lvl="6" algn="r">
              <a:spcBef>
                <a:spcPts val="0"/>
              </a:spcBef>
              <a:spcAft>
                <a:spcPts val="0"/>
              </a:spcAft>
              <a:buSzPts val="6000"/>
              <a:buNone/>
              <a:defRPr sz="6000"/>
            </a:lvl7pPr>
            <a:lvl8pPr lvl="7" algn="r">
              <a:spcBef>
                <a:spcPts val="0"/>
              </a:spcBef>
              <a:spcAft>
                <a:spcPts val="0"/>
              </a:spcAft>
              <a:buSzPts val="6000"/>
              <a:buNone/>
              <a:defRPr sz="6000"/>
            </a:lvl8pPr>
            <a:lvl9pPr lvl="8" algn="r">
              <a:spcBef>
                <a:spcPts val="0"/>
              </a:spcBef>
              <a:spcAft>
                <a:spcPts val="0"/>
              </a:spcAft>
              <a:buSzPts val="6000"/>
              <a:buNone/>
              <a:defRPr sz="6000"/>
            </a:lvl9pPr>
          </a:lstStyle>
          <a:p>
            <a:endParaRPr/>
          </a:p>
        </p:txBody>
      </p:sp>
      <p:sp>
        <p:nvSpPr>
          <p:cNvPr id="11" name="Google Shape;11;p2"/>
          <p:cNvSpPr/>
          <p:nvPr/>
        </p:nvSpPr>
        <p:spPr>
          <a:xfrm>
            <a:off x="6208125" y="4214588"/>
            <a:ext cx="22500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7"/>
        <p:cNvGrpSpPr/>
        <p:nvPr/>
      </p:nvGrpSpPr>
      <p:grpSpPr>
        <a:xfrm>
          <a:off x="0" y="0"/>
          <a:ext cx="0" cy="0"/>
          <a:chOff x="0" y="0"/>
          <a:chExt cx="0" cy="0"/>
        </a:xfrm>
      </p:grpSpPr>
      <p:sp>
        <p:nvSpPr>
          <p:cNvPr id="18" name="Google Shape;18;p4"/>
          <p:cNvSpPr/>
          <p:nvPr/>
        </p:nvSpPr>
        <p:spPr>
          <a:xfrm>
            <a:off x="0" y="0"/>
            <a:ext cx="27678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3165234" y="1146050"/>
            <a:ext cx="4809000" cy="32514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sz="3000"/>
            </a:lvl1pPr>
            <a:lvl2pPr marL="914400" lvl="1" indent="-419100" rtl="0">
              <a:spcBef>
                <a:spcPts val="0"/>
              </a:spcBef>
              <a:spcAft>
                <a:spcPts val="0"/>
              </a:spcAft>
              <a:buSzPts val="3000"/>
              <a:buChar char="□"/>
              <a:defRPr sz="3000"/>
            </a:lvl2pPr>
            <a:lvl3pPr marL="1371600" lvl="2" indent="-419100" rtl="0">
              <a:spcBef>
                <a:spcPts val="0"/>
              </a:spcBef>
              <a:spcAft>
                <a:spcPts val="0"/>
              </a:spcAft>
              <a:buSzPts val="3000"/>
              <a:buChar char="■"/>
              <a:defRPr sz="3000"/>
            </a:lvl3pPr>
            <a:lvl4pPr marL="1828800" lvl="3" indent="-419100" rtl="0">
              <a:spcBef>
                <a:spcPts val="0"/>
              </a:spcBef>
              <a:spcAft>
                <a:spcPts val="0"/>
              </a:spcAft>
              <a:buSzPts val="3000"/>
              <a:buChar char="●"/>
              <a:defRPr sz="3000"/>
            </a:lvl4pPr>
            <a:lvl5pPr marL="2286000" lvl="4" indent="-419100" rtl="0">
              <a:spcBef>
                <a:spcPts val="0"/>
              </a:spcBef>
              <a:spcAft>
                <a:spcPts val="0"/>
              </a:spcAft>
              <a:buSzPts val="3000"/>
              <a:buChar char="○"/>
              <a:defRPr sz="3000"/>
            </a:lvl5pPr>
            <a:lvl6pPr marL="2743200" lvl="5" indent="-419100" rtl="0">
              <a:spcBef>
                <a:spcPts val="0"/>
              </a:spcBef>
              <a:spcAft>
                <a:spcPts val="0"/>
              </a:spcAft>
              <a:buSzPts val="3000"/>
              <a:buChar char="■"/>
              <a:defRPr sz="3000"/>
            </a:lvl6pPr>
            <a:lvl7pPr marL="3200400" lvl="6" indent="-419100" rtl="0">
              <a:spcBef>
                <a:spcPts val="0"/>
              </a:spcBef>
              <a:spcAft>
                <a:spcPts val="0"/>
              </a:spcAft>
              <a:buSzPts val="3000"/>
              <a:buChar char="●"/>
              <a:defRPr sz="3000"/>
            </a:lvl7pPr>
            <a:lvl8pPr marL="3657600" lvl="7" indent="-419100" rtl="0">
              <a:spcBef>
                <a:spcPts val="0"/>
              </a:spcBef>
              <a:spcAft>
                <a:spcPts val="0"/>
              </a:spcAft>
              <a:buSzPts val="3000"/>
              <a:buChar char="○"/>
              <a:defRPr sz="3000"/>
            </a:lvl8pPr>
            <a:lvl9pPr marL="4114800" lvl="8" indent="-419100">
              <a:spcBef>
                <a:spcPts val="0"/>
              </a:spcBef>
              <a:spcAft>
                <a:spcPts val="0"/>
              </a:spcAft>
              <a:buSzPts val="3000"/>
              <a:buChar char="■"/>
              <a:defRPr sz="3000"/>
            </a:lvl9pPr>
          </a:lstStyle>
          <a:p>
            <a:endParaRPr/>
          </a:p>
        </p:txBody>
      </p:sp>
      <p:grpSp>
        <p:nvGrpSpPr>
          <p:cNvPr id="20" name="Google Shape;20;p4"/>
          <p:cNvGrpSpPr/>
          <p:nvPr/>
        </p:nvGrpSpPr>
        <p:grpSpPr>
          <a:xfrm>
            <a:off x="801025" y="1121365"/>
            <a:ext cx="1957200" cy="922385"/>
            <a:chOff x="801025" y="1190353"/>
            <a:chExt cx="1957200" cy="1229847"/>
          </a:xfrm>
        </p:grpSpPr>
        <p:sp>
          <p:nvSpPr>
            <p:cNvPr id="21" name="Google Shape;21;p4"/>
            <p:cNvSpPr txBox="1"/>
            <p:nvPr/>
          </p:nvSpPr>
          <p:spPr>
            <a:xfrm>
              <a:off x="801025" y="1190353"/>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400" b="1">
                  <a:solidFill>
                    <a:schemeClr val="dk1"/>
                  </a:solidFill>
                </a:rPr>
                <a:t>‘’</a:t>
              </a:r>
              <a:endParaRPr sz="9400" b="1">
                <a:solidFill>
                  <a:schemeClr val="dk1"/>
                </a:solidFill>
              </a:endParaRPr>
            </a:p>
          </p:txBody>
        </p:sp>
        <p:sp>
          <p:nvSpPr>
            <p:cNvPr id="22" name="Google Shape;22;p4"/>
            <p:cNvSpPr/>
            <p:nvPr/>
          </p:nvSpPr>
          <p:spPr>
            <a:xfrm>
              <a:off x="1397400" y="1396000"/>
              <a:ext cx="772200" cy="1024200"/>
            </a:xfrm>
            <a:prstGeom prst="rect">
              <a:avLst/>
            </a:prstGeom>
            <a:noFill/>
            <a:ln w="762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3" name="Google Shape;23;p4"/>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7" name="Google Shape;27;p5"/>
          <p:cNvSpPr/>
          <p:nvPr/>
        </p:nvSpPr>
        <p:spPr>
          <a:xfrm>
            <a:off x="813273" y="1205841"/>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
        <p:cNvGrpSpPr/>
        <p:nvPr/>
      </p:nvGrpSpPr>
      <p:grpSpPr>
        <a:xfrm>
          <a:off x="0" y="0"/>
          <a:ext cx="0" cy="0"/>
          <a:chOff x="0" y="0"/>
          <a:chExt cx="0" cy="0"/>
        </a:xfrm>
      </p:grpSpPr>
      <p:sp>
        <p:nvSpPr>
          <p:cNvPr id="31" name="Google Shape;31;p6"/>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813273" y="1205841"/>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4" name="Google Shape;34;p6"/>
          <p:cNvSpPr txBox="1">
            <a:spLocks noGrp="1"/>
          </p:cNvSpPr>
          <p:nvPr>
            <p:ph type="body" idx="1"/>
          </p:nvPr>
        </p:nvSpPr>
        <p:spPr>
          <a:xfrm>
            <a:off x="691200" y="1393425"/>
            <a:ext cx="3767400" cy="29178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Google Shape;35;p6"/>
          <p:cNvSpPr txBox="1">
            <a:spLocks noGrp="1"/>
          </p:cNvSpPr>
          <p:nvPr>
            <p:ph type="body" idx="2"/>
          </p:nvPr>
        </p:nvSpPr>
        <p:spPr>
          <a:xfrm>
            <a:off x="4685500" y="1393425"/>
            <a:ext cx="3767400" cy="29178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7"/>
        <p:cNvGrpSpPr/>
        <p:nvPr/>
      </p:nvGrpSpPr>
      <p:grpSpPr>
        <a:xfrm>
          <a:off x="0" y="0"/>
          <a:ext cx="0" cy="0"/>
          <a:chOff x="0" y="0"/>
          <a:chExt cx="0" cy="0"/>
        </a:xfrm>
      </p:grpSpPr>
      <p:sp>
        <p:nvSpPr>
          <p:cNvPr id="38" name="Google Shape;38;p7"/>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813273" y="1205841"/>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 name="Google Shape;41;p7"/>
          <p:cNvSpPr txBox="1">
            <a:spLocks noGrp="1"/>
          </p:cNvSpPr>
          <p:nvPr>
            <p:ph type="body" idx="1"/>
          </p:nvPr>
        </p:nvSpPr>
        <p:spPr>
          <a:xfrm>
            <a:off x="691200" y="1393425"/>
            <a:ext cx="2501700" cy="2989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2" name="Google Shape;42;p7"/>
          <p:cNvSpPr txBox="1">
            <a:spLocks noGrp="1"/>
          </p:cNvSpPr>
          <p:nvPr>
            <p:ph type="body" idx="2"/>
          </p:nvPr>
        </p:nvSpPr>
        <p:spPr>
          <a:xfrm>
            <a:off x="3321088" y="1393425"/>
            <a:ext cx="2501700" cy="2989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3" name="Google Shape;43;p7"/>
          <p:cNvSpPr txBox="1">
            <a:spLocks noGrp="1"/>
          </p:cNvSpPr>
          <p:nvPr>
            <p:ph type="body" idx="3"/>
          </p:nvPr>
        </p:nvSpPr>
        <p:spPr>
          <a:xfrm>
            <a:off x="5950975" y="1393425"/>
            <a:ext cx="2501700" cy="2989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4" name="Google Shape;44;p7"/>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55"/>
        <p:cNvGrpSpPr/>
        <p:nvPr/>
      </p:nvGrpSpPr>
      <p:grpSpPr>
        <a:xfrm>
          <a:off x="0" y="0"/>
          <a:ext cx="0" cy="0"/>
          <a:chOff x="0" y="0"/>
          <a:chExt cx="0" cy="0"/>
        </a:xfrm>
      </p:grpSpPr>
      <p:sp>
        <p:nvSpPr>
          <p:cNvPr id="56" name="Google Shape;56;p10"/>
          <p:cNvSpPr/>
          <p:nvPr/>
        </p:nvSpPr>
        <p:spPr>
          <a:xfrm>
            <a:off x="-4" y="5040225"/>
            <a:ext cx="9144000" cy="103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0"/>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1200" y="628125"/>
            <a:ext cx="7761600" cy="49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691200" y="1511100"/>
            <a:ext cx="7761600" cy="2868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1pPr>
            <a:lvl2pPr marL="914400" lvl="1"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2pPr>
            <a:lvl3pPr marL="1371600" lvl="2"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3pPr>
            <a:lvl4pPr marL="1828800" lvl="3"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4pPr>
            <a:lvl5pPr marL="2286000" lvl="4"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5pPr>
            <a:lvl6pPr marL="2743200" lvl="5"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6pPr>
            <a:lvl7pPr marL="3200400" lvl="6"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7pPr>
            <a:lvl8pPr marL="3657600" lvl="7"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8pPr>
            <a:lvl9pPr marL="4114800" lvl="8"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75" y="4758433"/>
            <a:ext cx="548700" cy="309000"/>
          </a:xfrm>
          <a:prstGeom prst="rect">
            <a:avLst/>
          </a:prstGeom>
          <a:noFill/>
          <a:ln>
            <a:noFill/>
          </a:ln>
        </p:spPr>
        <p:txBody>
          <a:bodyPr spcFirstLastPara="1" wrap="square" lIns="91425" tIns="91425" rIns="91425" bIns="91425" anchor="t" anchorCtr="0">
            <a:noAutofit/>
          </a:bodyPr>
          <a:lstStyle>
            <a:lvl1pPr lvl="0" algn="r">
              <a:buNone/>
              <a:defRPr sz="1200" b="1">
                <a:solidFill>
                  <a:schemeClr val="accent1"/>
                </a:solidFill>
                <a:latin typeface="Montserrat"/>
                <a:ea typeface="Montserrat"/>
                <a:cs typeface="Montserrat"/>
                <a:sym typeface="Montserrat"/>
              </a:defRPr>
            </a:lvl1pPr>
            <a:lvl2pPr lvl="1" algn="r">
              <a:buNone/>
              <a:defRPr sz="1200" b="1">
                <a:solidFill>
                  <a:schemeClr val="accent1"/>
                </a:solidFill>
                <a:latin typeface="Montserrat"/>
                <a:ea typeface="Montserrat"/>
                <a:cs typeface="Montserrat"/>
                <a:sym typeface="Montserrat"/>
              </a:defRPr>
            </a:lvl2pPr>
            <a:lvl3pPr lvl="2" algn="r">
              <a:buNone/>
              <a:defRPr sz="1200" b="1">
                <a:solidFill>
                  <a:schemeClr val="accent1"/>
                </a:solidFill>
                <a:latin typeface="Montserrat"/>
                <a:ea typeface="Montserrat"/>
                <a:cs typeface="Montserrat"/>
                <a:sym typeface="Montserrat"/>
              </a:defRPr>
            </a:lvl3pPr>
            <a:lvl4pPr lvl="3" algn="r">
              <a:buNone/>
              <a:defRPr sz="1200" b="1">
                <a:solidFill>
                  <a:schemeClr val="accent1"/>
                </a:solidFill>
                <a:latin typeface="Montserrat"/>
                <a:ea typeface="Montserrat"/>
                <a:cs typeface="Montserrat"/>
                <a:sym typeface="Montserrat"/>
              </a:defRPr>
            </a:lvl4pPr>
            <a:lvl5pPr lvl="4" algn="r">
              <a:buNone/>
              <a:defRPr sz="1200" b="1">
                <a:solidFill>
                  <a:schemeClr val="accent1"/>
                </a:solidFill>
                <a:latin typeface="Montserrat"/>
                <a:ea typeface="Montserrat"/>
                <a:cs typeface="Montserrat"/>
                <a:sym typeface="Montserrat"/>
              </a:defRPr>
            </a:lvl5pPr>
            <a:lvl6pPr lvl="5" algn="r">
              <a:buNone/>
              <a:defRPr sz="1200" b="1">
                <a:solidFill>
                  <a:schemeClr val="accent1"/>
                </a:solidFill>
                <a:latin typeface="Montserrat"/>
                <a:ea typeface="Montserrat"/>
                <a:cs typeface="Montserrat"/>
                <a:sym typeface="Montserrat"/>
              </a:defRPr>
            </a:lvl6pPr>
            <a:lvl7pPr lvl="6" algn="r">
              <a:buNone/>
              <a:defRPr sz="1200" b="1">
                <a:solidFill>
                  <a:schemeClr val="accent1"/>
                </a:solidFill>
                <a:latin typeface="Montserrat"/>
                <a:ea typeface="Montserrat"/>
                <a:cs typeface="Montserrat"/>
                <a:sym typeface="Montserrat"/>
              </a:defRPr>
            </a:lvl7pPr>
            <a:lvl8pPr lvl="7" algn="r">
              <a:buNone/>
              <a:defRPr sz="1200" b="1">
                <a:solidFill>
                  <a:schemeClr val="accent1"/>
                </a:solidFill>
                <a:latin typeface="Montserrat"/>
                <a:ea typeface="Montserrat"/>
                <a:cs typeface="Montserrat"/>
                <a:sym typeface="Montserrat"/>
              </a:defRPr>
            </a:lvl8pPr>
            <a:lvl9pPr lvl="8" algn="r">
              <a:buNone/>
              <a:defRPr sz="1200" b="1">
                <a:solidFill>
                  <a:schemeClr val="accen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1"/>
          <p:cNvSpPr txBox="1">
            <a:spLocks noGrp="1"/>
          </p:cNvSpPr>
          <p:nvPr>
            <p:ph type="ctrTitle"/>
          </p:nvPr>
        </p:nvSpPr>
        <p:spPr>
          <a:xfrm>
            <a:off x="-256032" y="407483"/>
            <a:ext cx="2682240" cy="118688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000" dirty="0"/>
              <a:t>Database Management System</a:t>
            </a:r>
            <a:endParaRPr sz="2000" dirty="0"/>
          </a:p>
        </p:txBody>
      </p:sp>
      <p:sp>
        <p:nvSpPr>
          <p:cNvPr id="3" name="Google Shape;62;p11">
            <a:extLst>
              <a:ext uri="{FF2B5EF4-FFF2-40B4-BE49-F238E27FC236}">
                <a16:creationId xmlns:a16="http://schemas.microsoft.com/office/drawing/2014/main" id="{EAB4EEE6-A084-4500-AEB8-0392479A9BD8}"/>
              </a:ext>
            </a:extLst>
          </p:cNvPr>
          <p:cNvSpPr txBox="1">
            <a:spLocks/>
          </p:cNvSpPr>
          <p:nvPr/>
        </p:nvSpPr>
        <p:spPr>
          <a:xfrm>
            <a:off x="1585860" y="2971280"/>
            <a:ext cx="6899771" cy="11868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en-US" sz="2800" dirty="0"/>
              <a:t>Case Study Of Library Management System In Relational Database</a:t>
            </a:r>
            <a:endParaRPr lang="en-IN" sz="2800" dirty="0"/>
          </a:p>
        </p:txBody>
      </p:sp>
      <p:grpSp>
        <p:nvGrpSpPr>
          <p:cNvPr id="4" name="Google Shape;828;p46">
            <a:extLst>
              <a:ext uri="{FF2B5EF4-FFF2-40B4-BE49-F238E27FC236}">
                <a16:creationId xmlns:a16="http://schemas.microsoft.com/office/drawing/2014/main" id="{8ED672A9-762F-4733-BF77-6ADA2AD9FE26}"/>
              </a:ext>
            </a:extLst>
          </p:cNvPr>
          <p:cNvGrpSpPr/>
          <p:nvPr/>
        </p:nvGrpSpPr>
        <p:grpSpPr>
          <a:xfrm>
            <a:off x="97536" y="176294"/>
            <a:ext cx="2657855" cy="2188954"/>
            <a:chOff x="2583325" y="2972875"/>
            <a:chExt cx="462850" cy="445750"/>
          </a:xfrm>
        </p:grpSpPr>
        <p:sp>
          <p:nvSpPr>
            <p:cNvPr id="5" name="Google Shape;829;p46">
              <a:extLst>
                <a:ext uri="{FF2B5EF4-FFF2-40B4-BE49-F238E27FC236}">
                  <a16:creationId xmlns:a16="http://schemas.microsoft.com/office/drawing/2014/main" id="{367EBC97-AC38-4DD0-B2E8-16D6BD2F44FF}"/>
                </a:ext>
              </a:extLst>
            </p:cNvPr>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30;p46">
              <a:extLst>
                <a:ext uri="{FF2B5EF4-FFF2-40B4-BE49-F238E27FC236}">
                  <a16:creationId xmlns:a16="http://schemas.microsoft.com/office/drawing/2014/main" id="{90DF07F3-3EC9-4FEF-9955-22BFD0F0AAF0}"/>
                </a:ext>
              </a:extLst>
            </p:cNvPr>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body" idx="1"/>
          </p:nvPr>
        </p:nvSpPr>
        <p:spPr>
          <a:xfrm>
            <a:off x="691200" y="1531090"/>
            <a:ext cx="7761600" cy="322734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200" b="1" dirty="0"/>
              <a:t>Informal Description</a:t>
            </a:r>
            <a:endParaRPr sz="3200" b="1" dirty="0"/>
          </a:p>
          <a:p>
            <a:pPr marL="0" indent="0" algn="just">
              <a:spcBef>
                <a:spcPts val="1505"/>
              </a:spcBef>
              <a:spcAft>
                <a:spcPts val="0"/>
              </a:spcAft>
              <a:buNone/>
              <a:tabLst>
                <a:tab pos="739140" algn="l"/>
                <a:tab pos="739775" algn="l"/>
              </a:tabLst>
            </a:pPr>
            <a:r>
              <a:rPr lang="en-US" sz="2400" b="0" dirty="0">
                <a:effectLst/>
                <a:latin typeface="Montserrat" panose="00000500000000000000" pitchFamily="2" charset="0"/>
                <a:ea typeface="Times New Roman" panose="02020603050405020304" pitchFamily="18" charset="0"/>
              </a:rPr>
              <a:t>Library information system project provide facility of storing and maintaining details of members, books, publisher database and book issue – receive work.  User operations in this project are kept very simple. Any new user can handle records with very little or no training</a:t>
            </a:r>
            <a:r>
              <a:rPr lang="en-US" sz="2400" b="1" dirty="0">
                <a:effectLst/>
                <a:latin typeface="Montserrat" panose="00000500000000000000" pitchFamily="2" charset="0"/>
                <a:ea typeface="Times New Roman" panose="02020603050405020304" pitchFamily="18" charset="0"/>
              </a:rPr>
              <a:t>.</a:t>
            </a:r>
            <a:endParaRPr lang="en-IN" sz="2400" b="1" dirty="0">
              <a:effectLst/>
              <a:latin typeface="Montserrat" panose="00000500000000000000" pitchFamily="2" charset="0"/>
              <a:ea typeface="Times New Roman" panose="02020603050405020304" pitchFamily="18" charset="0"/>
            </a:endParaRPr>
          </a:p>
        </p:txBody>
      </p:sp>
      <p:sp>
        <p:nvSpPr>
          <p:cNvPr id="120" name="Google Shape;120;p1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Library Management System</a:t>
            </a:r>
            <a:endParaRPr sz="3600" dirty="0"/>
          </a:p>
        </p:txBody>
      </p:sp>
      <p:sp>
        <p:nvSpPr>
          <p:cNvPr id="122" name="Google Shape;122;p1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985238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5"/>
          <p:cNvSpPr txBox="1">
            <a:spLocks noGrp="1"/>
          </p:cNvSpPr>
          <p:nvPr>
            <p:ph type="body" idx="1"/>
          </p:nvPr>
        </p:nvSpPr>
        <p:spPr>
          <a:xfrm>
            <a:off x="166571" y="2474978"/>
            <a:ext cx="2722933" cy="167030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4000" b="1" dirty="0"/>
              <a:t>Logical</a:t>
            </a:r>
          </a:p>
          <a:p>
            <a:pPr marL="0" lvl="0" indent="0" algn="l" rtl="0">
              <a:spcBef>
                <a:spcPts val="600"/>
              </a:spcBef>
              <a:spcAft>
                <a:spcPts val="0"/>
              </a:spcAft>
              <a:buNone/>
            </a:pPr>
            <a:r>
              <a:rPr lang="en-US" sz="4000" b="1" dirty="0"/>
              <a:t>    Model</a:t>
            </a:r>
            <a:endParaRPr sz="4000" b="1" dirty="0"/>
          </a:p>
        </p:txBody>
      </p:sp>
      <p:sp>
        <p:nvSpPr>
          <p:cNvPr id="94" name="Google Shape;94;p15"/>
          <p:cNvSpPr txBox="1">
            <a:spLocks noGrp="1"/>
          </p:cNvSpPr>
          <p:nvPr>
            <p:ph type="sldNum" idx="12"/>
          </p:nvPr>
        </p:nvSpPr>
        <p:spPr>
          <a:xfrm>
            <a:off x="-274350" y="4834500"/>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tx1"/>
                </a:solidFill>
              </a:rPr>
              <a:t>11</a:t>
            </a:fld>
            <a:endParaRPr dirty="0">
              <a:solidFill>
                <a:schemeClr val="tx1"/>
              </a:solidFill>
            </a:endParaRPr>
          </a:p>
        </p:txBody>
      </p:sp>
      <p:pic>
        <p:nvPicPr>
          <p:cNvPr id="5" name="Picture 4">
            <a:extLst>
              <a:ext uri="{FF2B5EF4-FFF2-40B4-BE49-F238E27FC236}">
                <a16:creationId xmlns:a16="http://schemas.microsoft.com/office/drawing/2014/main" id="{10CFEF1F-D6AC-4FD5-97A9-FDFB83D4C8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9588" y="0"/>
            <a:ext cx="6673596" cy="5143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3623BB60-1B41-4287-A005-828C9E94757A}"/>
              </a:ext>
            </a:extLst>
          </p:cNvPr>
          <p:cNvSpPr txBox="1"/>
          <p:nvPr/>
        </p:nvSpPr>
        <p:spPr>
          <a:xfrm>
            <a:off x="8506047" y="2076894"/>
            <a:ext cx="907312" cy="230832"/>
          </a:xfrm>
          <a:prstGeom prst="rect">
            <a:avLst/>
          </a:prstGeom>
          <a:noFill/>
        </p:spPr>
        <p:txBody>
          <a:bodyPr wrap="square" rtlCol="0">
            <a:spAutoFit/>
          </a:bodyPr>
          <a:lstStyle/>
          <a:p>
            <a:r>
              <a:rPr lang="en-US" sz="900" dirty="0"/>
              <a:t>(Return)</a:t>
            </a:r>
            <a:endParaRPr lang="en-IN" sz="900" dirty="0"/>
          </a:p>
        </p:txBody>
      </p:sp>
    </p:spTree>
    <p:extLst>
      <p:ext uri="{BB962C8B-B14F-4D97-AF65-F5344CB8AC3E}">
        <p14:creationId xmlns:p14="http://schemas.microsoft.com/office/powerpoint/2010/main" val="148796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0"/>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Physical Model</a:t>
            </a:r>
            <a:endParaRPr dirty="0"/>
          </a:p>
        </p:txBody>
      </p:sp>
      <p:sp>
        <p:nvSpPr>
          <p:cNvPr id="144" name="Google Shape;144;p20"/>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2" name="TextBox 1">
            <a:extLst>
              <a:ext uri="{FF2B5EF4-FFF2-40B4-BE49-F238E27FC236}">
                <a16:creationId xmlns:a16="http://schemas.microsoft.com/office/drawing/2014/main" id="{733D22D9-7E36-4EC6-AC0D-9CCA186EC69D}"/>
              </a:ext>
            </a:extLst>
          </p:cNvPr>
          <p:cNvSpPr txBox="1"/>
          <p:nvPr/>
        </p:nvSpPr>
        <p:spPr>
          <a:xfrm>
            <a:off x="1597152" y="1914144"/>
            <a:ext cx="45719" cy="307777"/>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8C8286EC-44DD-48FD-ABE3-5CF448D6F4AA}"/>
              </a:ext>
            </a:extLst>
          </p:cNvPr>
          <p:cNvPicPr>
            <a:picLocks noChangeAspect="1"/>
          </p:cNvPicPr>
          <p:nvPr/>
        </p:nvPicPr>
        <p:blipFill>
          <a:blip r:embed="rId3"/>
          <a:stretch>
            <a:fillRect/>
          </a:stretch>
        </p:blipFill>
        <p:spPr>
          <a:xfrm>
            <a:off x="841248" y="1420157"/>
            <a:ext cx="3275240" cy="3570942"/>
          </a:xfrm>
          <a:prstGeom prst="rect">
            <a:avLst/>
          </a:prstGeom>
        </p:spPr>
      </p:pic>
      <p:pic>
        <p:nvPicPr>
          <p:cNvPr id="8" name="Picture 7">
            <a:extLst>
              <a:ext uri="{FF2B5EF4-FFF2-40B4-BE49-F238E27FC236}">
                <a16:creationId xmlns:a16="http://schemas.microsoft.com/office/drawing/2014/main" id="{DF7BE712-EDA2-4617-9F60-1A1565C2ED76}"/>
              </a:ext>
            </a:extLst>
          </p:cNvPr>
          <p:cNvPicPr>
            <a:picLocks noChangeAspect="1"/>
          </p:cNvPicPr>
          <p:nvPr/>
        </p:nvPicPr>
        <p:blipFill>
          <a:blip r:embed="rId4"/>
          <a:stretch>
            <a:fillRect/>
          </a:stretch>
        </p:blipFill>
        <p:spPr>
          <a:xfrm>
            <a:off x="4665188" y="232666"/>
            <a:ext cx="3891587" cy="4758433"/>
          </a:xfrm>
          <a:prstGeom prst="rect">
            <a:avLst/>
          </a:prstGeom>
        </p:spPr>
      </p:pic>
      <p:sp>
        <p:nvSpPr>
          <p:cNvPr id="20" name="Google Shape;144;p20">
            <a:extLst>
              <a:ext uri="{FF2B5EF4-FFF2-40B4-BE49-F238E27FC236}">
                <a16:creationId xmlns:a16="http://schemas.microsoft.com/office/drawing/2014/main" id="{CF635440-6663-47CD-9B10-C3157EABD275}"/>
              </a:ext>
            </a:extLst>
          </p:cNvPr>
          <p:cNvSpPr txBox="1">
            <a:spLocks/>
          </p:cNvSpPr>
          <p:nvPr/>
        </p:nvSpPr>
        <p:spPr>
          <a:xfrm>
            <a:off x="312875" y="1605144"/>
            <a:ext cx="548700" cy="30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1pPr>
            <a:lvl2pPr marR="0" lvl="1"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2pPr>
            <a:lvl3pPr marR="0" lvl="2"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3pPr>
            <a:lvl4pPr marR="0" lvl="3"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4pPr>
            <a:lvl5pPr marR="0" lvl="4"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5pPr>
            <a:lvl6pPr marR="0" lvl="5"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6pPr>
            <a:lvl7pPr marR="0" lvl="6"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7pPr>
            <a:lvl8pPr marR="0" lvl="7"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8pPr>
            <a:lvl9pPr marR="0" lvl="8"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9pPr>
          </a:lstStyle>
          <a:p>
            <a:r>
              <a:rPr lang="en" dirty="0"/>
              <a:t>1</a:t>
            </a:r>
          </a:p>
        </p:txBody>
      </p:sp>
      <p:sp>
        <p:nvSpPr>
          <p:cNvPr id="21" name="Google Shape;144;p20">
            <a:extLst>
              <a:ext uri="{FF2B5EF4-FFF2-40B4-BE49-F238E27FC236}">
                <a16:creationId xmlns:a16="http://schemas.microsoft.com/office/drawing/2014/main" id="{29724EBE-FBBC-46EB-9563-A41CDD2C118E}"/>
              </a:ext>
            </a:extLst>
          </p:cNvPr>
          <p:cNvSpPr txBox="1">
            <a:spLocks/>
          </p:cNvSpPr>
          <p:nvPr/>
        </p:nvSpPr>
        <p:spPr>
          <a:xfrm>
            <a:off x="4165256" y="327900"/>
            <a:ext cx="548700" cy="30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1pPr>
            <a:lvl2pPr marR="0" lvl="1"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2pPr>
            <a:lvl3pPr marR="0" lvl="2"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3pPr>
            <a:lvl4pPr marR="0" lvl="3"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4pPr>
            <a:lvl5pPr marR="0" lvl="4"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5pPr>
            <a:lvl6pPr marR="0" lvl="5"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6pPr>
            <a:lvl7pPr marR="0" lvl="6"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7pPr>
            <a:lvl8pPr marR="0" lvl="7"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8pPr>
            <a:lvl9pPr marR="0" lvl="8"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9pPr>
          </a:lstStyle>
          <a:p>
            <a:r>
              <a:rPr lang="en" dirty="0"/>
              <a:t>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0"/>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Physical Model</a:t>
            </a:r>
            <a:endParaRPr dirty="0"/>
          </a:p>
        </p:txBody>
      </p:sp>
      <p:sp>
        <p:nvSpPr>
          <p:cNvPr id="144" name="Google Shape;144;p20"/>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2" name="TextBox 1">
            <a:extLst>
              <a:ext uri="{FF2B5EF4-FFF2-40B4-BE49-F238E27FC236}">
                <a16:creationId xmlns:a16="http://schemas.microsoft.com/office/drawing/2014/main" id="{733D22D9-7E36-4EC6-AC0D-9CCA186EC69D}"/>
              </a:ext>
            </a:extLst>
          </p:cNvPr>
          <p:cNvSpPr txBox="1"/>
          <p:nvPr/>
        </p:nvSpPr>
        <p:spPr>
          <a:xfrm>
            <a:off x="1597152" y="1914144"/>
            <a:ext cx="45719" cy="307777"/>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D1F884BE-DBB1-4CB7-9D25-A5CA875BFF72}"/>
              </a:ext>
            </a:extLst>
          </p:cNvPr>
          <p:cNvPicPr>
            <a:picLocks noChangeAspect="1"/>
          </p:cNvPicPr>
          <p:nvPr/>
        </p:nvPicPr>
        <p:blipFill>
          <a:blip r:embed="rId3"/>
          <a:stretch>
            <a:fillRect/>
          </a:stretch>
        </p:blipFill>
        <p:spPr>
          <a:xfrm>
            <a:off x="534035" y="1384979"/>
            <a:ext cx="4037965" cy="3606121"/>
          </a:xfrm>
          <a:prstGeom prst="rect">
            <a:avLst/>
          </a:prstGeom>
        </p:spPr>
      </p:pic>
      <p:pic>
        <p:nvPicPr>
          <p:cNvPr id="7" name="Picture 6">
            <a:extLst>
              <a:ext uri="{FF2B5EF4-FFF2-40B4-BE49-F238E27FC236}">
                <a16:creationId xmlns:a16="http://schemas.microsoft.com/office/drawing/2014/main" id="{E9583B6B-A7A1-412D-B6F4-EB70D30749E2}"/>
              </a:ext>
            </a:extLst>
          </p:cNvPr>
          <p:cNvPicPr>
            <a:picLocks noChangeAspect="1"/>
          </p:cNvPicPr>
          <p:nvPr/>
        </p:nvPicPr>
        <p:blipFill>
          <a:blip r:embed="rId4"/>
          <a:stretch>
            <a:fillRect/>
          </a:stretch>
        </p:blipFill>
        <p:spPr>
          <a:xfrm>
            <a:off x="5053965" y="1353788"/>
            <a:ext cx="3556000" cy="3668501"/>
          </a:xfrm>
          <a:prstGeom prst="rect">
            <a:avLst/>
          </a:prstGeom>
        </p:spPr>
      </p:pic>
      <p:sp>
        <p:nvSpPr>
          <p:cNvPr id="11" name="Google Shape;144;p20">
            <a:extLst>
              <a:ext uri="{FF2B5EF4-FFF2-40B4-BE49-F238E27FC236}">
                <a16:creationId xmlns:a16="http://schemas.microsoft.com/office/drawing/2014/main" id="{7C2E28B8-B828-48FB-ADF7-5972974C1584}"/>
              </a:ext>
            </a:extLst>
          </p:cNvPr>
          <p:cNvSpPr txBox="1">
            <a:spLocks/>
          </p:cNvSpPr>
          <p:nvPr/>
        </p:nvSpPr>
        <p:spPr>
          <a:xfrm>
            <a:off x="-14665" y="1384979"/>
            <a:ext cx="548700" cy="30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1pPr>
            <a:lvl2pPr marR="0" lvl="1"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2pPr>
            <a:lvl3pPr marR="0" lvl="2"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3pPr>
            <a:lvl4pPr marR="0" lvl="3"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4pPr>
            <a:lvl5pPr marR="0" lvl="4"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5pPr>
            <a:lvl6pPr marR="0" lvl="5"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6pPr>
            <a:lvl7pPr marR="0" lvl="6"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7pPr>
            <a:lvl8pPr marR="0" lvl="7"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8pPr>
            <a:lvl9pPr marR="0" lvl="8"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9pPr>
          </a:lstStyle>
          <a:p>
            <a:r>
              <a:rPr lang="en" dirty="0"/>
              <a:t>3</a:t>
            </a:r>
          </a:p>
          <a:p>
            <a:endParaRPr lang="en" dirty="0"/>
          </a:p>
        </p:txBody>
      </p:sp>
      <p:sp>
        <p:nvSpPr>
          <p:cNvPr id="12" name="Google Shape;144;p20">
            <a:extLst>
              <a:ext uri="{FF2B5EF4-FFF2-40B4-BE49-F238E27FC236}">
                <a16:creationId xmlns:a16="http://schemas.microsoft.com/office/drawing/2014/main" id="{64FB4621-1F37-4F96-9E0F-982F69EF64F9}"/>
              </a:ext>
            </a:extLst>
          </p:cNvPr>
          <p:cNvSpPr txBox="1">
            <a:spLocks/>
          </p:cNvSpPr>
          <p:nvPr/>
        </p:nvSpPr>
        <p:spPr>
          <a:xfrm>
            <a:off x="4572000" y="1384979"/>
            <a:ext cx="548700" cy="30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1pPr>
            <a:lvl2pPr marR="0" lvl="1"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2pPr>
            <a:lvl3pPr marR="0" lvl="2"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3pPr>
            <a:lvl4pPr marR="0" lvl="3"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4pPr>
            <a:lvl5pPr marR="0" lvl="4"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5pPr>
            <a:lvl6pPr marR="0" lvl="5"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6pPr>
            <a:lvl7pPr marR="0" lvl="6"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7pPr>
            <a:lvl8pPr marR="0" lvl="7"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8pPr>
            <a:lvl9pPr marR="0" lvl="8" algn="r" rtl="0">
              <a:lnSpc>
                <a:spcPct val="100000"/>
              </a:lnSpc>
              <a:spcBef>
                <a:spcPts val="0"/>
              </a:spcBef>
              <a:spcAft>
                <a:spcPts val="0"/>
              </a:spcAft>
              <a:buClr>
                <a:srgbClr val="000000"/>
              </a:buClr>
              <a:buFont typeface="Arial"/>
              <a:buNone/>
              <a:defRPr sz="1200" b="1" i="0" u="none" strike="noStrike" cap="none">
                <a:solidFill>
                  <a:schemeClr val="accent1"/>
                </a:solidFill>
                <a:latin typeface="Montserrat"/>
                <a:ea typeface="Montserrat"/>
                <a:cs typeface="Montserrat"/>
                <a:sym typeface="Montserrat"/>
              </a:defRPr>
            </a:lvl9pPr>
          </a:lstStyle>
          <a:p>
            <a:r>
              <a:rPr lang="en" dirty="0"/>
              <a:t>4</a:t>
            </a:r>
          </a:p>
        </p:txBody>
      </p:sp>
    </p:spTree>
    <p:extLst>
      <p:ext uri="{BB962C8B-B14F-4D97-AF65-F5344CB8AC3E}">
        <p14:creationId xmlns:p14="http://schemas.microsoft.com/office/powerpoint/2010/main" val="3823496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body" idx="1"/>
          </p:nvPr>
        </p:nvSpPr>
        <p:spPr>
          <a:xfrm>
            <a:off x="422975" y="1596200"/>
            <a:ext cx="7761600" cy="870734"/>
          </a:xfrm>
          <a:prstGeom prst="rect">
            <a:avLst/>
          </a:prstGeom>
        </p:spPr>
        <p:txBody>
          <a:bodyPr spcFirstLastPara="1" wrap="square" lIns="91425" tIns="91425" rIns="91425" bIns="91425" anchor="t" anchorCtr="0">
            <a:noAutofit/>
          </a:bodyPr>
          <a:lstStyle/>
          <a:p>
            <a:pPr marL="278765" indent="0">
              <a:spcBef>
                <a:spcPts val="1000"/>
              </a:spcBef>
              <a:buNone/>
              <a:tabLst>
                <a:tab pos="739140" algn="l"/>
                <a:tab pos="739775" algn="l"/>
              </a:tabLst>
            </a:pPr>
            <a:r>
              <a:rPr lang="en-US" sz="1800" b="0" dirty="0">
                <a:effectLst/>
                <a:latin typeface="Montserrat" panose="00000500000000000000" pitchFamily="2" charset="0"/>
                <a:ea typeface="Times New Roman" panose="02020603050405020304" pitchFamily="18" charset="0"/>
              </a:rPr>
              <a:t>In the </a:t>
            </a:r>
            <a:r>
              <a:rPr lang="en-US" sz="1800" b="0" u="sng" dirty="0">
                <a:effectLst/>
                <a:latin typeface="Montserrat" panose="00000500000000000000" pitchFamily="2" charset="0"/>
                <a:ea typeface="Times New Roman" panose="02020603050405020304" pitchFamily="18" charset="0"/>
              </a:rPr>
              <a:t>ISSUE Table</a:t>
            </a:r>
            <a:r>
              <a:rPr lang="en-US" sz="1800" b="0" dirty="0">
                <a:effectLst/>
                <a:latin typeface="Montserrat" panose="00000500000000000000" pitchFamily="2" charset="0"/>
                <a:ea typeface="Times New Roman" panose="02020603050405020304" pitchFamily="18" charset="0"/>
              </a:rPr>
              <a:t> there is repeating </a:t>
            </a:r>
            <a:r>
              <a:rPr lang="en-US" sz="1800" b="0" dirty="0" err="1">
                <a:effectLst/>
                <a:latin typeface="Montserrat" panose="00000500000000000000" pitchFamily="2" charset="0"/>
                <a:ea typeface="Times New Roman" panose="02020603050405020304" pitchFamily="18" charset="0"/>
              </a:rPr>
              <a:t>book_id</a:t>
            </a:r>
            <a:r>
              <a:rPr lang="en-US" sz="1800" b="0" dirty="0">
                <a:effectLst/>
                <a:latin typeface="Montserrat" panose="00000500000000000000" pitchFamily="2" charset="0"/>
                <a:ea typeface="Times New Roman" panose="02020603050405020304" pitchFamily="18" charset="0"/>
              </a:rPr>
              <a:t>. A student has </a:t>
            </a:r>
            <a:endParaRPr lang="en-IN" sz="1800" b="1" dirty="0">
              <a:effectLst/>
              <a:latin typeface="Montserrat" panose="00000500000000000000" pitchFamily="2" charset="0"/>
              <a:ea typeface="Times New Roman" panose="02020603050405020304" pitchFamily="18" charset="0"/>
            </a:endParaRPr>
          </a:p>
          <a:p>
            <a:pPr marL="278765" indent="0">
              <a:spcBef>
                <a:spcPts val="1000"/>
              </a:spcBef>
              <a:buNone/>
              <a:tabLst>
                <a:tab pos="739140" algn="l"/>
                <a:tab pos="739775" algn="l"/>
              </a:tabLst>
            </a:pPr>
            <a:r>
              <a:rPr lang="en-US" sz="1800" b="0" dirty="0">
                <a:effectLst/>
                <a:latin typeface="Montserrat" panose="00000500000000000000" pitchFamily="2" charset="0"/>
                <a:ea typeface="Times New Roman" panose="02020603050405020304" pitchFamily="18" charset="0"/>
              </a:rPr>
              <a:t>issued 3 books</a:t>
            </a:r>
            <a:r>
              <a:rPr lang="en-US" sz="1800" b="1" dirty="0">
                <a:effectLst/>
                <a:latin typeface="Montserrat" panose="00000500000000000000" pitchFamily="2" charset="0"/>
                <a:ea typeface="Times New Roman" panose="02020603050405020304" pitchFamily="18" charset="0"/>
              </a:rPr>
              <a:t>.</a:t>
            </a:r>
            <a:endParaRPr lang="en-IN" sz="1800" b="1" dirty="0">
              <a:effectLst/>
              <a:latin typeface="Montserrat" panose="00000500000000000000" pitchFamily="2" charset="0"/>
              <a:ea typeface="Times New Roman" panose="02020603050405020304" pitchFamily="18" charset="0"/>
            </a:endParaRPr>
          </a:p>
          <a:p>
            <a:pPr marL="0" lvl="0" indent="0" algn="l" rtl="0">
              <a:spcBef>
                <a:spcPts val="600"/>
              </a:spcBef>
              <a:spcAft>
                <a:spcPts val="0"/>
              </a:spcAft>
              <a:buNone/>
            </a:pPr>
            <a:endParaRPr sz="3200" dirty="0"/>
          </a:p>
        </p:txBody>
      </p:sp>
      <p:sp>
        <p:nvSpPr>
          <p:cNvPr id="120" name="Google Shape;120;p1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Normalization of Table</a:t>
            </a:r>
            <a:endParaRPr sz="3600" dirty="0"/>
          </a:p>
        </p:txBody>
      </p:sp>
      <p:sp>
        <p:nvSpPr>
          <p:cNvPr id="122" name="Google Shape;122;p1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5" name="Picture 4">
            <a:extLst>
              <a:ext uri="{FF2B5EF4-FFF2-40B4-BE49-F238E27FC236}">
                <a16:creationId xmlns:a16="http://schemas.microsoft.com/office/drawing/2014/main" id="{6AA8E6B8-7317-4F35-835E-F8AB9FD8F2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4653" y="2999043"/>
            <a:ext cx="6278245" cy="99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57079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body" idx="1"/>
          </p:nvPr>
        </p:nvSpPr>
        <p:spPr>
          <a:xfrm>
            <a:off x="422975" y="1596200"/>
            <a:ext cx="7761600" cy="870734"/>
          </a:xfrm>
          <a:prstGeom prst="rect">
            <a:avLst/>
          </a:prstGeom>
        </p:spPr>
        <p:txBody>
          <a:bodyPr spcFirstLastPara="1" wrap="square" lIns="91425" tIns="91425" rIns="91425" bIns="91425" anchor="t" anchorCtr="0">
            <a:noAutofit/>
          </a:bodyPr>
          <a:lstStyle/>
          <a:p>
            <a:pPr marL="278765" indent="0">
              <a:spcBef>
                <a:spcPts val="1000"/>
              </a:spcBef>
              <a:buNone/>
              <a:tabLst>
                <a:tab pos="739140" algn="l"/>
                <a:tab pos="739775" algn="l"/>
              </a:tabLst>
            </a:pPr>
            <a:r>
              <a:rPr lang="en-US" sz="1800" b="1" dirty="0">
                <a:effectLst/>
                <a:latin typeface="Montserrat" panose="00000500000000000000" pitchFamily="2" charset="0"/>
                <a:ea typeface="Times New Roman" panose="02020603050405020304" pitchFamily="18" charset="0"/>
              </a:rPr>
              <a:t>After Normalization :</a:t>
            </a:r>
            <a:endParaRPr lang="en-IN" sz="1800" b="1" dirty="0">
              <a:effectLst/>
              <a:latin typeface="Montserrat" panose="00000500000000000000" pitchFamily="2" charset="0"/>
              <a:ea typeface="Times New Roman" panose="02020603050405020304" pitchFamily="18" charset="0"/>
            </a:endParaRPr>
          </a:p>
          <a:p>
            <a:pPr marL="0" lvl="0" indent="0" algn="l" rtl="0">
              <a:spcBef>
                <a:spcPts val="600"/>
              </a:spcBef>
              <a:spcAft>
                <a:spcPts val="0"/>
              </a:spcAft>
              <a:buNone/>
            </a:pPr>
            <a:endParaRPr sz="3200" dirty="0"/>
          </a:p>
        </p:txBody>
      </p:sp>
      <p:sp>
        <p:nvSpPr>
          <p:cNvPr id="120" name="Google Shape;120;p1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Normalization of Table</a:t>
            </a:r>
            <a:endParaRPr sz="3600" dirty="0"/>
          </a:p>
        </p:txBody>
      </p:sp>
      <p:sp>
        <p:nvSpPr>
          <p:cNvPr id="122" name="Google Shape;122;p1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6" name="Picture 5">
            <a:extLst>
              <a:ext uri="{FF2B5EF4-FFF2-40B4-BE49-F238E27FC236}">
                <a16:creationId xmlns:a16="http://schemas.microsoft.com/office/drawing/2014/main" id="{F4E835BB-0BE6-4EC3-96A2-BA06C1F46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245" y="2466934"/>
            <a:ext cx="6195060" cy="1600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35719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body" idx="1"/>
          </p:nvPr>
        </p:nvSpPr>
        <p:spPr>
          <a:xfrm>
            <a:off x="422974" y="1596200"/>
            <a:ext cx="8538145" cy="870734"/>
          </a:xfrm>
          <a:prstGeom prst="rect">
            <a:avLst/>
          </a:prstGeom>
        </p:spPr>
        <p:txBody>
          <a:bodyPr spcFirstLastPara="1" wrap="square" lIns="91425" tIns="91425" rIns="91425" bIns="91425" anchor="t" anchorCtr="0">
            <a:noAutofit/>
          </a:bodyPr>
          <a:lstStyle/>
          <a:p>
            <a:pPr marL="278765" indent="0">
              <a:spcBef>
                <a:spcPts val="1000"/>
              </a:spcBef>
              <a:buNone/>
              <a:tabLst>
                <a:tab pos="739140" algn="l"/>
                <a:tab pos="739775" algn="l"/>
              </a:tabLst>
            </a:pPr>
            <a:r>
              <a:rPr lang="en-US" sz="1800" b="1" dirty="0">
                <a:latin typeface="Montserrat" panose="00000500000000000000" pitchFamily="2" charset="0"/>
                <a:ea typeface="Times New Roman" panose="02020603050405020304" pitchFamily="18" charset="0"/>
              </a:rPr>
              <a:t>Second Normalized Form</a:t>
            </a:r>
          </a:p>
          <a:p>
            <a:pPr marL="278765" indent="0">
              <a:spcBef>
                <a:spcPts val="1000"/>
              </a:spcBef>
              <a:buNone/>
              <a:tabLst>
                <a:tab pos="739140" algn="l"/>
                <a:tab pos="739775" algn="l"/>
              </a:tabLst>
            </a:pPr>
            <a:r>
              <a:rPr lang="en-US" sz="1800" b="0" dirty="0">
                <a:effectLst/>
                <a:latin typeface="Montserrat" panose="00000500000000000000" pitchFamily="2" charset="0"/>
                <a:ea typeface="Times New Roman" panose="02020603050405020304" pitchFamily="18" charset="0"/>
              </a:rPr>
              <a:t>In the following Student relation, all attributes are dependent on </a:t>
            </a:r>
            <a:endParaRPr lang="en-IN" sz="1800" b="1" dirty="0">
              <a:effectLst/>
              <a:latin typeface="Montserrat" panose="00000500000000000000" pitchFamily="2" charset="0"/>
              <a:ea typeface="Times New Roman" panose="02020603050405020304" pitchFamily="18" charset="0"/>
            </a:endParaRPr>
          </a:p>
          <a:p>
            <a:pPr marL="278765" indent="0">
              <a:spcBef>
                <a:spcPts val="1000"/>
              </a:spcBef>
              <a:buNone/>
              <a:tabLst>
                <a:tab pos="739140" algn="l"/>
                <a:tab pos="739775" algn="l"/>
              </a:tabLst>
            </a:pPr>
            <a:r>
              <a:rPr lang="en-US" sz="1800" b="0" dirty="0">
                <a:effectLst/>
                <a:latin typeface="Montserrat" panose="00000500000000000000" pitchFamily="2" charset="0"/>
                <a:ea typeface="Times New Roman" panose="02020603050405020304" pitchFamily="18" charset="0"/>
              </a:rPr>
              <a:t>the primary key </a:t>
            </a:r>
            <a:r>
              <a:rPr lang="en-US" sz="1800" b="0" dirty="0" err="1">
                <a:effectLst/>
                <a:latin typeface="Montserrat" panose="00000500000000000000" pitchFamily="2" charset="0"/>
                <a:ea typeface="Times New Roman" panose="02020603050405020304" pitchFamily="18" charset="0"/>
              </a:rPr>
              <a:t>Student_id</a:t>
            </a:r>
            <a:r>
              <a:rPr lang="en-US" sz="1800" b="0" dirty="0">
                <a:effectLst/>
                <a:latin typeface="Montserrat" panose="00000500000000000000" pitchFamily="2" charset="0"/>
                <a:ea typeface="Times New Roman" panose="02020603050405020304" pitchFamily="18" charset="0"/>
              </a:rPr>
              <a:t>.</a:t>
            </a:r>
            <a:endParaRPr lang="en-IN" sz="1800" b="1" dirty="0">
              <a:effectLst/>
              <a:latin typeface="Montserrat" panose="00000500000000000000" pitchFamily="2" charset="0"/>
              <a:ea typeface="Times New Roman" panose="02020603050405020304" pitchFamily="18" charset="0"/>
            </a:endParaRPr>
          </a:p>
          <a:p>
            <a:pPr marL="278765" indent="0">
              <a:spcBef>
                <a:spcPts val="1000"/>
              </a:spcBef>
              <a:buNone/>
              <a:tabLst>
                <a:tab pos="739140" algn="l"/>
                <a:tab pos="739775" algn="l"/>
              </a:tabLst>
            </a:pPr>
            <a:endParaRPr lang="en-IN" sz="1800" dirty="0">
              <a:effectLst/>
              <a:latin typeface="Montserrat" panose="00000500000000000000" pitchFamily="2" charset="0"/>
              <a:ea typeface="Times New Roman" panose="02020603050405020304" pitchFamily="18" charset="0"/>
            </a:endParaRPr>
          </a:p>
          <a:p>
            <a:pPr marL="0" lvl="0" indent="0" algn="l" rtl="0">
              <a:spcBef>
                <a:spcPts val="600"/>
              </a:spcBef>
              <a:spcAft>
                <a:spcPts val="0"/>
              </a:spcAft>
              <a:buNone/>
            </a:pPr>
            <a:endParaRPr sz="3200" dirty="0"/>
          </a:p>
        </p:txBody>
      </p:sp>
      <p:sp>
        <p:nvSpPr>
          <p:cNvPr id="120" name="Google Shape;120;p1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Normalization of Table</a:t>
            </a:r>
            <a:endParaRPr sz="3600" dirty="0"/>
          </a:p>
        </p:txBody>
      </p:sp>
      <p:sp>
        <p:nvSpPr>
          <p:cNvPr id="122" name="Google Shape;122;p1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2" name="Picture 2" descr="Table&#10;&#10;Description automatically generated">
            <a:extLst>
              <a:ext uri="{FF2B5EF4-FFF2-40B4-BE49-F238E27FC236}">
                <a16:creationId xmlns:a16="http://schemas.microsoft.com/office/drawing/2014/main" id="{31FAE3D7-8598-4B85-AF19-B6EB7E94EDB5}"/>
              </a:ext>
            </a:extLst>
          </p:cNvPr>
          <p:cNvPicPr>
            <a:picLocks noChangeAspect="1"/>
          </p:cNvPicPr>
          <p:nvPr/>
        </p:nvPicPr>
        <p:blipFill>
          <a:blip r:embed="rId3"/>
          <a:stretch>
            <a:fillRect/>
          </a:stretch>
        </p:blipFill>
        <p:spPr>
          <a:xfrm>
            <a:off x="692944" y="3369487"/>
            <a:ext cx="7822406" cy="14834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28407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body" idx="1"/>
          </p:nvPr>
        </p:nvSpPr>
        <p:spPr>
          <a:xfrm>
            <a:off x="422974" y="1596200"/>
            <a:ext cx="8538145" cy="870734"/>
          </a:xfrm>
          <a:prstGeom prst="rect">
            <a:avLst/>
          </a:prstGeom>
        </p:spPr>
        <p:txBody>
          <a:bodyPr spcFirstLastPara="1" wrap="square" lIns="91425" tIns="91425" rIns="91425" bIns="91425" anchor="t" anchorCtr="0">
            <a:noAutofit/>
          </a:bodyPr>
          <a:lstStyle/>
          <a:p>
            <a:pPr marL="278765" indent="0">
              <a:spcBef>
                <a:spcPts val="1000"/>
              </a:spcBef>
              <a:buNone/>
              <a:tabLst>
                <a:tab pos="739140" algn="l"/>
                <a:tab pos="739775" algn="l"/>
              </a:tabLst>
            </a:pPr>
            <a:r>
              <a:rPr lang="en-US" sz="1800" b="0" dirty="0">
                <a:effectLst/>
                <a:latin typeface="Montserrat" panose="00000500000000000000" pitchFamily="2" charset="0"/>
                <a:ea typeface="Times New Roman" panose="02020603050405020304" pitchFamily="18" charset="0"/>
              </a:rPr>
              <a:t>We can create two other relations from Student Table one is </a:t>
            </a:r>
            <a:endParaRPr lang="en-IN" sz="1800" b="1" dirty="0">
              <a:effectLst/>
              <a:latin typeface="Montserrat" panose="00000500000000000000" pitchFamily="2" charset="0"/>
              <a:ea typeface="Times New Roman" panose="02020603050405020304" pitchFamily="18" charset="0"/>
            </a:endParaRPr>
          </a:p>
          <a:p>
            <a:pPr marL="278765" indent="0">
              <a:spcBef>
                <a:spcPts val="1000"/>
              </a:spcBef>
              <a:buNone/>
              <a:tabLst>
                <a:tab pos="739140" algn="l"/>
                <a:tab pos="739775" algn="l"/>
              </a:tabLst>
            </a:pPr>
            <a:r>
              <a:rPr lang="en-US" sz="1800" b="0" dirty="0">
                <a:effectLst/>
                <a:latin typeface="Montserrat" panose="00000500000000000000" pitchFamily="2" charset="0"/>
                <a:ea typeface="Times New Roman" panose="02020603050405020304" pitchFamily="18" charset="0"/>
              </a:rPr>
              <a:t>Department fields are fully dependent on the primary keys  </a:t>
            </a:r>
            <a:endParaRPr lang="en-IN" sz="1800" b="1" dirty="0">
              <a:effectLst/>
              <a:latin typeface="Montserrat" panose="00000500000000000000" pitchFamily="2" charset="0"/>
              <a:ea typeface="Times New Roman" panose="02020603050405020304" pitchFamily="18" charset="0"/>
            </a:endParaRPr>
          </a:p>
          <a:p>
            <a:pPr marL="278765" indent="0">
              <a:spcBef>
                <a:spcPts val="1000"/>
              </a:spcBef>
              <a:buNone/>
              <a:tabLst>
                <a:tab pos="739140" algn="l"/>
                <a:tab pos="739775" algn="l"/>
              </a:tabLst>
            </a:pPr>
            <a:r>
              <a:rPr lang="en-US" sz="1800" b="0" dirty="0" err="1">
                <a:effectLst/>
                <a:latin typeface="Montserrat" panose="00000500000000000000" pitchFamily="2" charset="0"/>
                <a:ea typeface="Times New Roman" panose="02020603050405020304" pitchFamily="18" charset="0"/>
              </a:rPr>
              <a:t>Department_id</a:t>
            </a:r>
            <a:r>
              <a:rPr lang="en-US" sz="1800" b="0" dirty="0">
                <a:effectLst/>
                <a:latin typeface="Montserrat" panose="00000500000000000000" pitchFamily="2" charset="0"/>
                <a:ea typeface="Times New Roman" panose="02020603050405020304" pitchFamily="18" charset="0"/>
              </a:rPr>
              <a:t>.</a:t>
            </a:r>
            <a:endParaRPr lang="en-IN" sz="1800" b="1" dirty="0">
              <a:effectLst/>
              <a:latin typeface="Montserrat" panose="00000500000000000000" pitchFamily="2" charset="0"/>
              <a:ea typeface="Times New Roman" panose="02020603050405020304" pitchFamily="18" charset="0"/>
            </a:endParaRPr>
          </a:p>
          <a:p>
            <a:pPr marL="278765" indent="0">
              <a:spcBef>
                <a:spcPts val="1000"/>
              </a:spcBef>
              <a:buNone/>
              <a:tabLst>
                <a:tab pos="739140" algn="l"/>
                <a:tab pos="739775" algn="l"/>
              </a:tabLst>
            </a:pPr>
            <a:endParaRPr lang="en-IN" sz="1800" dirty="0">
              <a:effectLst/>
              <a:latin typeface="Montserrat" panose="00000500000000000000" pitchFamily="2" charset="0"/>
              <a:ea typeface="Times New Roman" panose="02020603050405020304" pitchFamily="18" charset="0"/>
            </a:endParaRPr>
          </a:p>
          <a:p>
            <a:pPr marL="0" indent="0">
              <a:buNone/>
            </a:pPr>
            <a:endParaRPr sz="3200" dirty="0">
              <a:latin typeface="Montserrat" panose="00000500000000000000" pitchFamily="2" charset="0"/>
            </a:endParaRPr>
          </a:p>
        </p:txBody>
      </p:sp>
      <p:sp>
        <p:nvSpPr>
          <p:cNvPr id="120" name="Google Shape;120;p1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Normalization of Table</a:t>
            </a:r>
            <a:endParaRPr sz="3600" dirty="0"/>
          </a:p>
        </p:txBody>
      </p:sp>
      <p:sp>
        <p:nvSpPr>
          <p:cNvPr id="122" name="Google Shape;122;p1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pic>
        <p:nvPicPr>
          <p:cNvPr id="7" name="Picture 6">
            <a:extLst>
              <a:ext uri="{FF2B5EF4-FFF2-40B4-BE49-F238E27FC236}">
                <a16:creationId xmlns:a16="http://schemas.microsoft.com/office/drawing/2014/main" id="{30CB13F3-B5EF-490C-B88C-E3B7DE5CF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8341" y="2720831"/>
            <a:ext cx="3167317" cy="11409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30C5C513-F06E-443F-A5E7-CBBB871841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216" y="3973573"/>
            <a:ext cx="6675120" cy="7848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48651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body" idx="1"/>
          </p:nvPr>
        </p:nvSpPr>
        <p:spPr>
          <a:xfrm>
            <a:off x="422974" y="1596200"/>
            <a:ext cx="8538145" cy="870734"/>
          </a:xfrm>
          <a:prstGeom prst="rect">
            <a:avLst/>
          </a:prstGeom>
        </p:spPr>
        <p:txBody>
          <a:bodyPr spcFirstLastPara="1" wrap="square" lIns="91425" tIns="91425" rIns="91425" bIns="91425" anchor="t" anchorCtr="0">
            <a:noAutofit/>
          </a:bodyPr>
          <a:lstStyle/>
          <a:p>
            <a:pPr marL="278765" indent="0">
              <a:spcBef>
                <a:spcPts val="1000"/>
              </a:spcBef>
              <a:buNone/>
              <a:tabLst>
                <a:tab pos="739140" algn="l"/>
                <a:tab pos="739775" algn="l"/>
              </a:tabLst>
            </a:pPr>
            <a:r>
              <a:rPr lang="en-US" sz="1800" b="1" dirty="0">
                <a:effectLst/>
                <a:latin typeface="Montserrat" panose="00000500000000000000" pitchFamily="2" charset="0"/>
                <a:ea typeface="Times New Roman" panose="02020603050405020304" pitchFamily="18" charset="0"/>
              </a:rPr>
              <a:t>Before Third Normal Form :</a:t>
            </a:r>
            <a:endParaRPr lang="en-IN" sz="1800" b="1" dirty="0">
              <a:effectLst/>
              <a:latin typeface="Montserrat" panose="00000500000000000000" pitchFamily="2" charset="0"/>
              <a:ea typeface="Times New Roman" panose="02020603050405020304" pitchFamily="18" charset="0"/>
            </a:endParaRPr>
          </a:p>
          <a:p>
            <a:pPr marL="278765" indent="0">
              <a:spcBef>
                <a:spcPts val="1000"/>
              </a:spcBef>
              <a:buNone/>
              <a:tabLst>
                <a:tab pos="739140" algn="l"/>
                <a:tab pos="739775" algn="l"/>
              </a:tabLst>
            </a:pPr>
            <a:endParaRPr lang="en-IN" sz="1800" dirty="0">
              <a:effectLst/>
              <a:latin typeface="Montserrat" panose="00000500000000000000" pitchFamily="2" charset="0"/>
              <a:ea typeface="Times New Roman" panose="02020603050405020304" pitchFamily="18" charset="0"/>
            </a:endParaRPr>
          </a:p>
          <a:p>
            <a:pPr marL="0" indent="0">
              <a:buNone/>
            </a:pPr>
            <a:endParaRPr sz="3200" dirty="0">
              <a:latin typeface="Montserrat" panose="00000500000000000000" pitchFamily="2" charset="0"/>
            </a:endParaRPr>
          </a:p>
        </p:txBody>
      </p:sp>
      <p:sp>
        <p:nvSpPr>
          <p:cNvPr id="120" name="Google Shape;120;p1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Normalization of Table</a:t>
            </a:r>
            <a:endParaRPr sz="3600" dirty="0"/>
          </a:p>
        </p:txBody>
      </p:sp>
      <p:sp>
        <p:nvSpPr>
          <p:cNvPr id="122" name="Google Shape;122;p1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pic>
        <p:nvPicPr>
          <p:cNvPr id="9" name="Picture 8">
            <a:extLst>
              <a:ext uri="{FF2B5EF4-FFF2-40B4-BE49-F238E27FC236}">
                <a16:creationId xmlns:a16="http://schemas.microsoft.com/office/drawing/2014/main" id="{0D0965E5-6F1D-48F9-A553-71EF043568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510" y="2571750"/>
            <a:ext cx="8197071" cy="17766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82237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body" idx="1"/>
          </p:nvPr>
        </p:nvSpPr>
        <p:spPr>
          <a:xfrm>
            <a:off x="422974" y="1596200"/>
            <a:ext cx="8538145" cy="870734"/>
          </a:xfrm>
          <a:prstGeom prst="rect">
            <a:avLst/>
          </a:prstGeom>
        </p:spPr>
        <p:txBody>
          <a:bodyPr spcFirstLastPara="1" wrap="square" lIns="91425" tIns="91425" rIns="91425" bIns="91425" anchor="t" anchorCtr="0">
            <a:noAutofit/>
          </a:bodyPr>
          <a:lstStyle/>
          <a:p>
            <a:pPr marL="278765" indent="0">
              <a:spcBef>
                <a:spcPts val="1000"/>
              </a:spcBef>
              <a:buNone/>
              <a:tabLst>
                <a:tab pos="739140" algn="l"/>
                <a:tab pos="739775" algn="l"/>
              </a:tabLst>
            </a:pPr>
            <a:r>
              <a:rPr lang="en-US" sz="1800" b="1" dirty="0">
                <a:latin typeface="Montserrat" panose="00000500000000000000" pitchFamily="2" charset="0"/>
                <a:ea typeface="Times New Roman" panose="02020603050405020304" pitchFamily="18" charset="0"/>
              </a:rPr>
              <a:t>After</a:t>
            </a:r>
            <a:r>
              <a:rPr lang="en-US" sz="1800" b="1" dirty="0">
                <a:effectLst/>
                <a:latin typeface="Montserrat" panose="00000500000000000000" pitchFamily="2" charset="0"/>
                <a:ea typeface="Times New Roman" panose="02020603050405020304" pitchFamily="18" charset="0"/>
              </a:rPr>
              <a:t> Third Normal Form,</a:t>
            </a:r>
          </a:p>
          <a:p>
            <a:pPr marL="278765" indent="0">
              <a:spcBef>
                <a:spcPts val="1000"/>
              </a:spcBef>
              <a:buNone/>
              <a:tabLst>
                <a:tab pos="739140" algn="l"/>
                <a:tab pos="739775" algn="l"/>
              </a:tabLst>
            </a:pPr>
            <a:r>
              <a:rPr lang="en-US" sz="1800" b="1" dirty="0">
                <a:latin typeface="Montserrat" panose="00000500000000000000" pitchFamily="2" charset="0"/>
                <a:ea typeface="Times New Roman" panose="02020603050405020304" pitchFamily="18" charset="0"/>
              </a:rPr>
              <a:t>Staff Table :</a:t>
            </a:r>
          </a:p>
          <a:p>
            <a:pPr marL="278765" indent="0">
              <a:spcBef>
                <a:spcPts val="1000"/>
              </a:spcBef>
              <a:buNone/>
              <a:tabLst>
                <a:tab pos="739140" algn="l"/>
                <a:tab pos="739775" algn="l"/>
              </a:tabLst>
            </a:pPr>
            <a:endParaRPr lang="en-US" sz="1800" b="1" dirty="0">
              <a:effectLst/>
              <a:latin typeface="Montserrat" panose="00000500000000000000" pitchFamily="2" charset="0"/>
              <a:ea typeface="Times New Roman" panose="02020603050405020304" pitchFamily="18" charset="0"/>
            </a:endParaRPr>
          </a:p>
          <a:p>
            <a:pPr marL="278765" indent="0">
              <a:spcBef>
                <a:spcPts val="1000"/>
              </a:spcBef>
              <a:buNone/>
              <a:tabLst>
                <a:tab pos="739140" algn="l"/>
                <a:tab pos="739775" algn="l"/>
              </a:tabLst>
            </a:pPr>
            <a:endParaRPr lang="en-US" sz="1800" b="1" dirty="0">
              <a:latin typeface="Montserrat" panose="00000500000000000000" pitchFamily="2" charset="0"/>
              <a:ea typeface="Times New Roman" panose="02020603050405020304" pitchFamily="18" charset="0"/>
            </a:endParaRPr>
          </a:p>
          <a:p>
            <a:pPr marL="278765" indent="0">
              <a:spcBef>
                <a:spcPts val="1000"/>
              </a:spcBef>
              <a:buNone/>
              <a:tabLst>
                <a:tab pos="739140" algn="l"/>
                <a:tab pos="739775" algn="l"/>
              </a:tabLst>
            </a:pPr>
            <a:endParaRPr lang="en-US" sz="1800" b="1" dirty="0">
              <a:effectLst/>
              <a:latin typeface="Montserrat" panose="00000500000000000000" pitchFamily="2" charset="0"/>
              <a:ea typeface="Times New Roman" panose="02020603050405020304" pitchFamily="18" charset="0"/>
            </a:endParaRPr>
          </a:p>
          <a:p>
            <a:pPr marL="278765" indent="0">
              <a:spcBef>
                <a:spcPts val="1000"/>
              </a:spcBef>
              <a:buNone/>
              <a:tabLst>
                <a:tab pos="739140" algn="l"/>
                <a:tab pos="739775" algn="l"/>
              </a:tabLst>
            </a:pPr>
            <a:r>
              <a:rPr lang="en-US" sz="1800" b="1" dirty="0">
                <a:latin typeface="Montserrat" panose="00000500000000000000" pitchFamily="2" charset="0"/>
                <a:ea typeface="Times New Roman" panose="02020603050405020304" pitchFamily="18" charset="0"/>
              </a:rPr>
              <a:t>Staff Contact :</a:t>
            </a:r>
            <a:endParaRPr lang="en-IN" sz="1800" b="1" dirty="0">
              <a:effectLst/>
              <a:latin typeface="Montserrat" panose="00000500000000000000" pitchFamily="2" charset="0"/>
              <a:ea typeface="Times New Roman" panose="02020603050405020304" pitchFamily="18" charset="0"/>
            </a:endParaRPr>
          </a:p>
          <a:p>
            <a:pPr marL="278765" indent="0">
              <a:spcBef>
                <a:spcPts val="1000"/>
              </a:spcBef>
              <a:buNone/>
              <a:tabLst>
                <a:tab pos="739140" algn="l"/>
                <a:tab pos="739775" algn="l"/>
              </a:tabLst>
            </a:pPr>
            <a:endParaRPr lang="en-IN" sz="1800" dirty="0">
              <a:effectLst/>
              <a:latin typeface="Montserrat" panose="00000500000000000000" pitchFamily="2" charset="0"/>
              <a:ea typeface="Times New Roman" panose="02020603050405020304" pitchFamily="18" charset="0"/>
            </a:endParaRPr>
          </a:p>
          <a:p>
            <a:pPr marL="0" indent="0">
              <a:buNone/>
            </a:pPr>
            <a:endParaRPr sz="3200" dirty="0">
              <a:latin typeface="Montserrat" panose="00000500000000000000" pitchFamily="2" charset="0"/>
            </a:endParaRPr>
          </a:p>
        </p:txBody>
      </p:sp>
      <p:sp>
        <p:nvSpPr>
          <p:cNvPr id="120" name="Google Shape;120;p1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Normalization of Table</a:t>
            </a:r>
            <a:endParaRPr sz="3600" dirty="0"/>
          </a:p>
        </p:txBody>
      </p:sp>
      <p:sp>
        <p:nvSpPr>
          <p:cNvPr id="122" name="Google Shape;122;p1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pic>
        <p:nvPicPr>
          <p:cNvPr id="6" name="Picture 5">
            <a:extLst>
              <a:ext uri="{FF2B5EF4-FFF2-40B4-BE49-F238E27FC236}">
                <a16:creationId xmlns:a16="http://schemas.microsoft.com/office/drawing/2014/main" id="{95A28FCC-7912-48AE-A2B3-1D55F8722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080" y="2571750"/>
            <a:ext cx="7101840" cy="9220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386AF0A3-F1B3-44E9-93EC-B495B63E29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1080" y="4199145"/>
            <a:ext cx="6896100" cy="6324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70475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925200" y="776344"/>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LIBRARY MANAGEMENT SYSTEM</a:t>
            </a:r>
            <a:endParaRPr sz="3200" dirty="0"/>
          </a:p>
        </p:txBody>
      </p:sp>
      <p:sp>
        <p:nvSpPr>
          <p:cNvPr id="68" name="Google Shape;68;p12"/>
          <p:cNvSpPr txBox="1"/>
          <p:nvPr/>
        </p:nvSpPr>
        <p:spPr>
          <a:xfrm>
            <a:off x="691200" y="2137856"/>
            <a:ext cx="5380416" cy="22293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2000" b="1" dirty="0">
                <a:solidFill>
                  <a:schemeClr val="accent1"/>
                </a:solidFill>
                <a:latin typeface="Montserrat"/>
                <a:ea typeface="Montserrat"/>
                <a:cs typeface="Montserrat"/>
                <a:sym typeface="Montserrat"/>
              </a:rPr>
              <a:t>Student’s Names and Roll numbers : </a:t>
            </a:r>
            <a:endParaRPr sz="2000" dirty="0">
              <a:solidFill>
                <a:schemeClr val="accent1"/>
              </a:solidFill>
              <a:latin typeface="Montserrat"/>
              <a:ea typeface="Montserrat"/>
              <a:cs typeface="Montserrat"/>
              <a:sym typeface="Montserrat"/>
            </a:endParaRPr>
          </a:p>
          <a:p>
            <a:pPr marL="171450" lvl="0" indent="-171450" algn="l" rtl="0">
              <a:spcBef>
                <a:spcPts val="600"/>
              </a:spcBef>
              <a:spcAft>
                <a:spcPts val="0"/>
              </a:spcAft>
              <a:buClr>
                <a:schemeClr val="dk1"/>
              </a:buClr>
              <a:buSzPts val="1100"/>
              <a:buFont typeface="Arial" panose="020B0604020202020204" pitchFamily="34" charset="0"/>
              <a:buChar char="•"/>
            </a:pPr>
            <a:r>
              <a:rPr lang="en-US" sz="2000" dirty="0" err="1">
                <a:solidFill>
                  <a:srgbClr val="454F5B"/>
                </a:solidFill>
                <a:latin typeface="Montserrat"/>
                <a:ea typeface="Montserrat"/>
                <a:cs typeface="Montserrat"/>
                <a:sym typeface="Montserrat"/>
              </a:rPr>
              <a:t>Ridham</a:t>
            </a:r>
            <a:r>
              <a:rPr lang="en-US" sz="2000" dirty="0">
                <a:solidFill>
                  <a:srgbClr val="454F5B"/>
                </a:solidFill>
                <a:latin typeface="Montserrat"/>
                <a:ea typeface="Montserrat"/>
                <a:cs typeface="Montserrat"/>
                <a:sym typeface="Montserrat"/>
              </a:rPr>
              <a:t>  Gupta                 2010990584</a:t>
            </a:r>
          </a:p>
          <a:p>
            <a:pPr marL="171450" lvl="0" indent="-171450" algn="l" rtl="0">
              <a:spcBef>
                <a:spcPts val="600"/>
              </a:spcBef>
              <a:spcAft>
                <a:spcPts val="0"/>
              </a:spcAft>
              <a:buClr>
                <a:schemeClr val="dk1"/>
              </a:buClr>
              <a:buSzPts val="1100"/>
              <a:buFont typeface="Arial" panose="020B0604020202020204" pitchFamily="34" charset="0"/>
              <a:buChar char="•"/>
            </a:pPr>
            <a:r>
              <a:rPr lang="en-US" sz="2000" dirty="0" err="1">
                <a:solidFill>
                  <a:srgbClr val="454F5B"/>
                </a:solidFill>
                <a:latin typeface="Montserrat"/>
                <a:ea typeface="Montserrat"/>
                <a:cs typeface="Montserrat"/>
                <a:sym typeface="Montserrat"/>
              </a:rPr>
              <a:t>Priyanshu</a:t>
            </a:r>
            <a:r>
              <a:rPr lang="en-US" sz="2000" dirty="0">
                <a:solidFill>
                  <a:srgbClr val="454F5B"/>
                </a:solidFill>
                <a:latin typeface="Montserrat"/>
                <a:ea typeface="Montserrat"/>
                <a:cs typeface="Montserrat"/>
                <a:sym typeface="Montserrat"/>
              </a:rPr>
              <a:t> Garg                 2010990553</a:t>
            </a:r>
          </a:p>
          <a:p>
            <a:pPr marL="171450" lvl="0" indent="-171450" algn="l" rtl="0">
              <a:spcBef>
                <a:spcPts val="600"/>
              </a:spcBef>
              <a:spcAft>
                <a:spcPts val="0"/>
              </a:spcAft>
              <a:buClr>
                <a:schemeClr val="dk1"/>
              </a:buClr>
              <a:buSzPts val="1100"/>
              <a:buFont typeface="Arial" panose="020B0604020202020204" pitchFamily="34" charset="0"/>
              <a:buChar char="•"/>
            </a:pPr>
            <a:r>
              <a:rPr lang="en-US" sz="2000" dirty="0">
                <a:solidFill>
                  <a:srgbClr val="454F5B"/>
                </a:solidFill>
                <a:latin typeface="Montserrat"/>
                <a:ea typeface="Montserrat"/>
                <a:cs typeface="Montserrat"/>
                <a:sym typeface="Montserrat"/>
              </a:rPr>
              <a:t>Ratnakar Dhruv Vats       2010990579</a:t>
            </a:r>
          </a:p>
          <a:p>
            <a:pPr marL="171450" lvl="0" indent="-171450" algn="l" rtl="0">
              <a:spcBef>
                <a:spcPts val="600"/>
              </a:spcBef>
              <a:spcAft>
                <a:spcPts val="0"/>
              </a:spcAft>
              <a:buClr>
                <a:schemeClr val="dk1"/>
              </a:buClr>
              <a:buSzPts val="1100"/>
              <a:buFont typeface="Arial" panose="020B0604020202020204" pitchFamily="34" charset="0"/>
              <a:buChar char="•"/>
            </a:pPr>
            <a:r>
              <a:rPr lang="en-US" sz="2000" dirty="0" err="1">
                <a:solidFill>
                  <a:srgbClr val="454F5B"/>
                </a:solidFill>
                <a:latin typeface="Montserrat"/>
                <a:ea typeface="Montserrat"/>
                <a:cs typeface="Montserrat"/>
                <a:sym typeface="Montserrat"/>
              </a:rPr>
              <a:t>Ritesh</a:t>
            </a:r>
            <a:r>
              <a:rPr lang="en-US" sz="2000" dirty="0">
                <a:solidFill>
                  <a:srgbClr val="454F5B"/>
                </a:solidFill>
                <a:latin typeface="Montserrat"/>
                <a:ea typeface="Montserrat"/>
                <a:cs typeface="Montserrat"/>
                <a:sym typeface="Montserrat"/>
              </a:rPr>
              <a:t> Kumar                     2010990597</a:t>
            </a:r>
          </a:p>
          <a:p>
            <a:pPr marL="171450" lvl="0" indent="-171450" algn="l" rtl="0">
              <a:spcBef>
                <a:spcPts val="600"/>
              </a:spcBef>
              <a:spcAft>
                <a:spcPts val="0"/>
              </a:spcAft>
              <a:buClr>
                <a:schemeClr val="dk1"/>
              </a:buClr>
              <a:buSzPts val="1100"/>
              <a:buFont typeface="Arial" panose="020B0604020202020204" pitchFamily="34" charset="0"/>
              <a:buChar char="•"/>
            </a:pPr>
            <a:r>
              <a:rPr lang="en-US" sz="2000" dirty="0" err="1">
                <a:solidFill>
                  <a:srgbClr val="454F5B"/>
                </a:solidFill>
                <a:latin typeface="Montserrat"/>
                <a:ea typeface="Montserrat"/>
                <a:cs typeface="Montserrat"/>
                <a:sym typeface="Montserrat"/>
              </a:rPr>
              <a:t>Shivansh</a:t>
            </a:r>
            <a:r>
              <a:rPr lang="en-US" sz="2000" dirty="0">
                <a:solidFill>
                  <a:srgbClr val="454F5B"/>
                </a:solidFill>
                <a:latin typeface="Montserrat"/>
                <a:ea typeface="Montserrat"/>
                <a:cs typeface="Montserrat"/>
                <a:sym typeface="Montserrat"/>
              </a:rPr>
              <a:t> Dhingra              2010990669</a:t>
            </a:r>
          </a:p>
          <a:p>
            <a:pPr marL="171450" lvl="0" indent="-171450" algn="l" rtl="0">
              <a:spcBef>
                <a:spcPts val="600"/>
              </a:spcBef>
              <a:spcAft>
                <a:spcPts val="0"/>
              </a:spcAft>
              <a:buClr>
                <a:schemeClr val="dk1"/>
              </a:buClr>
              <a:buSzPts val="1100"/>
              <a:buFont typeface="Arial" panose="020B0604020202020204" pitchFamily="34" charset="0"/>
              <a:buChar char="•"/>
            </a:pPr>
            <a:r>
              <a:rPr lang="en-US" sz="2000" dirty="0">
                <a:solidFill>
                  <a:srgbClr val="454F5B"/>
                </a:solidFill>
                <a:latin typeface="Montserrat"/>
                <a:ea typeface="Montserrat"/>
                <a:cs typeface="Montserrat"/>
                <a:sym typeface="Montserrat"/>
              </a:rPr>
              <a:t>Suraj </a:t>
            </a:r>
            <a:r>
              <a:rPr lang="en-US" sz="2000" dirty="0" err="1">
                <a:solidFill>
                  <a:srgbClr val="454F5B"/>
                </a:solidFill>
                <a:latin typeface="Montserrat"/>
                <a:ea typeface="Montserrat"/>
                <a:cs typeface="Montserrat"/>
                <a:sym typeface="Montserrat"/>
              </a:rPr>
              <a:t>Sankhyan</a:t>
            </a:r>
            <a:r>
              <a:rPr lang="en-US" sz="2000">
                <a:solidFill>
                  <a:srgbClr val="454F5B"/>
                </a:solidFill>
                <a:latin typeface="Montserrat"/>
                <a:ea typeface="Montserrat"/>
                <a:cs typeface="Montserrat"/>
                <a:sym typeface="Montserrat"/>
              </a:rPr>
              <a:t>                  2010990711</a:t>
            </a:r>
            <a:endParaRPr sz="2000" dirty="0">
              <a:solidFill>
                <a:srgbClr val="454F5B"/>
              </a:solidFill>
              <a:latin typeface="Montserrat"/>
              <a:ea typeface="Montserrat"/>
              <a:cs typeface="Montserrat"/>
              <a:sym typeface="Montserrat"/>
            </a:endParaRPr>
          </a:p>
          <a:p>
            <a:pPr marL="0" lvl="0" indent="0" algn="l" rtl="0">
              <a:spcBef>
                <a:spcPts val="600"/>
              </a:spcBef>
              <a:spcAft>
                <a:spcPts val="0"/>
              </a:spcAft>
              <a:buNone/>
            </a:pPr>
            <a:endParaRPr sz="1200" dirty="0">
              <a:solidFill>
                <a:srgbClr val="454F5B"/>
              </a:solidFill>
              <a:latin typeface="Montserrat"/>
              <a:ea typeface="Montserrat"/>
              <a:cs typeface="Montserrat"/>
              <a:sym typeface="Montserrat"/>
            </a:endParaRPr>
          </a:p>
        </p:txBody>
      </p:sp>
      <p:sp>
        <p:nvSpPr>
          <p:cNvPr id="71" name="Google Shape;71;p12"/>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10" name="Google Shape;68;p12">
            <a:extLst>
              <a:ext uri="{FF2B5EF4-FFF2-40B4-BE49-F238E27FC236}">
                <a16:creationId xmlns:a16="http://schemas.microsoft.com/office/drawing/2014/main" id="{BD775A05-963B-4BB4-B11A-2DB68E0B877E}"/>
              </a:ext>
            </a:extLst>
          </p:cNvPr>
          <p:cNvSpPr txBox="1"/>
          <p:nvPr/>
        </p:nvSpPr>
        <p:spPr>
          <a:xfrm>
            <a:off x="349128" y="107057"/>
            <a:ext cx="1272408" cy="4935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solidFill>
                  <a:schemeClr val="accent1"/>
                </a:solidFill>
                <a:latin typeface="Montserrat"/>
                <a:ea typeface="Montserrat"/>
                <a:cs typeface="Montserrat"/>
                <a:sym typeface="Montserrat"/>
              </a:rPr>
              <a:t>TITLE :</a:t>
            </a:r>
            <a:endParaRPr sz="2400" dirty="0">
              <a:solidFill>
                <a:schemeClr val="accent1"/>
              </a:solidFill>
              <a:latin typeface="Montserrat"/>
              <a:ea typeface="Montserrat"/>
              <a:cs typeface="Montserrat"/>
              <a:sym typeface="Montserrat"/>
            </a:endParaRPr>
          </a:p>
          <a:p>
            <a:pPr marL="0" lvl="0" indent="0" algn="l" rtl="0">
              <a:spcBef>
                <a:spcPts val="600"/>
              </a:spcBef>
              <a:spcAft>
                <a:spcPts val="0"/>
              </a:spcAft>
              <a:buClr>
                <a:schemeClr val="dk1"/>
              </a:buClr>
              <a:buSzPts val="1100"/>
              <a:buFont typeface="Arial"/>
              <a:buNone/>
            </a:pPr>
            <a:endParaRPr sz="1200" dirty="0">
              <a:solidFill>
                <a:srgbClr val="454F5B"/>
              </a:solidFill>
              <a:latin typeface="Montserrat"/>
              <a:ea typeface="Montserrat"/>
              <a:cs typeface="Montserrat"/>
              <a:sym typeface="Montserrat"/>
            </a:endParaRPr>
          </a:p>
          <a:p>
            <a:pPr marL="0" lvl="0" indent="0" algn="l" rtl="0">
              <a:spcBef>
                <a:spcPts val="600"/>
              </a:spcBef>
              <a:spcAft>
                <a:spcPts val="0"/>
              </a:spcAft>
              <a:buNone/>
            </a:pPr>
            <a:endParaRPr sz="1200" dirty="0">
              <a:solidFill>
                <a:srgbClr val="454F5B"/>
              </a:solidFill>
              <a:latin typeface="Montserrat"/>
              <a:ea typeface="Montserrat"/>
              <a:cs typeface="Montserrat"/>
              <a:sym typeface="Montserrat"/>
            </a:endParaRPr>
          </a:p>
        </p:txBody>
      </p:sp>
      <p:sp>
        <p:nvSpPr>
          <p:cNvPr id="11" name="Google Shape;68;p12">
            <a:extLst>
              <a:ext uri="{FF2B5EF4-FFF2-40B4-BE49-F238E27FC236}">
                <a16:creationId xmlns:a16="http://schemas.microsoft.com/office/drawing/2014/main" id="{C30C32B3-031F-4FB5-A455-38B171086CFA}"/>
              </a:ext>
            </a:extLst>
          </p:cNvPr>
          <p:cNvSpPr txBox="1"/>
          <p:nvPr/>
        </p:nvSpPr>
        <p:spPr>
          <a:xfrm>
            <a:off x="691200" y="1468569"/>
            <a:ext cx="5057731" cy="809764"/>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800" b="1" dirty="0">
                <a:solidFill>
                  <a:schemeClr val="accent1"/>
                </a:solidFill>
                <a:latin typeface="Montserrat"/>
                <a:ea typeface="Montserrat"/>
                <a:cs typeface="Montserrat"/>
                <a:sym typeface="Montserrat"/>
              </a:rPr>
              <a:t>Guide : </a:t>
            </a:r>
            <a:r>
              <a:rPr lang="en-US" sz="2800" dirty="0">
                <a:solidFill>
                  <a:srgbClr val="454F5B"/>
                </a:solidFill>
                <a:latin typeface="Montserrat"/>
                <a:ea typeface="Montserrat"/>
                <a:cs typeface="Montserrat"/>
                <a:sym typeface="Montserrat"/>
              </a:rPr>
              <a:t>Mrs. Aditi Moudgil</a:t>
            </a:r>
            <a:endParaRPr sz="2800" dirty="0">
              <a:solidFill>
                <a:srgbClr val="454F5B"/>
              </a:solidFill>
              <a:latin typeface="Montserrat"/>
              <a:ea typeface="Montserrat"/>
              <a:cs typeface="Montserrat"/>
              <a:sym typeface="Montserrat"/>
            </a:endParaRPr>
          </a:p>
          <a:p>
            <a:pPr marL="0" lvl="0" indent="0" algn="l" rtl="0">
              <a:spcBef>
                <a:spcPts val="600"/>
              </a:spcBef>
              <a:spcAft>
                <a:spcPts val="0"/>
              </a:spcAft>
              <a:buNone/>
            </a:pPr>
            <a:endParaRPr sz="1200" dirty="0">
              <a:solidFill>
                <a:srgbClr val="454F5B"/>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body" idx="1"/>
          </p:nvPr>
        </p:nvSpPr>
        <p:spPr>
          <a:xfrm>
            <a:off x="398590" y="1276065"/>
            <a:ext cx="8538145" cy="870734"/>
          </a:xfrm>
          <a:prstGeom prst="rect">
            <a:avLst/>
          </a:prstGeom>
        </p:spPr>
        <p:txBody>
          <a:bodyPr spcFirstLastPara="1" wrap="square" lIns="91425" tIns="91425" rIns="91425" bIns="91425" anchor="t" anchorCtr="0">
            <a:noAutofit/>
          </a:bodyPr>
          <a:lstStyle/>
          <a:p>
            <a:pPr marL="278765" indent="0">
              <a:spcBef>
                <a:spcPts val="1000"/>
              </a:spcBef>
              <a:buNone/>
              <a:tabLst>
                <a:tab pos="739140" algn="l"/>
                <a:tab pos="739775" algn="l"/>
              </a:tabLst>
            </a:pPr>
            <a:r>
              <a:rPr lang="en-US" sz="1800" b="1" dirty="0">
                <a:latin typeface="Montserrat" panose="00000500000000000000" pitchFamily="2" charset="0"/>
                <a:ea typeface="Times New Roman" panose="02020603050405020304" pitchFamily="18" charset="0"/>
              </a:rPr>
              <a:t>Student Table b</a:t>
            </a:r>
            <a:r>
              <a:rPr lang="en-US" sz="1800" b="1" dirty="0">
                <a:effectLst/>
                <a:latin typeface="Montserrat" panose="00000500000000000000" pitchFamily="2" charset="0"/>
                <a:ea typeface="Times New Roman" panose="02020603050405020304" pitchFamily="18" charset="0"/>
              </a:rPr>
              <a:t>efore Third Normal Form :</a:t>
            </a:r>
          </a:p>
          <a:p>
            <a:pPr marL="278765" indent="0">
              <a:spcBef>
                <a:spcPts val="1000"/>
              </a:spcBef>
              <a:buNone/>
              <a:tabLst>
                <a:tab pos="739140" algn="l"/>
                <a:tab pos="739775" algn="l"/>
              </a:tabLst>
            </a:pPr>
            <a:endParaRPr lang="en-US" sz="1800" b="1" dirty="0">
              <a:latin typeface="Montserrat" panose="00000500000000000000" pitchFamily="2" charset="0"/>
              <a:ea typeface="Times New Roman" panose="02020603050405020304" pitchFamily="18" charset="0"/>
            </a:endParaRPr>
          </a:p>
          <a:p>
            <a:pPr marL="278765" indent="0">
              <a:spcBef>
                <a:spcPts val="1000"/>
              </a:spcBef>
              <a:buNone/>
              <a:tabLst>
                <a:tab pos="739140" algn="l"/>
                <a:tab pos="739775" algn="l"/>
              </a:tabLst>
            </a:pPr>
            <a:endParaRPr lang="en-US" sz="1800" b="1" dirty="0">
              <a:effectLst/>
              <a:latin typeface="Montserrat" panose="00000500000000000000" pitchFamily="2" charset="0"/>
              <a:ea typeface="Times New Roman" panose="02020603050405020304" pitchFamily="18" charset="0"/>
            </a:endParaRPr>
          </a:p>
          <a:p>
            <a:pPr marL="278765" indent="0">
              <a:spcBef>
                <a:spcPts val="1000"/>
              </a:spcBef>
              <a:buNone/>
              <a:tabLst>
                <a:tab pos="739140" algn="l"/>
                <a:tab pos="739775" algn="l"/>
              </a:tabLst>
            </a:pPr>
            <a:endParaRPr lang="en-US" sz="1800" b="1" dirty="0">
              <a:latin typeface="Montserrat" panose="00000500000000000000" pitchFamily="2" charset="0"/>
              <a:ea typeface="Times New Roman" panose="02020603050405020304" pitchFamily="18" charset="0"/>
            </a:endParaRPr>
          </a:p>
          <a:p>
            <a:pPr marL="278765" indent="0">
              <a:spcBef>
                <a:spcPts val="1000"/>
              </a:spcBef>
              <a:buNone/>
              <a:tabLst>
                <a:tab pos="739140" algn="l"/>
                <a:tab pos="739775" algn="l"/>
              </a:tabLst>
            </a:pPr>
            <a:r>
              <a:rPr lang="en-US" sz="1800" b="1" dirty="0">
                <a:effectLst/>
                <a:latin typeface="Montserrat" panose="00000500000000000000" pitchFamily="2" charset="0"/>
                <a:ea typeface="Times New Roman" panose="02020603050405020304" pitchFamily="18" charset="0"/>
              </a:rPr>
              <a:t>After Third Normal form :</a:t>
            </a:r>
          </a:p>
          <a:p>
            <a:pPr marL="278765" indent="0">
              <a:spcBef>
                <a:spcPts val="1000"/>
              </a:spcBef>
              <a:buNone/>
              <a:tabLst>
                <a:tab pos="739140" algn="l"/>
                <a:tab pos="739775" algn="l"/>
              </a:tabLst>
            </a:pPr>
            <a:endParaRPr lang="en-IN" sz="1800" b="1" dirty="0">
              <a:effectLst/>
              <a:latin typeface="Montserrat" panose="00000500000000000000" pitchFamily="2" charset="0"/>
              <a:ea typeface="Times New Roman" panose="02020603050405020304" pitchFamily="18" charset="0"/>
            </a:endParaRPr>
          </a:p>
          <a:p>
            <a:pPr marL="278765" indent="0">
              <a:spcBef>
                <a:spcPts val="1000"/>
              </a:spcBef>
              <a:buNone/>
              <a:tabLst>
                <a:tab pos="739140" algn="l"/>
                <a:tab pos="739775" algn="l"/>
              </a:tabLst>
            </a:pPr>
            <a:endParaRPr lang="en-IN" sz="1800" dirty="0">
              <a:effectLst/>
              <a:latin typeface="Montserrat" panose="00000500000000000000" pitchFamily="2" charset="0"/>
              <a:ea typeface="Times New Roman" panose="02020603050405020304" pitchFamily="18" charset="0"/>
            </a:endParaRPr>
          </a:p>
          <a:p>
            <a:pPr marL="0" indent="0">
              <a:buNone/>
            </a:pPr>
            <a:endParaRPr sz="3200" dirty="0">
              <a:latin typeface="Montserrat" panose="00000500000000000000" pitchFamily="2" charset="0"/>
            </a:endParaRPr>
          </a:p>
        </p:txBody>
      </p:sp>
      <p:sp>
        <p:nvSpPr>
          <p:cNvPr id="120" name="Google Shape;120;p1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Normalization of Table</a:t>
            </a:r>
            <a:endParaRPr sz="3600" dirty="0"/>
          </a:p>
        </p:txBody>
      </p:sp>
      <p:sp>
        <p:nvSpPr>
          <p:cNvPr id="122" name="Google Shape;122;p1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pic>
        <p:nvPicPr>
          <p:cNvPr id="7" name="Picture 6">
            <a:extLst>
              <a:ext uri="{FF2B5EF4-FFF2-40B4-BE49-F238E27FC236}">
                <a16:creationId xmlns:a16="http://schemas.microsoft.com/office/drawing/2014/main" id="{B952EF6B-0611-4556-A8A7-01973B7D8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364" y="3410523"/>
            <a:ext cx="6172200" cy="15024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 name="Picture 2" descr="Table&#10;&#10;Description automatically generated">
            <a:extLst>
              <a:ext uri="{FF2B5EF4-FFF2-40B4-BE49-F238E27FC236}">
                <a16:creationId xmlns:a16="http://schemas.microsoft.com/office/drawing/2014/main" id="{6193B0F8-4B62-46C1-85F3-DDF3EFF0A003}"/>
              </a:ext>
            </a:extLst>
          </p:cNvPr>
          <p:cNvPicPr>
            <a:picLocks noChangeAspect="1"/>
          </p:cNvPicPr>
          <p:nvPr/>
        </p:nvPicPr>
        <p:blipFill>
          <a:blip r:embed="rId4"/>
          <a:stretch>
            <a:fillRect/>
          </a:stretch>
        </p:blipFill>
        <p:spPr>
          <a:xfrm>
            <a:off x="992982" y="2023699"/>
            <a:ext cx="7129461" cy="6389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04911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body" idx="1"/>
          </p:nvPr>
        </p:nvSpPr>
        <p:spPr>
          <a:xfrm>
            <a:off x="398590" y="1276065"/>
            <a:ext cx="8538145" cy="870734"/>
          </a:xfrm>
          <a:prstGeom prst="rect">
            <a:avLst/>
          </a:prstGeom>
        </p:spPr>
        <p:txBody>
          <a:bodyPr spcFirstLastPara="1" wrap="square" lIns="91425" tIns="91425" rIns="91425" bIns="91425" anchor="t" anchorCtr="0">
            <a:noAutofit/>
          </a:bodyPr>
          <a:lstStyle/>
          <a:p>
            <a:pPr marL="278765" indent="0">
              <a:spcBef>
                <a:spcPts val="1000"/>
              </a:spcBef>
              <a:buNone/>
              <a:tabLst>
                <a:tab pos="739140" algn="l"/>
                <a:tab pos="739775" algn="l"/>
              </a:tabLst>
            </a:pPr>
            <a:r>
              <a:rPr lang="en-US" sz="1800" b="1" dirty="0">
                <a:latin typeface="Montserrat" panose="00000500000000000000" pitchFamily="2" charset="0"/>
                <a:ea typeface="Times New Roman" panose="02020603050405020304" pitchFamily="18" charset="0"/>
              </a:rPr>
              <a:t>Student Contact Table</a:t>
            </a:r>
            <a:r>
              <a:rPr lang="en-US" sz="1800" b="1" dirty="0">
                <a:effectLst/>
                <a:latin typeface="Montserrat" panose="00000500000000000000" pitchFamily="2" charset="0"/>
                <a:ea typeface="Times New Roman" panose="02020603050405020304" pitchFamily="18" charset="0"/>
              </a:rPr>
              <a:t>:</a:t>
            </a:r>
          </a:p>
          <a:p>
            <a:pPr marL="278765" indent="0">
              <a:spcBef>
                <a:spcPts val="1000"/>
              </a:spcBef>
              <a:buNone/>
              <a:tabLst>
                <a:tab pos="739140" algn="l"/>
                <a:tab pos="739775" algn="l"/>
              </a:tabLst>
            </a:pPr>
            <a:endParaRPr lang="en-US" sz="1800" b="1" dirty="0">
              <a:latin typeface="Montserrat" panose="00000500000000000000" pitchFamily="2" charset="0"/>
              <a:ea typeface="Times New Roman" panose="02020603050405020304" pitchFamily="18" charset="0"/>
            </a:endParaRPr>
          </a:p>
          <a:p>
            <a:pPr marL="278765" indent="0">
              <a:spcBef>
                <a:spcPts val="1000"/>
              </a:spcBef>
              <a:buNone/>
              <a:tabLst>
                <a:tab pos="739140" algn="l"/>
                <a:tab pos="739775" algn="l"/>
              </a:tabLst>
            </a:pPr>
            <a:endParaRPr lang="en-US" sz="1800" b="1" dirty="0">
              <a:effectLst/>
              <a:latin typeface="Montserrat" panose="00000500000000000000" pitchFamily="2" charset="0"/>
              <a:ea typeface="Times New Roman" panose="02020603050405020304" pitchFamily="18" charset="0"/>
            </a:endParaRPr>
          </a:p>
          <a:p>
            <a:pPr marL="278765" indent="0">
              <a:spcBef>
                <a:spcPts val="1000"/>
              </a:spcBef>
              <a:buNone/>
              <a:tabLst>
                <a:tab pos="739140" algn="l"/>
                <a:tab pos="739775" algn="l"/>
              </a:tabLst>
            </a:pPr>
            <a:endParaRPr lang="en-US" sz="1800" b="1" dirty="0">
              <a:latin typeface="Montserrat" panose="00000500000000000000" pitchFamily="2" charset="0"/>
              <a:ea typeface="Times New Roman" panose="02020603050405020304" pitchFamily="18" charset="0"/>
            </a:endParaRPr>
          </a:p>
          <a:p>
            <a:pPr marL="278765" indent="0">
              <a:spcBef>
                <a:spcPts val="1000"/>
              </a:spcBef>
              <a:buNone/>
              <a:tabLst>
                <a:tab pos="739140" algn="l"/>
                <a:tab pos="739775" algn="l"/>
              </a:tabLst>
            </a:pPr>
            <a:r>
              <a:rPr lang="en-US" sz="1800" b="1" dirty="0">
                <a:latin typeface="Montserrat" panose="00000500000000000000" pitchFamily="2" charset="0"/>
                <a:ea typeface="Times New Roman" panose="02020603050405020304" pitchFamily="18" charset="0"/>
              </a:rPr>
              <a:t>Student Table</a:t>
            </a:r>
            <a:r>
              <a:rPr lang="en-US" sz="1800" b="1" dirty="0">
                <a:effectLst/>
                <a:latin typeface="Montserrat" panose="00000500000000000000" pitchFamily="2" charset="0"/>
                <a:ea typeface="Times New Roman" panose="02020603050405020304" pitchFamily="18" charset="0"/>
              </a:rPr>
              <a:t> :</a:t>
            </a:r>
          </a:p>
          <a:p>
            <a:pPr marL="278765" indent="0">
              <a:spcBef>
                <a:spcPts val="1000"/>
              </a:spcBef>
              <a:buNone/>
              <a:tabLst>
                <a:tab pos="739140" algn="l"/>
                <a:tab pos="739775" algn="l"/>
              </a:tabLst>
            </a:pPr>
            <a:endParaRPr lang="en-US" sz="1800" b="1" dirty="0">
              <a:latin typeface="Montserrat" panose="00000500000000000000" pitchFamily="2" charset="0"/>
              <a:ea typeface="Times New Roman" panose="02020603050405020304" pitchFamily="18" charset="0"/>
            </a:endParaRPr>
          </a:p>
          <a:p>
            <a:pPr marL="278765" indent="0">
              <a:spcBef>
                <a:spcPts val="1000"/>
              </a:spcBef>
              <a:buNone/>
              <a:tabLst>
                <a:tab pos="739140" algn="l"/>
                <a:tab pos="739775" algn="l"/>
              </a:tabLst>
            </a:pPr>
            <a:endParaRPr lang="en-US" sz="1800" b="1" dirty="0">
              <a:effectLst/>
              <a:latin typeface="Montserrat" panose="00000500000000000000" pitchFamily="2" charset="0"/>
              <a:ea typeface="Times New Roman" panose="02020603050405020304" pitchFamily="18" charset="0"/>
            </a:endParaRPr>
          </a:p>
          <a:p>
            <a:pPr marL="278765" indent="0">
              <a:spcBef>
                <a:spcPts val="1000"/>
              </a:spcBef>
              <a:buNone/>
              <a:tabLst>
                <a:tab pos="739140" algn="l"/>
                <a:tab pos="739775" algn="l"/>
              </a:tabLst>
            </a:pPr>
            <a:endParaRPr lang="en-US" sz="1800" b="1" dirty="0">
              <a:latin typeface="Montserrat" panose="00000500000000000000" pitchFamily="2" charset="0"/>
              <a:ea typeface="Times New Roman" panose="02020603050405020304" pitchFamily="18" charset="0"/>
            </a:endParaRPr>
          </a:p>
          <a:p>
            <a:pPr marL="278765" indent="0">
              <a:spcBef>
                <a:spcPts val="1000"/>
              </a:spcBef>
              <a:buNone/>
              <a:tabLst>
                <a:tab pos="739140" algn="l"/>
                <a:tab pos="739775" algn="l"/>
              </a:tabLst>
            </a:pPr>
            <a:r>
              <a:rPr lang="en-US" sz="1800" b="1" dirty="0">
                <a:effectLst/>
                <a:latin typeface="Montserrat" panose="00000500000000000000" pitchFamily="2" charset="0"/>
                <a:ea typeface="Times New Roman" panose="02020603050405020304" pitchFamily="18" charset="0"/>
              </a:rPr>
              <a:t>                                   *Normalization End*</a:t>
            </a:r>
          </a:p>
          <a:p>
            <a:pPr marL="278765" indent="0">
              <a:spcBef>
                <a:spcPts val="1000"/>
              </a:spcBef>
              <a:buNone/>
              <a:tabLst>
                <a:tab pos="739140" algn="l"/>
                <a:tab pos="739775" algn="l"/>
              </a:tabLst>
            </a:pPr>
            <a:endParaRPr lang="en-IN" sz="1800" b="1" dirty="0">
              <a:effectLst/>
              <a:latin typeface="Montserrat" panose="00000500000000000000" pitchFamily="2" charset="0"/>
              <a:ea typeface="Times New Roman" panose="02020603050405020304" pitchFamily="18" charset="0"/>
            </a:endParaRPr>
          </a:p>
          <a:p>
            <a:pPr marL="278765" indent="0">
              <a:spcBef>
                <a:spcPts val="1000"/>
              </a:spcBef>
              <a:buNone/>
              <a:tabLst>
                <a:tab pos="739140" algn="l"/>
                <a:tab pos="739775" algn="l"/>
              </a:tabLst>
            </a:pPr>
            <a:endParaRPr lang="en-IN" sz="1800" dirty="0">
              <a:effectLst/>
              <a:latin typeface="Montserrat" panose="00000500000000000000" pitchFamily="2" charset="0"/>
              <a:ea typeface="Times New Roman" panose="02020603050405020304" pitchFamily="18" charset="0"/>
            </a:endParaRPr>
          </a:p>
          <a:p>
            <a:pPr marL="0" indent="0">
              <a:buNone/>
            </a:pPr>
            <a:endParaRPr sz="3200" dirty="0">
              <a:latin typeface="Montserrat" panose="00000500000000000000" pitchFamily="2" charset="0"/>
            </a:endParaRPr>
          </a:p>
        </p:txBody>
      </p:sp>
      <p:sp>
        <p:nvSpPr>
          <p:cNvPr id="120" name="Google Shape;120;p1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Normalization of Table</a:t>
            </a:r>
            <a:endParaRPr sz="3600" dirty="0"/>
          </a:p>
        </p:txBody>
      </p:sp>
      <p:sp>
        <p:nvSpPr>
          <p:cNvPr id="122" name="Google Shape;122;p1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pic>
        <p:nvPicPr>
          <p:cNvPr id="9" name="Picture 8">
            <a:extLst>
              <a:ext uri="{FF2B5EF4-FFF2-40B4-BE49-F238E27FC236}">
                <a16:creationId xmlns:a16="http://schemas.microsoft.com/office/drawing/2014/main" id="{33F0432E-3A33-461D-A6AE-4A454826E3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716" y="1903411"/>
            <a:ext cx="6172200" cy="7956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B27AE91D-D2A1-4713-8848-757BA9E416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6716" y="3560730"/>
            <a:ext cx="6172200" cy="6134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86611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1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Interactive Queries :</a:t>
            </a:r>
            <a:endParaRPr sz="3600" dirty="0"/>
          </a:p>
        </p:txBody>
      </p:sp>
      <p:sp>
        <p:nvSpPr>
          <p:cNvPr id="122" name="Google Shape;122;p1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2" name="Rectangle 2">
            <a:extLst>
              <a:ext uri="{FF2B5EF4-FFF2-40B4-BE49-F238E27FC236}">
                <a16:creationId xmlns:a16="http://schemas.microsoft.com/office/drawing/2014/main" id="{B9EE81E4-4A5F-4AAF-935B-AF5A1D0474CC}"/>
              </a:ext>
            </a:extLst>
          </p:cNvPr>
          <p:cNvSpPr>
            <a:spLocks noChangeArrowheads="1"/>
          </p:cNvSpPr>
          <p:nvPr/>
        </p:nvSpPr>
        <p:spPr bwMode="auto">
          <a:xfrm>
            <a:off x="-131760" y="188393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8" name="Picture 7">
            <a:extLst>
              <a:ext uri="{FF2B5EF4-FFF2-40B4-BE49-F238E27FC236}">
                <a16:creationId xmlns:a16="http://schemas.microsoft.com/office/drawing/2014/main" id="{D3B176F1-70F9-4CCC-A37E-983C97FA6D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81344" y="1666197"/>
            <a:ext cx="6063168" cy="10786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3">
            <a:extLst>
              <a:ext uri="{FF2B5EF4-FFF2-40B4-BE49-F238E27FC236}">
                <a16:creationId xmlns:a16="http://schemas.microsoft.com/office/drawing/2014/main" id="{FEAAB277-F234-45F8-ACAA-646065CCE566}"/>
              </a:ext>
            </a:extLst>
          </p:cNvPr>
          <p:cNvSpPr>
            <a:spLocks noChangeArrowheads="1"/>
          </p:cNvSpPr>
          <p:nvPr/>
        </p:nvSpPr>
        <p:spPr bwMode="auto">
          <a:xfrm>
            <a:off x="173040" y="151207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Q1 Select * from Books;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8">
            <a:extLst>
              <a:ext uri="{FF2B5EF4-FFF2-40B4-BE49-F238E27FC236}">
                <a16:creationId xmlns:a16="http://schemas.microsoft.com/office/drawing/2014/main" id="{788CFE0A-7D93-41A9-9AD5-BECBEBC3A874}"/>
              </a:ext>
            </a:extLst>
          </p:cNvPr>
          <p:cNvSpPr>
            <a:spLocks noChangeArrowheads="1"/>
          </p:cNvSpPr>
          <p:nvPr/>
        </p:nvSpPr>
        <p:spPr bwMode="auto">
          <a:xfrm>
            <a:off x="173040" y="17295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5" name="Picture 14">
            <a:extLst>
              <a:ext uri="{FF2B5EF4-FFF2-40B4-BE49-F238E27FC236}">
                <a16:creationId xmlns:a16="http://schemas.microsoft.com/office/drawing/2014/main" id="{DDCC08A7-4989-4CB7-884E-25724884A0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000" y="3403834"/>
            <a:ext cx="629412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9">
            <a:extLst>
              <a:ext uri="{FF2B5EF4-FFF2-40B4-BE49-F238E27FC236}">
                <a16:creationId xmlns:a16="http://schemas.microsoft.com/office/drawing/2014/main" id="{5E4DFA0B-002C-47DA-8F89-32044769918F}"/>
              </a:ext>
            </a:extLst>
          </p:cNvPr>
          <p:cNvSpPr>
            <a:spLocks noChangeArrowheads="1"/>
          </p:cNvSpPr>
          <p:nvPr/>
        </p:nvSpPr>
        <p:spPr bwMode="auto">
          <a:xfrm>
            <a:off x="173040" y="2983762"/>
            <a:ext cx="1920719"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Times New Roman" panose="02020603050405020304" pitchFamily="18" charset="0"/>
                <a:ea typeface="Courier New" panose="02070309020205020404" pitchFamily="49" charset="0"/>
                <a:cs typeface="Times New Roman" panose="02020603050405020304" pitchFamily="18" charset="0"/>
              </a:rPr>
              <a:t>Q2 </a:t>
            </a:r>
            <a:r>
              <a:rPr kumimoji="0" lang="en-US" altLang="en-US" sz="1300" b="0" i="0" u="none" strike="noStrike" cap="none" normalizeH="0" baseline="0" dirty="0">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Select</a:t>
            </a:r>
            <a:r>
              <a:rPr kumimoji="0" lang="en-US" altLang="en-US" sz="1300" b="0" i="0" u="none" strike="noStrike" cap="none" normalizeH="0" baseline="0" dirty="0">
                <a:ln>
                  <a:noFill/>
                </a:ln>
                <a:solidFill>
                  <a:schemeClr val="tx1"/>
                </a:solidFill>
                <a:effectLst/>
                <a:latin typeface="Times New Roman" panose="02020603050405020304" pitchFamily="18" charset="0"/>
                <a:ea typeface="Courier New" panose="02070309020205020404" pitchFamily="49" charset="0"/>
                <a:cs typeface="Times New Roman" panose="02020603050405020304" pitchFamily="18" charset="0"/>
              </a:rPr>
              <a:t> * from return;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2767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1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latin typeface="Montserrat" panose="00000500000000000000" pitchFamily="2" charset="0"/>
              </a:rPr>
              <a:t>Interactive Queries :</a:t>
            </a:r>
            <a:endParaRPr sz="3600" dirty="0">
              <a:latin typeface="Montserrat" panose="00000500000000000000" pitchFamily="2" charset="0"/>
            </a:endParaRPr>
          </a:p>
        </p:txBody>
      </p:sp>
      <p:sp>
        <p:nvSpPr>
          <p:cNvPr id="122" name="Google Shape;122;p1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Montserrat" panose="00000500000000000000" pitchFamily="2" charset="0"/>
              </a:rPr>
              <a:t>23</a:t>
            </a:fld>
            <a:endParaRPr>
              <a:latin typeface="Montserrat" panose="00000500000000000000" pitchFamily="2" charset="0"/>
            </a:endParaRPr>
          </a:p>
        </p:txBody>
      </p:sp>
      <p:sp>
        <p:nvSpPr>
          <p:cNvPr id="2" name="Rectangle 2">
            <a:extLst>
              <a:ext uri="{FF2B5EF4-FFF2-40B4-BE49-F238E27FC236}">
                <a16:creationId xmlns:a16="http://schemas.microsoft.com/office/drawing/2014/main" id="{B9EE81E4-4A5F-4AAF-935B-AF5A1D0474CC}"/>
              </a:ext>
            </a:extLst>
          </p:cNvPr>
          <p:cNvSpPr>
            <a:spLocks noChangeArrowheads="1"/>
          </p:cNvSpPr>
          <p:nvPr/>
        </p:nvSpPr>
        <p:spPr bwMode="auto">
          <a:xfrm>
            <a:off x="-131760" y="1958646"/>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Montserrat" panose="00000500000000000000" pitchFamily="2" charset="0"/>
            </a:endParaRPr>
          </a:p>
        </p:txBody>
      </p:sp>
      <p:sp>
        <p:nvSpPr>
          <p:cNvPr id="7" name="Rectangle 8">
            <a:extLst>
              <a:ext uri="{FF2B5EF4-FFF2-40B4-BE49-F238E27FC236}">
                <a16:creationId xmlns:a16="http://schemas.microsoft.com/office/drawing/2014/main" id="{788CFE0A-7D93-41A9-9AD5-BECBEBC3A874}"/>
              </a:ext>
            </a:extLst>
          </p:cNvPr>
          <p:cNvSpPr>
            <a:spLocks noChangeArrowheads="1"/>
          </p:cNvSpPr>
          <p:nvPr/>
        </p:nvSpPr>
        <p:spPr bwMode="auto">
          <a:xfrm>
            <a:off x="173040" y="247665"/>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Montserrat" panose="00000500000000000000" pitchFamily="2" charset="0"/>
            </a:endParaRPr>
          </a:p>
        </p:txBody>
      </p:sp>
      <p:pic>
        <p:nvPicPr>
          <p:cNvPr id="14" name="Picture 13">
            <a:extLst>
              <a:ext uri="{FF2B5EF4-FFF2-40B4-BE49-F238E27FC236}">
                <a16:creationId xmlns:a16="http://schemas.microsoft.com/office/drawing/2014/main" id="{3896D5FC-1472-44DC-A6A0-1766F010E6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254" y="1710123"/>
            <a:ext cx="6294120" cy="1209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a:extLst>
              <a:ext uri="{FF2B5EF4-FFF2-40B4-BE49-F238E27FC236}">
                <a16:creationId xmlns:a16="http://schemas.microsoft.com/office/drawing/2014/main" id="{FCF8C366-FDC3-4FB6-8E01-5F0E8A806F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254" y="3395659"/>
            <a:ext cx="6271260" cy="1438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a:extLst>
              <a:ext uri="{FF2B5EF4-FFF2-40B4-BE49-F238E27FC236}">
                <a16:creationId xmlns:a16="http://schemas.microsoft.com/office/drawing/2014/main" id="{00D5F897-DAD1-45DD-AAAB-5569CCDA6F62}"/>
              </a:ext>
            </a:extLst>
          </p:cNvPr>
          <p:cNvSpPr>
            <a:spLocks noChangeArrowheads="1"/>
          </p:cNvSpPr>
          <p:nvPr/>
        </p:nvSpPr>
        <p:spPr bwMode="auto">
          <a:xfrm>
            <a:off x="152400" y="22711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Montserrat" panose="00000500000000000000" pitchFamily="2" charset="0"/>
            </a:endParaRPr>
          </a:p>
        </p:txBody>
      </p:sp>
      <p:sp>
        <p:nvSpPr>
          <p:cNvPr id="5" name="Rectangle 4">
            <a:extLst>
              <a:ext uri="{FF2B5EF4-FFF2-40B4-BE49-F238E27FC236}">
                <a16:creationId xmlns:a16="http://schemas.microsoft.com/office/drawing/2014/main" id="{2E1D2274-797E-42EF-9FB9-8472399FFF88}"/>
              </a:ext>
            </a:extLst>
          </p:cNvPr>
          <p:cNvSpPr>
            <a:spLocks noChangeArrowheads="1"/>
          </p:cNvSpPr>
          <p:nvPr/>
        </p:nvSpPr>
        <p:spPr bwMode="auto">
          <a:xfrm>
            <a:off x="298704" y="1307998"/>
            <a:ext cx="1965603"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Q3 Select * from staff;</a:t>
            </a:r>
            <a:endParaRPr kumimoji="0" lang="en-US" altLang="en-US" sz="600" b="0" i="0" u="none" strike="noStrike" cap="none" normalizeH="0" baseline="0" dirty="0">
              <a:ln>
                <a:noFill/>
              </a:ln>
              <a:solidFill>
                <a:schemeClr val="tx1"/>
              </a:solidFill>
              <a:effectLst/>
              <a:latin typeface="Montserrat"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ontserrat" panose="00000500000000000000" pitchFamily="2" charset="0"/>
            </a:endParaRPr>
          </a:p>
        </p:txBody>
      </p:sp>
      <p:sp>
        <p:nvSpPr>
          <p:cNvPr id="6" name="Rectangle 5">
            <a:extLst>
              <a:ext uri="{FF2B5EF4-FFF2-40B4-BE49-F238E27FC236}">
                <a16:creationId xmlns:a16="http://schemas.microsoft.com/office/drawing/2014/main" id="{A928D7E6-F0AE-4D97-BAF9-13C676D36CE2}"/>
              </a:ext>
            </a:extLst>
          </p:cNvPr>
          <p:cNvSpPr>
            <a:spLocks noChangeArrowheads="1"/>
          </p:cNvSpPr>
          <p:nvPr/>
        </p:nvSpPr>
        <p:spPr bwMode="auto">
          <a:xfrm>
            <a:off x="298704" y="3011534"/>
            <a:ext cx="2044149"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Q4 Select * from issue;</a:t>
            </a:r>
            <a:endParaRPr kumimoji="0" lang="en-US" altLang="en-US" sz="1800" b="0" i="0" u="none" strike="noStrike" cap="none" normalizeH="0" baseline="0" dirty="0">
              <a:ln>
                <a:noFill/>
              </a:ln>
              <a:solidFill>
                <a:schemeClr val="tx1"/>
              </a:solidFill>
              <a:effectLst/>
              <a:latin typeface="Montserrat" panose="00000500000000000000" pitchFamily="2" charset="0"/>
            </a:endParaRPr>
          </a:p>
        </p:txBody>
      </p:sp>
    </p:spTree>
    <p:extLst>
      <p:ext uri="{BB962C8B-B14F-4D97-AF65-F5344CB8AC3E}">
        <p14:creationId xmlns:p14="http://schemas.microsoft.com/office/powerpoint/2010/main" val="1225089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1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latin typeface="Montserrat" panose="00000500000000000000" pitchFamily="2" charset="0"/>
              </a:rPr>
              <a:t>Interactive Queries :</a:t>
            </a:r>
            <a:endParaRPr sz="3600" dirty="0">
              <a:latin typeface="Montserrat" panose="00000500000000000000" pitchFamily="2" charset="0"/>
            </a:endParaRPr>
          </a:p>
        </p:txBody>
      </p:sp>
      <p:sp>
        <p:nvSpPr>
          <p:cNvPr id="122" name="Google Shape;122;p1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Montserrat" panose="00000500000000000000" pitchFamily="2" charset="0"/>
              </a:rPr>
              <a:t>24</a:t>
            </a:fld>
            <a:endParaRPr>
              <a:latin typeface="Montserrat" panose="00000500000000000000" pitchFamily="2" charset="0"/>
            </a:endParaRPr>
          </a:p>
        </p:txBody>
      </p:sp>
      <p:sp>
        <p:nvSpPr>
          <p:cNvPr id="2" name="Rectangle 2">
            <a:extLst>
              <a:ext uri="{FF2B5EF4-FFF2-40B4-BE49-F238E27FC236}">
                <a16:creationId xmlns:a16="http://schemas.microsoft.com/office/drawing/2014/main" id="{B9EE81E4-4A5F-4AAF-935B-AF5A1D0474CC}"/>
              </a:ext>
            </a:extLst>
          </p:cNvPr>
          <p:cNvSpPr>
            <a:spLocks noChangeArrowheads="1"/>
          </p:cNvSpPr>
          <p:nvPr/>
        </p:nvSpPr>
        <p:spPr bwMode="auto">
          <a:xfrm>
            <a:off x="-131760" y="1958646"/>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Montserrat" panose="00000500000000000000" pitchFamily="2" charset="0"/>
            </a:endParaRPr>
          </a:p>
        </p:txBody>
      </p:sp>
      <p:sp>
        <p:nvSpPr>
          <p:cNvPr id="7" name="Rectangle 8">
            <a:extLst>
              <a:ext uri="{FF2B5EF4-FFF2-40B4-BE49-F238E27FC236}">
                <a16:creationId xmlns:a16="http://schemas.microsoft.com/office/drawing/2014/main" id="{788CFE0A-7D93-41A9-9AD5-BECBEBC3A874}"/>
              </a:ext>
            </a:extLst>
          </p:cNvPr>
          <p:cNvSpPr>
            <a:spLocks noChangeArrowheads="1"/>
          </p:cNvSpPr>
          <p:nvPr/>
        </p:nvSpPr>
        <p:spPr bwMode="auto">
          <a:xfrm>
            <a:off x="173040" y="247665"/>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Montserrat" panose="00000500000000000000" pitchFamily="2" charset="0"/>
            </a:endParaRPr>
          </a:p>
        </p:txBody>
      </p:sp>
      <p:sp>
        <p:nvSpPr>
          <p:cNvPr id="4" name="Rectangle 3">
            <a:extLst>
              <a:ext uri="{FF2B5EF4-FFF2-40B4-BE49-F238E27FC236}">
                <a16:creationId xmlns:a16="http://schemas.microsoft.com/office/drawing/2014/main" id="{FDDE314E-1F71-4B65-9D06-42E4B9BF0896}"/>
              </a:ext>
            </a:extLst>
          </p:cNvPr>
          <p:cNvSpPr>
            <a:spLocks noChangeArrowheads="1"/>
          </p:cNvSpPr>
          <p:nvPr/>
        </p:nvSpPr>
        <p:spPr bwMode="auto">
          <a:xfrm>
            <a:off x="274320" y="1043975"/>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Montserrat" panose="00000500000000000000" pitchFamily="2" charset="0"/>
            </a:endParaRPr>
          </a:p>
        </p:txBody>
      </p:sp>
      <p:sp>
        <p:nvSpPr>
          <p:cNvPr id="16" name="TextBox 15">
            <a:extLst>
              <a:ext uri="{FF2B5EF4-FFF2-40B4-BE49-F238E27FC236}">
                <a16:creationId xmlns:a16="http://schemas.microsoft.com/office/drawing/2014/main" id="{19FF6979-FC89-4BC9-AF52-1EC6927AC0E6}"/>
              </a:ext>
            </a:extLst>
          </p:cNvPr>
          <p:cNvSpPr txBox="1"/>
          <p:nvPr/>
        </p:nvSpPr>
        <p:spPr>
          <a:xfrm>
            <a:off x="691200" y="1512094"/>
            <a:ext cx="6722037" cy="3139321"/>
          </a:xfrm>
          <a:prstGeom prst="rect">
            <a:avLst/>
          </a:prstGeom>
          <a:noFill/>
        </p:spPr>
        <p:txBody>
          <a:bodyPr wrap="square">
            <a:spAutoFit/>
          </a:bodyPr>
          <a:lstStyle/>
          <a:p>
            <a:r>
              <a:rPr lang="en-US" sz="1800" dirty="0">
                <a:effectLst/>
                <a:latin typeface="Montserrat" panose="00000500000000000000" pitchFamily="2" charset="0"/>
                <a:ea typeface="Courier New" panose="02070309020205020404" pitchFamily="49" charset="0"/>
              </a:rPr>
              <a:t>Q5 Select * from </a:t>
            </a:r>
            <a:r>
              <a:rPr lang="en-US" sz="1800" dirty="0" err="1">
                <a:effectLst/>
                <a:latin typeface="Montserrat" panose="00000500000000000000" pitchFamily="2" charset="0"/>
                <a:ea typeface="Courier New" panose="02070309020205020404" pitchFamily="49" charset="0"/>
              </a:rPr>
              <a:t>staff_contact</a:t>
            </a:r>
            <a:r>
              <a:rPr lang="en-US" sz="1800" dirty="0">
                <a:effectLst/>
                <a:latin typeface="Montserrat" panose="00000500000000000000" pitchFamily="2" charset="0"/>
                <a:ea typeface="Courier New" panose="02070309020205020404" pitchFamily="49" charset="0"/>
              </a:rPr>
              <a:t>;</a:t>
            </a:r>
            <a:endParaRPr lang="en-IN" sz="1600" dirty="0">
              <a:effectLst/>
              <a:latin typeface="Montserrat" panose="00000500000000000000" pitchFamily="2" charset="0"/>
              <a:ea typeface="Courier New" panose="02070309020205020404" pitchFamily="49" charset="0"/>
            </a:endParaRPr>
          </a:p>
          <a:p>
            <a:r>
              <a:rPr lang="en-US" sz="1800" dirty="0">
                <a:effectLst/>
                <a:latin typeface="Montserrat" panose="00000500000000000000" pitchFamily="2" charset="0"/>
                <a:ea typeface="Courier New" panose="02070309020205020404" pitchFamily="49" charset="0"/>
              </a:rPr>
              <a:t> </a:t>
            </a:r>
            <a:endParaRPr lang="en-IN" sz="1600" dirty="0">
              <a:effectLst/>
              <a:latin typeface="Montserrat" panose="00000500000000000000" pitchFamily="2" charset="0"/>
              <a:ea typeface="Courier New" panose="02070309020205020404" pitchFamily="49" charset="0"/>
            </a:endParaRPr>
          </a:p>
          <a:p>
            <a:r>
              <a:rPr lang="en-US" sz="1800" dirty="0">
                <a:effectLst/>
                <a:latin typeface="Montserrat" panose="00000500000000000000" pitchFamily="2" charset="0"/>
                <a:ea typeface="Courier New" panose="02070309020205020404" pitchFamily="49" charset="0"/>
              </a:rPr>
              <a:t>Q6 Select * from student;</a:t>
            </a:r>
            <a:endParaRPr lang="en-IN" sz="1600" dirty="0">
              <a:effectLst/>
              <a:latin typeface="Montserrat" panose="00000500000000000000" pitchFamily="2" charset="0"/>
              <a:ea typeface="Courier New" panose="02070309020205020404" pitchFamily="49" charset="0"/>
            </a:endParaRPr>
          </a:p>
          <a:p>
            <a:r>
              <a:rPr lang="en-US" sz="1800" dirty="0">
                <a:effectLst/>
                <a:latin typeface="Montserrat" panose="00000500000000000000" pitchFamily="2" charset="0"/>
                <a:ea typeface="Courier New" panose="02070309020205020404" pitchFamily="49" charset="0"/>
              </a:rPr>
              <a:t> </a:t>
            </a:r>
            <a:endParaRPr lang="en-IN" sz="1600" dirty="0">
              <a:effectLst/>
              <a:latin typeface="Montserrat" panose="00000500000000000000" pitchFamily="2" charset="0"/>
              <a:ea typeface="Courier New" panose="02070309020205020404" pitchFamily="49" charset="0"/>
            </a:endParaRPr>
          </a:p>
          <a:p>
            <a:r>
              <a:rPr lang="en-US" sz="1800" dirty="0">
                <a:effectLst/>
                <a:latin typeface="Montserrat" panose="00000500000000000000" pitchFamily="2" charset="0"/>
                <a:ea typeface="Courier New" panose="02070309020205020404" pitchFamily="49" charset="0"/>
              </a:rPr>
              <a:t>Q7 Select * from </a:t>
            </a:r>
            <a:r>
              <a:rPr lang="en-US" sz="1800" dirty="0" err="1">
                <a:effectLst/>
                <a:latin typeface="Montserrat" panose="00000500000000000000" pitchFamily="2" charset="0"/>
                <a:ea typeface="Courier New" panose="02070309020205020404" pitchFamily="49" charset="0"/>
              </a:rPr>
              <a:t>student_contact</a:t>
            </a:r>
            <a:r>
              <a:rPr lang="en-US" sz="1800" dirty="0">
                <a:effectLst/>
                <a:latin typeface="Montserrat" panose="00000500000000000000" pitchFamily="2" charset="0"/>
                <a:ea typeface="Courier New" panose="02070309020205020404" pitchFamily="49" charset="0"/>
              </a:rPr>
              <a:t>;</a:t>
            </a:r>
            <a:endParaRPr lang="en-IN" sz="1600" dirty="0">
              <a:effectLst/>
              <a:latin typeface="Montserrat" panose="00000500000000000000" pitchFamily="2" charset="0"/>
              <a:ea typeface="Courier New" panose="02070309020205020404" pitchFamily="49" charset="0"/>
            </a:endParaRPr>
          </a:p>
          <a:p>
            <a:r>
              <a:rPr lang="en-US" sz="1800" dirty="0">
                <a:effectLst/>
                <a:latin typeface="Montserrat" panose="00000500000000000000" pitchFamily="2" charset="0"/>
                <a:ea typeface="Courier New" panose="02070309020205020404" pitchFamily="49" charset="0"/>
              </a:rPr>
              <a:t> </a:t>
            </a:r>
            <a:endParaRPr lang="en-IN" sz="1600" dirty="0">
              <a:effectLst/>
              <a:latin typeface="Montserrat" panose="00000500000000000000" pitchFamily="2" charset="0"/>
              <a:ea typeface="Courier New" panose="02070309020205020404" pitchFamily="49" charset="0"/>
            </a:endParaRPr>
          </a:p>
          <a:p>
            <a:r>
              <a:rPr lang="en-US" sz="1800" dirty="0">
                <a:effectLst/>
                <a:latin typeface="Montserrat" panose="00000500000000000000" pitchFamily="2" charset="0"/>
                <a:ea typeface="Courier New" panose="02070309020205020404" pitchFamily="49" charset="0"/>
              </a:rPr>
              <a:t>Q8 Select * from department;</a:t>
            </a:r>
            <a:endParaRPr lang="en-IN" sz="1600" dirty="0">
              <a:effectLst/>
              <a:latin typeface="Montserrat" panose="00000500000000000000" pitchFamily="2" charset="0"/>
              <a:ea typeface="Courier New" panose="02070309020205020404" pitchFamily="49" charset="0"/>
            </a:endParaRPr>
          </a:p>
          <a:p>
            <a:r>
              <a:rPr lang="en-US" sz="1800" dirty="0">
                <a:effectLst/>
                <a:latin typeface="Montserrat" panose="00000500000000000000" pitchFamily="2" charset="0"/>
                <a:ea typeface="Courier New" panose="02070309020205020404" pitchFamily="49" charset="0"/>
              </a:rPr>
              <a:t> </a:t>
            </a:r>
            <a:endParaRPr lang="en-IN" sz="1600" dirty="0">
              <a:effectLst/>
              <a:latin typeface="Montserrat" panose="00000500000000000000" pitchFamily="2" charset="0"/>
              <a:ea typeface="Courier New" panose="02070309020205020404" pitchFamily="49" charset="0"/>
            </a:endParaRPr>
          </a:p>
          <a:p>
            <a:r>
              <a:rPr lang="en-US" sz="1800" dirty="0">
                <a:effectLst/>
                <a:latin typeface="Montserrat" panose="00000500000000000000" pitchFamily="2" charset="0"/>
                <a:ea typeface="Courier New" panose="02070309020205020404" pitchFamily="49" charset="0"/>
              </a:rPr>
              <a:t>Q9 UPDATE student SET </a:t>
            </a:r>
            <a:r>
              <a:rPr lang="en-US" sz="1800" dirty="0" err="1">
                <a:effectLst/>
                <a:latin typeface="Montserrat" panose="00000500000000000000" pitchFamily="2" charset="0"/>
                <a:ea typeface="Courier New" panose="02070309020205020404" pitchFamily="49" charset="0"/>
              </a:rPr>
              <a:t>student_name</a:t>
            </a:r>
            <a:r>
              <a:rPr lang="en-US" sz="1800" dirty="0">
                <a:effectLst/>
                <a:latin typeface="Montserrat" panose="00000500000000000000" pitchFamily="2" charset="0"/>
                <a:ea typeface="Courier New" panose="02070309020205020404" pitchFamily="49" charset="0"/>
              </a:rPr>
              <a:t> = 'Manish' WHERE </a:t>
            </a:r>
            <a:r>
              <a:rPr lang="en-US" sz="1800" dirty="0" err="1">
                <a:effectLst/>
                <a:latin typeface="Montserrat" panose="00000500000000000000" pitchFamily="2" charset="0"/>
                <a:ea typeface="Courier New" panose="02070309020205020404" pitchFamily="49" charset="0"/>
              </a:rPr>
              <a:t>student_id</a:t>
            </a:r>
            <a:r>
              <a:rPr lang="en-US" sz="1800" dirty="0">
                <a:effectLst/>
                <a:latin typeface="Montserrat" panose="00000500000000000000" pitchFamily="2" charset="0"/>
                <a:ea typeface="Courier New" panose="02070309020205020404" pitchFamily="49" charset="0"/>
              </a:rPr>
              <a:t> = 183;</a:t>
            </a:r>
            <a:endParaRPr lang="en-IN" sz="1600" dirty="0">
              <a:effectLst/>
              <a:latin typeface="Montserrat" panose="00000500000000000000" pitchFamily="2" charset="0"/>
              <a:ea typeface="Courier New" panose="02070309020205020404" pitchFamily="49" charset="0"/>
            </a:endParaRPr>
          </a:p>
          <a:p>
            <a:r>
              <a:rPr lang="en-US" sz="1800" dirty="0">
                <a:effectLst/>
                <a:latin typeface="Montserrat" panose="00000500000000000000" pitchFamily="2" charset="0"/>
                <a:ea typeface="Courier New" panose="02070309020205020404" pitchFamily="49" charset="0"/>
              </a:rPr>
              <a:t> </a:t>
            </a:r>
            <a:endParaRPr lang="en-IN" sz="1600" dirty="0">
              <a:effectLst/>
              <a:latin typeface="Montserrat" panose="00000500000000000000" pitchFamily="2" charset="0"/>
              <a:ea typeface="Courier New" panose="02070309020205020404" pitchFamily="49" charset="0"/>
            </a:endParaRPr>
          </a:p>
        </p:txBody>
      </p:sp>
    </p:spTree>
    <p:extLst>
      <p:ext uri="{BB962C8B-B14F-4D97-AF65-F5344CB8AC3E}">
        <p14:creationId xmlns:p14="http://schemas.microsoft.com/office/powerpoint/2010/main" val="3260081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1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latin typeface="Montserrat" panose="00000500000000000000" pitchFamily="2" charset="0"/>
              </a:rPr>
              <a:t>Interactive Queries :</a:t>
            </a:r>
            <a:endParaRPr sz="3600" dirty="0">
              <a:latin typeface="Montserrat" panose="00000500000000000000" pitchFamily="2" charset="0"/>
            </a:endParaRPr>
          </a:p>
        </p:txBody>
      </p:sp>
      <p:sp>
        <p:nvSpPr>
          <p:cNvPr id="122" name="Google Shape;122;p1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Montserrat" panose="00000500000000000000" pitchFamily="2" charset="0"/>
              </a:rPr>
              <a:t>25</a:t>
            </a:fld>
            <a:endParaRPr>
              <a:latin typeface="Montserrat" panose="00000500000000000000" pitchFamily="2" charset="0"/>
            </a:endParaRPr>
          </a:p>
        </p:txBody>
      </p:sp>
      <p:sp>
        <p:nvSpPr>
          <p:cNvPr id="2" name="Rectangle 2">
            <a:extLst>
              <a:ext uri="{FF2B5EF4-FFF2-40B4-BE49-F238E27FC236}">
                <a16:creationId xmlns:a16="http://schemas.microsoft.com/office/drawing/2014/main" id="{B9EE81E4-4A5F-4AAF-935B-AF5A1D0474CC}"/>
              </a:ext>
            </a:extLst>
          </p:cNvPr>
          <p:cNvSpPr>
            <a:spLocks noChangeArrowheads="1"/>
          </p:cNvSpPr>
          <p:nvPr/>
        </p:nvSpPr>
        <p:spPr bwMode="auto">
          <a:xfrm>
            <a:off x="-131760" y="1958646"/>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Montserrat" panose="00000500000000000000" pitchFamily="2" charset="0"/>
            </a:endParaRPr>
          </a:p>
        </p:txBody>
      </p:sp>
      <p:sp>
        <p:nvSpPr>
          <p:cNvPr id="7" name="Rectangle 8">
            <a:extLst>
              <a:ext uri="{FF2B5EF4-FFF2-40B4-BE49-F238E27FC236}">
                <a16:creationId xmlns:a16="http://schemas.microsoft.com/office/drawing/2014/main" id="{788CFE0A-7D93-41A9-9AD5-BECBEBC3A874}"/>
              </a:ext>
            </a:extLst>
          </p:cNvPr>
          <p:cNvSpPr>
            <a:spLocks noChangeArrowheads="1"/>
          </p:cNvSpPr>
          <p:nvPr/>
        </p:nvSpPr>
        <p:spPr bwMode="auto">
          <a:xfrm>
            <a:off x="173040" y="247665"/>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Montserrat" panose="00000500000000000000" pitchFamily="2" charset="0"/>
            </a:endParaRPr>
          </a:p>
        </p:txBody>
      </p:sp>
      <p:sp>
        <p:nvSpPr>
          <p:cNvPr id="4" name="Rectangle 3">
            <a:extLst>
              <a:ext uri="{FF2B5EF4-FFF2-40B4-BE49-F238E27FC236}">
                <a16:creationId xmlns:a16="http://schemas.microsoft.com/office/drawing/2014/main" id="{FDDE314E-1F71-4B65-9D06-42E4B9BF0896}"/>
              </a:ext>
            </a:extLst>
          </p:cNvPr>
          <p:cNvSpPr>
            <a:spLocks noChangeArrowheads="1"/>
          </p:cNvSpPr>
          <p:nvPr/>
        </p:nvSpPr>
        <p:spPr bwMode="auto">
          <a:xfrm>
            <a:off x="274320" y="1043975"/>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Montserrat" panose="00000500000000000000" pitchFamily="2" charset="0"/>
            </a:endParaRPr>
          </a:p>
        </p:txBody>
      </p:sp>
      <p:pic>
        <p:nvPicPr>
          <p:cNvPr id="8" name="Picture 7">
            <a:extLst>
              <a:ext uri="{FF2B5EF4-FFF2-40B4-BE49-F238E27FC236}">
                <a16:creationId xmlns:a16="http://schemas.microsoft.com/office/drawing/2014/main" id="{6F67C2DF-6DA6-4BC7-A776-BD928DA69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200" y="1725689"/>
            <a:ext cx="7141845" cy="121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55F1B576-5F7C-43F4-9A66-A00349CF1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35" y="3548953"/>
            <a:ext cx="7128510" cy="13639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3">
            <a:extLst>
              <a:ext uri="{FF2B5EF4-FFF2-40B4-BE49-F238E27FC236}">
                <a16:creationId xmlns:a16="http://schemas.microsoft.com/office/drawing/2014/main" id="{511126C3-84BA-45C7-9362-41CF9DA5C50E}"/>
              </a:ext>
            </a:extLst>
          </p:cNvPr>
          <p:cNvSpPr>
            <a:spLocks noChangeArrowheads="1"/>
          </p:cNvSpPr>
          <p:nvPr/>
        </p:nvSpPr>
        <p:spPr bwMode="auto">
          <a:xfrm>
            <a:off x="152400" y="22711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Montserrat" panose="00000500000000000000" pitchFamily="2" charset="0"/>
            </a:endParaRPr>
          </a:p>
        </p:txBody>
      </p:sp>
      <p:sp>
        <p:nvSpPr>
          <p:cNvPr id="5" name="Rectangle 4">
            <a:extLst>
              <a:ext uri="{FF2B5EF4-FFF2-40B4-BE49-F238E27FC236}">
                <a16:creationId xmlns:a16="http://schemas.microsoft.com/office/drawing/2014/main" id="{372A4439-63F0-4D5E-9E98-74A68E87C688}"/>
              </a:ext>
            </a:extLst>
          </p:cNvPr>
          <p:cNvSpPr>
            <a:spLocks noChangeArrowheads="1"/>
          </p:cNvSpPr>
          <p:nvPr/>
        </p:nvSpPr>
        <p:spPr bwMode="auto">
          <a:xfrm>
            <a:off x="217563" y="1300267"/>
            <a:ext cx="7359707"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Q10 Select </a:t>
            </a:r>
            <a:r>
              <a:rPr kumimoji="0" lang="en-US" altLang="en-US" sz="1300" b="0" i="0" u="none" strike="noStrike" cap="none" normalizeH="0" baseline="0" dirty="0" err="1">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book_id,book_name,book_edition</a:t>
            </a:r>
            <a:r>
              <a:rPr kumimoji="0" lang="en-US" altLang="en-US" sz="1300" b="0" i="0" u="none" strike="noStrike" cap="none" normalizeH="0" baseline="0" dirty="0">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 from Books where </a:t>
            </a:r>
            <a:r>
              <a:rPr kumimoji="0" lang="en-US" altLang="en-US" sz="1300" b="0" i="0" u="none" strike="noStrike" cap="none" normalizeH="0" baseline="0" dirty="0" err="1">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author_name</a:t>
            </a:r>
            <a:r>
              <a:rPr kumimoji="0" lang="en-US" altLang="en-US" sz="1300" b="0" i="0" u="none" strike="noStrike" cap="none" normalizeH="0" baseline="0" dirty="0">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a:t>
            </a:r>
            <a:r>
              <a:rPr kumimoji="0" lang="en-US" altLang="en-US" sz="1300" b="0" i="0" u="none" strike="noStrike" cap="none" normalizeH="0" baseline="0" dirty="0" err="1">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javed</a:t>
            </a:r>
            <a:r>
              <a:rPr kumimoji="0" lang="en-US" altLang="en-US" sz="1300" b="0" i="0" u="none" strike="noStrike" cap="none" normalizeH="0" baseline="0" dirty="0">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 </a:t>
            </a:r>
            <a:endParaRPr kumimoji="0" lang="en-US" altLang="en-US" sz="600" b="0" i="0" u="none" strike="noStrike" cap="none" normalizeH="0" baseline="0" dirty="0">
              <a:ln>
                <a:noFill/>
              </a:ln>
              <a:solidFill>
                <a:schemeClr val="tx1"/>
              </a:solidFill>
              <a:effectLst/>
              <a:latin typeface="Montserrat"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ontserrat" panose="00000500000000000000" pitchFamily="2" charset="0"/>
            </a:endParaRPr>
          </a:p>
        </p:txBody>
      </p:sp>
      <p:sp>
        <p:nvSpPr>
          <p:cNvPr id="6" name="Rectangle 5">
            <a:extLst>
              <a:ext uri="{FF2B5EF4-FFF2-40B4-BE49-F238E27FC236}">
                <a16:creationId xmlns:a16="http://schemas.microsoft.com/office/drawing/2014/main" id="{394286D9-E56E-4119-A97A-5B88F07DC025}"/>
              </a:ext>
            </a:extLst>
          </p:cNvPr>
          <p:cNvSpPr>
            <a:spLocks noChangeArrowheads="1"/>
          </p:cNvSpPr>
          <p:nvPr/>
        </p:nvSpPr>
        <p:spPr bwMode="auto">
          <a:xfrm>
            <a:off x="265405" y="3121262"/>
            <a:ext cx="767710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Q11 Select </a:t>
            </a:r>
            <a:r>
              <a:rPr kumimoji="0" lang="en-US" altLang="en-US" sz="1300" b="0" i="0" u="none" strike="noStrike" cap="none" normalizeH="0" baseline="0" dirty="0" err="1">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student_id</a:t>
            </a:r>
            <a:r>
              <a:rPr kumimoji="0" lang="en-US" altLang="en-US" sz="1300" b="0" i="0" u="none" strike="noStrike" cap="none" normalizeH="0" baseline="0" dirty="0">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 </a:t>
            </a:r>
            <a:r>
              <a:rPr kumimoji="0" lang="en-US" altLang="en-US" sz="1300" b="0" i="0" u="none" strike="noStrike" cap="none" normalizeH="0" baseline="0" dirty="0" err="1">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issue_date,expiry_date</a:t>
            </a:r>
            <a:r>
              <a:rPr kumimoji="0" lang="en-US" altLang="en-US" sz="1300" b="0" i="0" u="none" strike="noStrike" cap="none" normalizeH="0" baseline="0" dirty="0">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 from return where </a:t>
            </a:r>
            <a:r>
              <a:rPr kumimoji="0" lang="en-US" altLang="en-US" sz="1300" b="0" i="0" u="none" strike="noStrike" cap="none" normalizeH="0" baseline="0" dirty="0" err="1">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return_date</a:t>
            </a:r>
            <a:r>
              <a:rPr kumimoji="0" lang="en-US" altLang="en-US" sz="1300" b="0" i="0" u="none" strike="noStrike" cap="none" normalizeH="0" baseline="0" dirty="0">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&gt;</a:t>
            </a:r>
            <a:r>
              <a:rPr kumimoji="0" lang="en-US" altLang="en-US" sz="1300" b="0" i="0" u="none" strike="noStrike" cap="none" normalizeH="0" baseline="0" dirty="0" err="1">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expiry_date</a:t>
            </a:r>
            <a:r>
              <a:rPr kumimoji="0" lang="en-US" altLang="en-US" sz="1300" b="0" i="0" u="none" strike="noStrike" cap="none" normalizeH="0" baseline="0" dirty="0">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Montserrat" panose="00000500000000000000" pitchFamily="2" charset="0"/>
            </a:endParaRPr>
          </a:p>
        </p:txBody>
      </p:sp>
    </p:spTree>
    <p:extLst>
      <p:ext uri="{BB962C8B-B14F-4D97-AF65-F5344CB8AC3E}">
        <p14:creationId xmlns:p14="http://schemas.microsoft.com/office/powerpoint/2010/main" val="3904752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1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latin typeface="Montserrat" panose="00000500000000000000" pitchFamily="2" charset="0"/>
              </a:rPr>
              <a:t>Interactive Queries :</a:t>
            </a:r>
            <a:endParaRPr sz="3600" dirty="0">
              <a:latin typeface="Montserrat" panose="00000500000000000000" pitchFamily="2" charset="0"/>
            </a:endParaRPr>
          </a:p>
        </p:txBody>
      </p:sp>
      <p:sp>
        <p:nvSpPr>
          <p:cNvPr id="122" name="Google Shape;122;p1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Montserrat" panose="00000500000000000000" pitchFamily="2" charset="0"/>
              </a:rPr>
              <a:t>26</a:t>
            </a:fld>
            <a:endParaRPr>
              <a:latin typeface="Montserrat" panose="00000500000000000000" pitchFamily="2" charset="0"/>
            </a:endParaRPr>
          </a:p>
        </p:txBody>
      </p:sp>
      <p:sp>
        <p:nvSpPr>
          <p:cNvPr id="2" name="Rectangle 2">
            <a:extLst>
              <a:ext uri="{FF2B5EF4-FFF2-40B4-BE49-F238E27FC236}">
                <a16:creationId xmlns:a16="http://schemas.microsoft.com/office/drawing/2014/main" id="{B9EE81E4-4A5F-4AAF-935B-AF5A1D0474CC}"/>
              </a:ext>
            </a:extLst>
          </p:cNvPr>
          <p:cNvSpPr>
            <a:spLocks noChangeArrowheads="1"/>
          </p:cNvSpPr>
          <p:nvPr/>
        </p:nvSpPr>
        <p:spPr bwMode="auto">
          <a:xfrm>
            <a:off x="-131760" y="1958646"/>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Montserrat" panose="00000500000000000000" pitchFamily="2" charset="0"/>
            </a:endParaRPr>
          </a:p>
        </p:txBody>
      </p:sp>
      <p:sp>
        <p:nvSpPr>
          <p:cNvPr id="7" name="Rectangle 8">
            <a:extLst>
              <a:ext uri="{FF2B5EF4-FFF2-40B4-BE49-F238E27FC236}">
                <a16:creationId xmlns:a16="http://schemas.microsoft.com/office/drawing/2014/main" id="{788CFE0A-7D93-41A9-9AD5-BECBEBC3A874}"/>
              </a:ext>
            </a:extLst>
          </p:cNvPr>
          <p:cNvSpPr>
            <a:spLocks noChangeArrowheads="1"/>
          </p:cNvSpPr>
          <p:nvPr/>
        </p:nvSpPr>
        <p:spPr bwMode="auto">
          <a:xfrm>
            <a:off x="173040" y="247665"/>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Montserrat" panose="00000500000000000000" pitchFamily="2" charset="0"/>
            </a:endParaRPr>
          </a:p>
        </p:txBody>
      </p:sp>
      <p:sp>
        <p:nvSpPr>
          <p:cNvPr id="4" name="Rectangle 3">
            <a:extLst>
              <a:ext uri="{FF2B5EF4-FFF2-40B4-BE49-F238E27FC236}">
                <a16:creationId xmlns:a16="http://schemas.microsoft.com/office/drawing/2014/main" id="{FDDE314E-1F71-4B65-9D06-42E4B9BF0896}"/>
              </a:ext>
            </a:extLst>
          </p:cNvPr>
          <p:cNvSpPr>
            <a:spLocks noChangeArrowheads="1"/>
          </p:cNvSpPr>
          <p:nvPr/>
        </p:nvSpPr>
        <p:spPr bwMode="auto">
          <a:xfrm>
            <a:off x="274320" y="1043975"/>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Montserrat" panose="00000500000000000000" pitchFamily="2" charset="0"/>
            </a:endParaRPr>
          </a:p>
        </p:txBody>
      </p:sp>
      <p:sp>
        <p:nvSpPr>
          <p:cNvPr id="3" name="Rectangle 3">
            <a:extLst>
              <a:ext uri="{FF2B5EF4-FFF2-40B4-BE49-F238E27FC236}">
                <a16:creationId xmlns:a16="http://schemas.microsoft.com/office/drawing/2014/main" id="{511126C3-84BA-45C7-9362-41CF9DA5C50E}"/>
              </a:ext>
            </a:extLst>
          </p:cNvPr>
          <p:cNvSpPr>
            <a:spLocks noChangeArrowheads="1"/>
          </p:cNvSpPr>
          <p:nvPr/>
        </p:nvSpPr>
        <p:spPr bwMode="auto">
          <a:xfrm>
            <a:off x="152400" y="22711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Montserrat" panose="00000500000000000000" pitchFamily="2" charset="0"/>
            </a:endParaRPr>
          </a:p>
        </p:txBody>
      </p:sp>
      <p:pic>
        <p:nvPicPr>
          <p:cNvPr id="12" name="Picture 11">
            <a:extLst>
              <a:ext uri="{FF2B5EF4-FFF2-40B4-BE49-F238E27FC236}">
                <a16:creationId xmlns:a16="http://schemas.microsoft.com/office/drawing/2014/main" id="{C53057FD-7E8B-49D8-9768-F26EB24806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511" y="1821052"/>
            <a:ext cx="5765292" cy="11977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98436122-CFE6-43F9-B5FF-4D943D8F76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9511" y="3763694"/>
            <a:ext cx="5765292" cy="12019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3">
            <a:extLst>
              <a:ext uri="{FF2B5EF4-FFF2-40B4-BE49-F238E27FC236}">
                <a16:creationId xmlns:a16="http://schemas.microsoft.com/office/drawing/2014/main" id="{7D5F4819-2D28-4EDC-8556-B5324B2340AA}"/>
              </a:ext>
            </a:extLst>
          </p:cNvPr>
          <p:cNvSpPr>
            <a:spLocks noChangeArrowheads="1"/>
          </p:cNvSpPr>
          <p:nvPr/>
        </p:nvSpPr>
        <p:spPr bwMode="auto">
          <a:xfrm>
            <a:off x="318877" y="1061160"/>
            <a:ext cx="8071104"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Q12 </a:t>
            </a:r>
            <a:endParaRPr kumimoji="0" lang="en-US" altLang="en-US" sz="600" b="0" i="0" u="none" strike="noStrike" cap="none" normalizeH="0" baseline="0" dirty="0">
              <a:ln>
                <a:noFill/>
              </a:ln>
              <a:solidFill>
                <a:schemeClr val="tx1"/>
              </a:solidFill>
              <a:effectLst/>
              <a:latin typeface="Montserrat"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Select student.student_id,issue.book_id,issue.book_name,issue.date_issue,issue.date_expiry from issue INNER join student on </a:t>
            </a:r>
            <a:r>
              <a:rPr kumimoji="0" lang="en-US" altLang="en-US" sz="1300" b="0" i="0" u="none" strike="noStrike" cap="none" normalizeH="0" baseline="0" dirty="0" err="1">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issue.student_id</a:t>
            </a:r>
            <a:r>
              <a:rPr kumimoji="0" lang="en-US" altLang="en-US" sz="1300" b="0" i="0" u="none" strike="noStrike" cap="none" normalizeH="0" baseline="0" dirty="0">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a:t>
            </a:r>
            <a:r>
              <a:rPr kumimoji="0" lang="en-US" altLang="en-US" sz="1300" b="0" i="0" u="none" strike="noStrike" cap="none" normalizeH="0" baseline="0" dirty="0" err="1">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student.student_id</a:t>
            </a:r>
            <a:r>
              <a:rPr kumimoji="0" lang="en-US" altLang="en-US" sz="1300" b="0" i="0" u="none" strike="noStrike" cap="none" normalizeH="0" baseline="0" dirty="0">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a:t>
            </a:r>
            <a:endParaRPr kumimoji="0" lang="en-US" altLang="en-US" sz="600" b="0" i="0" u="none" strike="noStrike" cap="none" normalizeH="0" baseline="0" dirty="0">
              <a:ln>
                <a:noFill/>
              </a:ln>
              <a:solidFill>
                <a:schemeClr val="tx1"/>
              </a:solidFill>
              <a:effectLst/>
              <a:latin typeface="Montserrat"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ontserrat" panose="00000500000000000000" pitchFamily="2" charset="0"/>
            </a:endParaRPr>
          </a:p>
        </p:txBody>
      </p:sp>
      <p:sp>
        <p:nvSpPr>
          <p:cNvPr id="11" name="Rectangle 4">
            <a:extLst>
              <a:ext uri="{FF2B5EF4-FFF2-40B4-BE49-F238E27FC236}">
                <a16:creationId xmlns:a16="http://schemas.microsoft.com/office/drawing/2014/main" id="{219077CC-8F0B-413A-890F-8354015D9B3C}"/>
              </a:ext>
            </a:extLst>
          </p:cNvPr>
          <p:cNvSpPr>
            <a:spLocks noChangeArrowheads="1"/>
          </p:cNvSpPr>
          <p:nvPr/>
        </p:nvSpPr>
        <p:spPr bwMode="auto">
          <a:xfrm>
            <a:off x="91500" y="3126910"/>
            <a:ext cx="886962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Q13 SELECT </a:t>
            </a:r>
            <a:r>
              <a:rPr kumimoji="0" lang="en-US" altLang="en-US" sz="1300" b="0" i="0" u="none" strike="noStrike" cap="none" normalizeH="0" baseline="0" dirty="0" err="1">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return.student_id,return.book_id,return.staff_id</a:t>
            </a:r>
            <a:r>
              <a:rPr kumimoji="0" lang="en-US" altLang="en-US" sz="1300" b="0" i="0" u="none" strike="noStrike" cap="none" normalizeH="0" baseline="0" dirty="0">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 FROM return INNER JOIN staff WHERE </a:t>
            </a:r>
            <a:r>
              <a:rPr kumimoji="0" lang="en-US" altLang="en-US" sz="1300" b="0" i="0" u="none" strike="noStrike" cap="none" normalizeH="0" baseline="0" dirty="0" err="1">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return.staff_id</a:t>
            </a:r>
            <a:r>
              <a:rPr kumimoji="0" lang="en-US" altLang="en-US" sz="1300" b="0" i="0" u="none" strike="noStrike" cap="none" normalizeH="0" baseline="0" dirty="0">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a:t>
            </a:r>
            <a:r>
              <a:rPr kumimoji="0" lang="en-US" altLang="en-US" sz="1300" b="0" i="0" u="none" strike="noStrike" cap="none" normalizeH="0" baseline="0" dirty="0" err="1">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staff.staff_id</a:t>
            </a:r>
            <a:r>
              <a:rPr kumimoji="0" lang="en-US" altLang="en-US" sz="1300" b="0" i="0" u="none" strike="noStrike" cap="none" normalizeH="0" baseline="0" dirty="0">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a:t>
            </a:r>
            <a:endParaRPr kumimoji="0" lang="en-US" altLang="en-US" sz="600" b="0" i="0" u="none" strike="noStrike" cap="none" normalizeH="0" baseline="0" dirty="0">
              <a:ln>
                <a:noFill/>
              </a:ln>
              <a:solidFill>
                <a:schemeClr val="tx1"/>
              </a:solidFill>
              <a:effectLst/>
              <a:latin typeface="Montserrat"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ontserrat" panose="00000500000000000000" pitchFamily="2" charset="0"/>
            </a:endParaRPr>
          </a:p>
        </p:txBody>
      </p:sp>
      <p:sp>
        <p:nvSpPr>
          <p:cNvPr id="14" name="Rectangle 5">
            <a:extLst>
              <a:ext uri="{FF2B5EF4-FFF2-40B4-BE49-F238E27FC236}">
                <a16:creationId xmlns:a16="http://schemas.microsoft.com/office/drawing/2014/main" id="{955C7FEA-8BC2-4D13-8E38-5A71229EBD8F}"/>
              </a:ext>
            </a:extLst>
          </p:cNvPr>
          <p:cNvSpPr>
            <a:spLocks noChangeArrowheads="1"/>
          </p:cNvSpPr>
          <p:nvPr/>
        </p:nvSpPr>
        <p:spPr bwMode="auto">
          <a:xfrm>
            <a:off x="152400" y="838200"/>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Montserrat" panose="00000500000000000000" pitchFamily="2" charset="0"/>
            </a:endParaRPr>
          </a:p>
        </p:txBody>
      </p:sp>
    </p:spTree>
    <p:extLst>
      <p:ext uri="{BB962C8B-B14F-4D97-AF65-F5344CB8AC3E}">
        <p14:creationId xmlns:p14="http://schemas.microsoft.com/office/powerpoint/2010/main" val="4072951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1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latin typeface="Montserrat" panose="00000500000000000000" pitchFamily="2" charset="0"/>
              </a:rPr>
              <a:t>Interactive Queries :</a:t>
            </a:r>
            <a:endParaRPr sz="3600" dirty="0">
              <a:latin typeface="Montserrat" panose="00000500000000000000" pitchFamily="2" charset="0"/>
            </a:endParaRPr>
          </a:p>
        </p:txBody>
      </p:sp>
      <p:sp>
        <p:nvSpPr>
          <p:cNvPr id="122" name="Google Shape;122;p1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Montserrat" panose="00000500000000000000" pitchFamily="2" charset="0"/>
              </a:rPr>
              <a:t>27</a:t>
            </a:fld>
            <a:endParaRPr>
              <a:latin typeface="Montserrat" panose="00000500000000000000" pitchFamily="2" charset="0"/>
            </a:endParaRPr>
          </a:p>
        </p:txBody>
      </p:sp>
      <p:sp>
        <p:nvSpPr>
          <p:cNvPr id="2" name="Rectangle 2">
            <a:extLst>
              <a:ext uri="{FF2B5EF4-FFF2-40B4-BE49-F238E27FC236}">
                <a16:creationId xmlns:a16="http://schemas.microsoft.com/office/drawing/2014/main" id="{B9EE81E4-4A5F-4AAF-935B-AF5A1D0474CC}"/>
              </a:ext>
            </a:extLst>
          </p:cNvPr>
          <p:cNvSpPr>
            <a:spLocks noChangeArrowheads="1"/>
          </p:cNvSpPr>
          <p:nvPr/>
        </p:nvSpPr>
        <p:spPr bwMode="auto">
          <a:xfrm>
            <a:off x="-131760" y="1958646"/>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Montserrat" panose="00000500000000000000" pitchFamily="2" charset="0"/>
            </a:endParaRPr>
          </a:p>
        </p:txBody>
      </p:sp>
      <p:sp>
        <p:nvSpPr>
          <p:cNvPr id="7" name="Rectangle 8">
            <a:extLst>
              <a:ext uri="{FF2B5EF4-FFF2-40B4-BE49-F238E27FC236}">
                <a16:creationId xmlns:a16="http://schemas.microsoft.com/office/drawing/2014/main" id="{788CFE0A-7D93-41A9-9AD5-BECBEBC3A874}"/>
              </a:ext>
            </a:extLst>
          </p:cNvPr>
          <p:cNvSpPr>
            <a:spLocks noChangeArrowheads="1"/>
          </p:cNvSpPr>
          <p:nvPr/>
        </p:nvSpPr>
        <p:spPr bwMode="auto">
          <a:xfrm>
            <a:off x="173040" y="247665"/>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Montserrat" panose="00000500000000000000" pitchFamily="2" charset="0"/>
            </a:endParaRPr>
          </a:p>
        </p:txBody>
      </p:sp>
      <p:sp>
        <p:nvSpPr>
          <p:cNvPr id="4" name="Rectangle 3">
            <a:extLst>
              <a:ext uri="{FF2B5EF4-FFF2-40B4-BE49-F238E27FC236}">
                <a16:creationId xmlns:a16="http://schemas.microsoft.com/office/drawing/2014/main" id="{FDDE314E-1F71-4B65-9D06-42E4B9BF0896}"/>
              </a:ext>
            </a:extLst>
          </p:cNvPr>
          <p:cNvSpPr>
            <a:spLocks noChangeArrowheads="1"/>
          </p:cNvSpPr>
          <p:nvPr/>
        </p:nvSpPr>
        <p:spPr bwMode="auto">
          <a:xfrm>
            <a:off x="274320" y="1043975"/>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Montserrat" panose="00000500000000000000" pitchFamily="2" charset="0"/>
            </a:endParaRPr>
          </a:p>
        </p:txBody>
      </p:sp>
      <p:sp>
        <p:nvSpPr>
          <p:cNvPr id="3" name="Rectangle 3">
            <a:extLst>
              <a:ext uri="{FF2B5EF4-FFF2-40B4-BE49-F238E27FC236}">
                <a16:creationId xmlns:a16="http://schemas.microsoft.com/office/drawing/2014/main" id="{511126C3-84BA-45C7-9362-41CF9DA5C50E}"/>
              </a:ext>
            </a:extLst>
          </p:cNvPr>
          <p:cNvSpPr>
            <a:spLocks noChangeArrowheads="1"/>
          </p:cNvSpPr>
          <p:nvPr/>
        </p:nvSpPr>
        <p:spPr bwMode="auto">
          <a:xfrm>
            <a:off x="152400" y="22711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Montserrat" panose="00000500000000000000" pitchFamily="2" charset="0"/>
            </a:endParaRPr>
          </a:p>
        </p:txBody>
      </p:sp>
      <p:sp>
        <p:nvSpPr>
          <p:cNvPr id="14" name="Rectangle 5">
            <a:extLst>
              <a:ext uri="{FF2B5EF4-FFF2-40B4-BE49-F238E27FC236}">
                <a16:creationId xmlns:a16="http://schemas.microsoft.com/office/drawing/2014/main" id="{955C7FEA-8BC2-4D13-8E38-5A71229EBD8F}"/>
              </a:ext>
            </a:extLst>
          </p:cNvPr>
          <p:cNvSpPr>
            <a:spLocks noChangeArrowheads="1"/>
          </p:cNvSpPr>
          <p:nvPr/>
        </p:nvSpPr>
        <p:spPr bwMode="auto">
          <a:xfrm>
            <a:off x="152400" y="838200"/>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Montserrat" panose="00000500000000000000" pitchFamily="2" charset="0"/>
            </a:endParaRPr>
          </a:p>
        </p:txBody>
      </p:sp>
      <p:pic>
        <p:nvPicPr>
          <p:cNvPr id="17" name="Picture 16">
            <a:extLst>
              <a:ext uri="{FF2B5EF4-FFF2-40B4-BE49-F238E27FC236}">
                <a16:creationId xmlns:a16="http://schemas.microsoft.com/office/drawing/2014/main" id="{3FFEC548-926E-4F9E-9287-D4D6E1730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2239" y="1755048"/>
            <a:ext cx="5670755" cy="1022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8" name="Picture 17">
            <a:extLst>
              <a:ext uri="{FF2B5EF4-FFF2-40B4-BE49-F238E27FC236}">
                <a16:creationId xmlns:a16="http://schemas.microsoft.com/office/drawing/2014/main" id="{3FB015C0-9816-4D7D-867B-B32B223470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2239" y="3468057"/>
            <a:ext cx="5431585" cy="12903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3">
            <a:extLst>
              <a:ext uri="{FF2B5EF4-FFF2-40B4-BE49-F238E27FC236}">
                <a16:creationId xmlns:a16="http://schemas.microsoft.com/office/drawing/2014/main" id="{69EE5514-7609-4D24-85DE-54E53E979776}"/>
              </a:ext>
            </a:extLst>
          </p:cNvPr>
          <p:cNvSpPr>
            <a:spLocks noChangeArrowheads="1"/>
          </p:cNvSpPr>
          <p:nvPr/>
        </p:nvSpPr>
        <p:spPr bwMode="auto">
          <a:xfrm>
            <a:off x="152400" y="-592070"/>
            <a:ext cx="1615383" cy="194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1856" tIns="952200" rIns="507840" bIns="761760" numCol="1" anchor="ctr" anchorCtr="0" compatLnSpc="1">
            <a:prstTxWarp prst="textNoShape">
              <a:avLst/>
            </a:prstTxWarp>
            <a:spAutoFit/>
          </a:bodyPr>
          <a:lstStyle/>
          <a:p>
            <a:endParaRPr lang="en-IN">
              <a:latin typeface="Montserrat" panose="00000500000000000000" pitchFamily="2" charset="0"/>
            </a:endParaRPr>
          </a:p>
        </p:txBody>
      </p:sp>
      <p:sp>
        <p:nvSpPr>
          <p:cNvPr id="6" name="Rectangle 4">
            <a:extLst>
              <a:ext uri="{FF2B5EF4-FFF2-40B4-BE49-F238E27FC236}">
                <a16:creationId xmlns:a16="http://schemas.microsoft.com/office/drawing/2014/main" id="{3ECC7E89-A9E8-4AA6-9228-5F67B3E68752}"/>
              </a:ext>
            </a:extLst>
          </p:cNvPr>
          <p:cNvSpPr>
            <a:spLocks noChangeArrowheads="1"/>
          </p:cNvSpPr>
          <p:nvPr/>
        </p:nvSpPr>
        <p:spPr bwMode="auto">
          <a:xfrm>
            <a:off x="404688" y="1361227"/>
            <a:ext cx="5525872"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Q14 Select count(</a:t>
            </a:r>
            <a:r>
              <a:rPr kumimoji="0" lang="en-US" altLang="en-US" sz="1300" b="0" i="0" u="none" strike="noStrike" cap="none" normalizeH="0" baseline="0" dirty="0" err="1">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staff_gender</a:t>
            </a:r>
            <a:r>
              <a:rPr kumimoji="0" lang="en-US" altLang="en-US" sz="1300" b="0" i="0" u="none" strike="noStrike" cap="none" normalizeH="0" baseline="0" dirty="0">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 from staff group by </a:t>
            </a:r>
            <a:r>
              <a:rPr kumimoji="0" lang="en-US" altLang="en-US" sz="1300" b="0" i="0" u="none" strike="noStrike" cap="none" normalizeH="0" baseline="0" dirty="0" err="1">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staff_gender</a:t>
            </a:r>
            <a:r>
              <a:rPr kumimoji="0" lang="en-US" altLang="en-US" sz="1300" b="0" i="0" u="none" strike="noStrike" cap="none" normalizeH="0" baseline="0" dirty="0">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a:t>
            </a:r>
            <a:endParaRPr kumimoji="0" lang="en-US" altLang="en-US" sz="600" b="0" i="0" u="none" strike="noStrike" cap="none" normalizeH="0" baseline="0" dirty="0">
              <a:ln>
                <a:noFill/>
              </a:ln>
              <a:solidFill>
                <a:schemeClr val="tx1"/>
              </a:solidFill>
              <a:effectLst/>
              <a:latin typeface="Montserrat"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ontserrat" panose="00000500000000000000" pitchFamily="2" charset="0"/>
            </a:endParaRPr>
          </a:p>
        </p:txBody>
      </p:sp>
      <p:sp>
        <p:nvSpPr>
          <p:cNvPr id="8" name="Rectangle 5">
            <a:extLst>
              <a:ext uri="{FF2B5EF4-FFF2-40B4-BE49-F238E27FC236}">
                <a16:creationId xmlns:a16="http://schemas.microsoft.com/office/drawing/2014/main" id="{1AAA3ACC-E57A-407D-86EA-D5A38A3840E2}"/>
              </a:ext>
            </a:extLst>
          </p:cNvPr>
          <p:cNvSpPr>
            <a:spLocks noChangeArrowheads="1"/>
          </p:cNvSpPr>
          <p:nvPr/>
        </p:nvSpPr>
        <p:spPr bwMode="auto">
          <a:xfrm>
            <a:off x="337131" y="2926473"/>
            <a:ext cx="7654732"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Q15 Select </a:t>
            </a:r>
            <a:r>
              <a:rPr kumimoji="0" lang="en-US" altLang="en-US" sz="1300" b="0" i="0" u="none" strike="noStrike" cap="none" normalizeH="0" baseline="0" dirty="0" err="1">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student.student_id,student.student_name,department.dep_name</a:t>
            </a:r>
            <a:r>
              <a:rPr kumimoji="0" lang="en-US" altLang="en-US" sz="1300" b="0" i="0" u="none" strike="noStrike" cap="none" normalizeH="0" baseline="0" dirty="0">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 from student inner join department on </a:t>
            </a:r>
            <a:r>
              <a:rPr kumimoji="0" lang="en-US" altLang="en-US" sz="1300" b="0" i="0" u="none" strike="noStrike" cap="none" normalizeH="0" baseline="0" dirty="0" err="1">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department.dep_no</a:t>
            </a:r>
            <a:r>
              <a:rPr kumimoji="0" lang="en-US" altLang="en-US" sz="1300" b="0" i="0" u="none" strike="noStrike" cap="none" normalizeH="0" baseline="0" dirty="0">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a:t>
            </a:r>
            <a:r>
              <a:rPr kumimoji="0" lang="en-US" altLang="en-US" sz="1300" b="0" i="0" u="none" strike="noStrike" cap="none" normalizeH="0" baseline="0" dirty="0" err="1">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t>student.dep_no</a:t>
            </a:r>
            <a:endParaRPr kumimoji="0" lang="en-US" altLang="en-US" sz="1300" b="0" i="0" u="none" strike="noStrike" cap="none" normalizeH="0" baseline="0" dirty="0">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dirty="0">
                <a:ln>
                  <a:noFill/>
                </a:ln>
                <a:solidFill>
                  <a:schemeClr val="tx1"/>
                </a:solidFill>
                <a:effectLst/>
                <a:latin typeface="Montserrat" panose="00000500000000000000" pitchFamily="2" charset="0"/>
                <a:ea typeface="Courier New" panose="02070309020205020404" pitchFamily="49"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Montserrat" panose="00000500000000000000" pitchFamily="2" charset="0"/>
            </a:endParaRPr>
          </a:p>
        </p:txBody>
      </p:sp>
    </p:spTree>
    <p:extLst>
      <p:ext uri="{BB962C8B-B14F-4D97-AF65-F5344CB8AC3E}">
        <p14:creationId xmlns:p14="http://schemas.microsoft.com/office/powerpoint/2010/main" val="1683791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body" idx="1"/>
          </p:nvPr>
        </p:nvSpPr>
        <p:spPr>
          <a:xfrm>
            <a:off x="691200" y="1531090"/>
            <a:ext cx="7761600" cy="3227343"/>
          </a:xfrm>
          <a:prstGeom prst="rect">
            <a:avLst/>
          </a:prstGeom>
        </p:spPr>
        <p:txBody>
          <a:bodyPr spcFirstLastPara="1" wrap="square" lIns="91425" tIns="91425" rIns="91425" bIns="91425" anchor="t" anchorCtr="0">
            <a:noAutofit/>
          </a:bodyPr>
          <a:lstStyle/>
          <a:p>
            <a:pPr marL="101600" indent="0">
              <a:buNone/>
            </a:pPr>
            <a:r>
              <a:rPr lang="en-US" sz="1200" dirty="0">
                <a:effectLst/>
                <a:latin typeface="Montserrat" panose="00000500000000000000" pitchFamily="2" charset="0"/>
                <a:ea typeface="Courier New" panose="02070309020205020404" pitchFamily="49" charset="0"/>
              </a:rPr>
              <a:t>After we have completed the project, we are sure the problems in the existing system would overcome. The “LIBRARY MANAGEMENT SYSTEM” process made computerized to reduce human errors and to increase the efficiency. The main focus of this project is to lessen human efforts. The maintenance of the records is made efficient, as all the records are stored in the ACCESS database, through which data can be retrieved easily. The navigation control is provided in all the forms to navigate through the large number of records. If the numbers of records are very large then user has to just type in the search string and user gets the results immediately. The editing is also made simpler. The user has to just type in the required field and press the update button to update the desired field.</a:t>
            </a:r>
            <a:endParaRPr lang="en-IN" sz="1200" dirty="0">
              <a:effectLst/>
              <a:latin typeface="Montserrat" panose="00000500000000000000" pitchFamily="2" charset="0"/>
              <a:ea typeface="Courier New" panose="02070309020205020404" pitchFamily="49" charset="0"/>
            </a:endParaRPr>
          </a:p>
          <a:p>
            <a:pPr marL="101600" indent="0">
              <a:buNone/>
            </a:pPr>
            <a:r>
              <a:rPr lang="en-US" sz="1200" dirty="0">
                <a:effectLst/>
                <a:latin typeface="Montserrat" panose="00000500000000000000" pitchFamily="2" charset="0"/>
                <a:ea typeface="Courier New" panose="02070309020205020404" pitchFamily="49" charset="0"/>
              </a:rPr>
              <a:t> </a:t>
            </a:r>
            <a:endParaRPr lang="en-IN" sz="1200" dirty="0">
              <a:effectLst/>
              <a:latin typeface="Montserrat" panose="00000500000000000000" pitchFamily="2" charset="0"/>
              <a:ea typeface="Courier New" panose="02070309020205020404" pitchFamily="49" charset="0"/>
            </a:endParaRPr>
          </a:p>
          <a:p>
            <a:pPr marL="101600" indent="0">
              <a:buNone/>
            </a:pPr>
            <a:r>
              <a:rPr lang="en-US" sz="1200" dirty="0">
                <a:effectLst/>
                <a:latin typeface="Montserrat" panose="00000500000000000000" pitchFamily="2" charset="0"/>
                <a:ea typeface="Courier New" panose="02070309020205020404" pitchFamily="49" charset="0"/>
              </a:rPr>
              <a:t>The Books and Students are given a particular unique id no. So that they can be accessed correctly and without errors. Our main aim of the project is to get the correct information about a particular student and books available in the library.</a:t>
            </a:r>
            <a:endParaRPr lang="en-IN" sz="1200" dirty="0">
              <a:effectLst/>
              <a:latin typeface="Montserrat" panose="00000500000000000000" pitchFamily="2" charset="0"/>
              <a:ea typeface="Courier New" panose="02070309020205020404" pitchFamily="49" charset="0"/>
            </a:endParaRPr>
          </a:p>
        </p:txBody>
      </p:sp>
      <p:sp>
        <p:nvSpPr>
          <p:cNvPr id="120" name="Google Shape;120;p1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Conclusion and Future Work</a:t>
            </a:r>
            <a:endParaRPr sz="3600" dirty="0"/>
          </a:p>
        </p:txBody>
      </p:sp>
      <p:sp>
        <p:nvSpPr>
          <p:cNvPr id="122" name="Google Shape;122;p1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1354682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body" idx="1"/>
          </p:nvPr>
        </p:nvSpPr>
        <p:spPr>
          <a:xfrm>
            <a:off x="691200" y="1531090"/>
            <a:ext cx="7761600" cy="3227343"/>
          </a:xfrm>
          <a:prstGeom prst="rect">
            <a:avLst/>
          </a:prstGeom>
        </p:spPr>
        <p:txBody>
          <a:bodyPr spcFirstLastPara="1" wrap="square" lIns="91425" tIns="91425" rIns="91425" bIns="91425" anchor="t" anchorCtr="0">
            <a:noAutofit/>
          </a:bodyPr>
          <a:lstStyle/>
          <a:p>
            <a:pPr marL="342900" lvl="0" indent="-342900">
              <a:spcBef>
                <a:spcPts val="990"/>
              </a:spcBef>
              <a:spcAft>
                <a:spcPts val="0"/>
              </a:spcAft>
              <a:buFont typeface="Symbol" panose="05050102010706020507" pitchFamily="18" charset="2"/>
              <a:buChar char=""/>
            </a:pPr>
            <a:r>
              <a:rPr lang="en-US" sz="1800" b="1" dirty="0">
                <a:effectLst/>
                <a:latin typeface="Montserrat" panose="00000500000000000000" pitchFamily="2" charset="0"/>
                <a:ea typeface="Times New Roman" panose="02020603050405020304" pitchFamily="18" charset="0"/>
              </a:rPr>
              <a:t>Geeks for Geeks (https://www.geeksforgeeks.org/)</a:t>
            </a:r>
            <a:endParaRPr lang="en-IN" sz="1800" b="1" dirty="0">
              <a:effectLst/>
              <a:latin typeface="Montserrat" panose="00000500000000000000" pitchFamily="2" charset="0"/>
              <a:ea typeface="Times New Roman" panose="02020603050405020304" pitchFamily="18" charset="0"/>
            </a:endParaRPr>
          </a:p>
          <a:p>
            <a:pPr marL="342900" lvl="0" indent="-342900">
              <a:spcBef>
                <a:spcPts val="990"/>
              </a:spcBef>
              <a:spcAft>
                <a:spcPts val="0"/>
              </a:spcAft>
              <a:buFont typeface="Symbol" panose="05050102010706020507" pitchFamily="18" charset="2"/>
              <a:buChar char=""/>
            </a:pPr>
            <a:r>
              <a:rPr lang="en-US" sz="1800" b="1" dirty="0">
                <a:effectLst/>
                <a:latin typeface="Montserrat" panose="00000500000000000000" pitchFamily="2" charset="0"/>
                <a:ea typeface="Times New Roman" panose="02020603050405020304" pitchFamily="18" charset="0"/>
              </a:rPr>
              <a:t>W3 schools (https://www.w3schools.com/)</a:t>
            </a:r>
            <a:endParaRPr lang="en-IN" sz="1800" b="1" dirty="0">
              <a:effectLst/>
              <a:latin typeface="Montserrat" panose="00000500000000000000" pitchFamily="2" charset="0"/>
              <a:ea typeface="Times New Roman" panose="02020603050405020304" pitchFamily="18" charset="0"/>
            </a:endParaRPr>
          </a:p>
          <a:p>
            <a:pPr marL="342900" lvl="0" indent="-342900">
              <a:spcBef>
                <a:spcPts val="990"/>
              </a:spcBef>
              <a:spcAft>
                <a:spcPts val="0"/>
              </a:spcAft>
              <a:buFont typeface="Symbol" panose="05050102010706020507" pitchFamily="18" charset="2"/>
              <a:buChar char=""/>
            </a:pPr>
            <a:r>
              <a:rPr lang="en-US" sz="1800" b="1" dirty="0">
                <a:effectLst/>
                <a:latin typeface="Montserrat" panose="00000500000000000000" pitchFamily="2" charset="0"/>
                <a:ea typeface="Times New Roman" panose="02020603050405020304" pitchFamily="18" charset="0"/>
              </a:rPr>
              <a:t>Tutorials point (https://www.tutorialspoint.com)</a:t>
            </a:r>
            <a:endParaRPr lang="en-IN" sz="1800" b="1" dirty="0">
              <a:effectLst/>
              <a:latin typeface="Montserrat" panose="00000500000000000000" pitchFamily="2" charset="0"/>
              <a:ea typeface="Times New Roman" panose="02020603050405020304" pitchFamily="18" charset="0"/>
            </a:endParaRPr>
          </a:p>
          <a:p>
            <a:pPr marL="0" indent="0">
              <a:spcBef>
                <a:spcPts val="990"/>
              </a:spcBef>
              <a:spcAft>
                <a:spcPts val="0"/>
              </a:spcAft>
              <a:buNone/>
            </a:pPr>
            <a:endParaRPr lang="en-IN" sz="1800" b="1" dirty="0">
              <a:effectLst/>
              <a:latin typeface="Montserrat" panose="00000500000000000000" pitchFamily="2" charset="0"/>
              <a:ea typeface="Times New Roman" panose="02020603050405020304" pitchFamily="18" charset="0"/>
            </a:endParaRPr>
          </a:p>
        </p:txBody>
      </p:sp>
      <p:sp>
        <p:nvSpPr>
          <p:cNvPr id="120" name="Google Shape;120;p1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Bibliography</a:t>
            </a:r>
            <a:endParaRPr sz="3600" dirty="0"/>
          </a:p>
        </p:txBody>
      </p:sp>
      <p:sp>
        <p:nvSpPr>
          <p:cNvPr id="122" name="Google Shape;122;p1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2683272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408432"/>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Contents</a:t>
            </a:r>
            <a:r>
              <a:rPr lang="en" dirty="0"/>
              <a:t> </a:t>
            </a:r>
            <a:endParaRPr dirty="0"/>
          </a:p>
        </p:txBody>
      </p:sp>
      <p:sp>
        <p:nvSpPr>
          <p:cNvPr id="100" name="Google Shape;100;p16"/>
          <p:cNvSpPr txBox="1">
            <a:spLocks noGrp="1"/>
          </p:cNvSpPr>
          <p:nvPr>
            <p:ph type="body" idx="1"/>
          </p:nvPr>
        </p:nvSpPr>
        <p:spPr>
          <a:xfrm>
            <a:off x="691200" y="1283604"/>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sz="2800" dirty="0"/>
              <a:t>Acknowledgments</a:t>
            </a:r>
            <a:endParaRPr sz="2800" dirty="0"/>
          </a:p>
          <a:p>
            <a:pPr marL="457200" lvl="0" indent="-381000" algn="l" rtl="0">
              <a:spcBef>
                <a:spcPts val="0"/>
              </a:spcBef>
              <a:spcAft>
                <a:spcPts val="0"/>
              </a:spcAft>
              <a:buSzPts val="2400"/>
              <a:buChar char="▣"/>
            </a:pPr>
            <a:r>
              <a:rPr lang="en" sz="2800" dirty="0"/>
              <a:t>Chapter 1 : Introduction</a:t>
            </a:r>
            <a:endParaRPr sz="2800" dirty="0"/>
          </a:p>
          <a:p>
            <a:pPr marL="457200" lvl="0" indent="-381000" algn="l" rtl="0">
              <a:spcBef>
                <a:spcPts val="0"/>
              </a:spcBef>
              <a:spcAft>
                <a:spcPts val="0"/>
              </a:spcAft>
              <a:buSzPts val="2400"/>
              <a:buChar char="▣"/>
            </a:pPr>
            <a:r>
              <a:rPr lang="en" sz="2800" dirty="0"/>
              <a:t>Chapter 2 : Name of Case study</a:t>
            </a:r>
          </a:p>
          <a:p>
            <a:pPr marL="76200" lvl="0" indent="0" algn="l" rtl="0">
              <a:spcBef>
                <a:spcPts val="0"/>
              </a:spcBef>
              <a:spcAft>
                <a:spcPts val="0"/>
              </a:spcAft>
              <a:buSzPts val="2400"/>
              <a:buNone/>
            </a:pPr>
            <a:r>
              <a:rPr lang="en" sz="2800" dirty="0"/>
              <a:t>      </a:t>
            </a:r>
            <a:r>
              <a:rPr lang="en" sz="1800" dirty="0"/>
              <a:t>2.1…..Case Study Informal Description</a:t>
            </a:r>
          </a:p>
          <a:p>
            <a:pPr marL="76200" lvl="0" indent="0" algn="l" rtl="0">
              <a:spcBef>
                <a:spcPts val="0"/>
              </a:spcBef>
              <a:spcAft>
                <a:spcPts val="0"/>
              </a:spcAft>
              <a:buSzPts val="2400"/>
              <a:buNone/>
            </a:pPr>
            <a:r>
              <a:rPr lang="en" sz="1800" dirty="0"/>
              <a:t>         2.2….Termenologies and Symbols of ER diagram</a:t>
            </a:r>
          </a:p>
          <a:p>
            <a:pPr marL="76200" lvl="0" indent="0" algn="l" rtl="0">
              <a:spcBef>
                <a:spcPts val="0"/>
              </a:spcBef>
              <a:spcAft>
                <a:spcPts val="0"/>
              </a:spcAft>
              <a:buSzPts val="2400"/>
              <a:buNone/>
            </a:pPr>
            <a:r>
              <a:rPr lang="en-US" sz="1800" dirty="0"/>
              <a:t>         2.3….Case study LOGICAL MODEL (ER Diagram)</a:t>
            </a:r>
          </a:p>
          <a:p>
            <a:pPr marL="76200" lvl="0" indent="0" algn="l" rtl="0">
              <a:spcBef>
                <a:spcPts val="0"/>
              </a:spcBef>
              <a:spcAft>
                <a:spcPts val="0"/>
              </a:spcAft>
              <a:buSzPts val="2400"/>
              <a:buNone/>
            </a:pPr>
            <a:r>
              <a:rPr lang="en-US" sz="1800" dirty="0"/>
              <a:t>         2.4….Case study Physical Schema</a:t>
            </a:r>
          </a:p>
          <a:p>
            <a:pPr marL="76200" lvl="0" indent="0" algn="l" rtl="0">
              <a:spcBef>
                <a:spcPts val="0"/>
              </a:spcBef>
              <a:spcAft>
                <a:spcPts val="0"/>
              </a:spcAft>
              <a:buSzPts val="2400"/>
              <a:buNone/>
            </a:pPr>
            <a:r>
              <a:rPr lang="en-US" sz="1800" dirty="0"/>
              <a:t>         2.5….Case Study Interactive Queries</a:t>
            </a:r>
          </a:p>
          <a:p>
            <a:pPr>
              <a:spcBef>
                <a:spcPts val="0"/>
              </a:spcBef>
            </a:pPr>
            <a:r>
              <a:rPr lang="en-US" sz="2800" dirty="0"/>
              <a:t>Chapter 3 : Conclusion</a:t>
            </a:r>
          </a:p>
          <a:p>
            <a:pPr>
              <a:spcBef>
                <a:spcPts val="0"/>
              </a:spcBef>
            </a:pPr>
            <a:r>
              <a:rPr lang="en-US" sz="2800" dirty="0"/>
              <a:t>Bibliography</a:t>
            </a:r>
            <a:endParaRPr sz="2800" dirty="0"/>
          </a:p>
          <a:p>
            <a:pPr marL="0" lvl="0" indent="0" algn="l" rtl="0">
              <a:spcBef>
                <a:spcPts val="600"/>
              </a:spcBef>
              <a:spcAft>
                <a:spcPts val="0"/>
              </a:spcAft>
              <a:buNone/>
            </a:pPr>
            <a:endParaRPr dirty="0"/>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3"/>
          <p:cNvSpPr/>
          <p:nvPr/>
        </p:nvSpPr>
        <p:spPr>
          <a:xfrm>
            <a:off x="0" y="-1"/>
            <a:ext cx="9144000" cy="5086483"/>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txBox="1">
            <a:spLocks noGrp="1"/>
          </p:cNvSpPr>
          <p:nvPr>
            <p:ph type="ctrTitle" idx="4294967295"/>
          </p:nvPr>
        </p:nvSpPr>
        <p:spPr>
          <a:xfrm>
            <a:off x="1996772" y="3255632"/>
            <a:ext cx="6746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0" dirty="0">
                <a:solidFill>
                  <a:schemeClr val="accent1"/>
                </a:solidFill>
              </a:rPr>
              <a:t>Thank                 You!</a:t>
            </a:r>
            <a:endParaRPr sz="12000" dirty="0">
              <a:solidFill>
                <a:schemeClr val="accent1"/>
              </a:solidFill>
            </a:endParaRPr>
          </a:p>
        </p:txBody>
      </p:sp>
      <p:sp>
        <p:nvSpPr>
          <p:cNvPr id="377" name="Google Shape;377;p33"/>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30</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p:nvPr/>
        </p:nvSpPr>
        <p:spPr>
          <a:xfrm>
            <a:off x="0" y="0"/>
            <a:ext cx="9144000" cy="117995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txBox="1">
            <a:spLocks noGrp="1"/>
          </p:cNvSpPr>
          <p:nvPr>
            <p:ph type="ctrTitle" idx="4294967295"/>
          </p:nvPr>
        </p:nvSpPr>
        <p:spPr>
          <a:xfrm>
            <a:off x="0" y="237267"/>
            <a:ext cx="736913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800" dirty="0">
                <a:solidFill>
                  <a:schemeClr val="accent1"/>
                </a:solidFill>
              </a:rPr>
              <a:t>Abstract</a:t>
            </a:r>
            <a:endParaRPr sz="9600" dirty="0">
              <a:solidFill>
                <a:schemeClr val="accent1"/>
              </a:solidFill>
            </a:endParaRPr>
          </a:p>
        </p:txBody>
      </p:sp>
      <p:sp>
        <p:nvSpPr>
          <p:cNvPr id="79" name="Google Shape;79;p13"/>
          <p:cNvSpPr txBox="1">
            <a:spLocks noGrp="1"/>
          </p:cNvSpPr>
          <p:nvPr>
            <p:ph type="body" idx="4294967295"/>
          </p:nvPr>
        </p:nvSpPr>
        <p:spPr>
          <a:xfrm>
            <a:off x="164591" y="1327920"/>
            <a:ext cx="8814817" cy="1419600"/>
          </a:xfrm>
          <a:prstGeom prst="rect">
            <a:avLst/>
          </a:prstGeom>
        </p:spPr>
        <p:txBody>
          <a:bodyPr spcFirstLastPara="1" wrap="square" lIns="91425" tIns="91425" rIns="91425" bIns="91425" anchor="t" anchorCtr="0">
            <a:noAutofit/>
          </a:bodyPr>
          <a:lstStyle/>
          <a:p>
            <a:pPr marL="76200" indent="0" algn="just">
              <a:lnSpc>
                <a:spcPct val="200000"/>
              </a:lnSpc>
              <a:buNone/>
            </a:pPr>
            <a:r>
              <a:rPr lang="en-US" sz="1300" dirty="0">
                <a:effectLst/>
                <a:latin typeface="Montserrat" panose="020B0604020202020204" pitchFamily="2" charset="0"/>
                <a:ea typeface="Courier New" panose="02070309020205020404" pitchFamily="49" charset="0"/>
              </a:rPr>
              <a:t>Library Management System is a system which maintains the information about the books present in the library, their authors, the members of library to whom books are issued, library staff and all. This is very difficult to organize manually. Maintenance of all this information manually is a very complex task. Owing to the advancement of technology, organization of a Library becomes much simple. The Library Management has been designed to computerize and automate the operations performed over the information about the members, book issues and returns and all other operations. This computerization of library helps in many instances of its maintenances. It reduces the workload of management as most of the manual work done is reduced .</a:t>
            </a:r>
            <a:endParaRPr lang="en-IN" sz="1300" dirty="0">
              <a:effectLst/>
              <a:latin typeface="Montserrat" panose="020B0604020202020204" pitchFamily="2" charset="0"/>
              <a:ea typeface="Courier New" panose="02070309020205020404" pitchFamily="49" charset="0"/>
            </a:endParaRPr>
          </a:p>
          <a:p>
            <a:endParaRPr sz="2000" dirty="0">
              <a:latin typeface="Montserrat" panose="020B0604020202020204" pitchFamily="2" charset="0"/>
            </a:endParaRPr>
          </a:p>
        </p:txBody>
      </p:sp>
      <p:sp>
        <p:nvSpPr>
          <p:cNvPr id="80" name="Google Shape;80;p13"/>
          <p:cNvSpPr/>
          <p:nvPr/>
        </p:nvSpPr>
        <p:spPr>
          <a:xfrm>
            <a:off x="0" y="1202339"/>
            <a:ext cx="1533600" cy="10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54F5B"/>
              </a:solidFill>
            </a:endParaRPr>
          </a:p>
        </p:txBody>
      </p:sp>
      <p:sp>
        <p:nvSpPr>
          <p:cNvPr id="81" name="Google Shape;81;p13"/>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txBox="1">
            <a:spLocks noGrp="1"/>
          </p:cNvSpPr>
          <p:nvPr>
            <p:ph type="ctrTitle" idx="4294967295"/>
          </p:nvPr>
        </p:nvSpPr>
        <p:spPr>
          <a:xfrm>
            <a:off x="972900" y="57017"/>
            <a:ext cx="7198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u="sng" dirty="0">
                <a:solidFill>
                  <a:srgbClr val="FFFFFF"/>
                </a:solidFill>
              </a:rPr>
              <a:t>Acknowledgments</a:t>
            </a:r>
            <a:endParaRPr sz="5400" u="sng" dirty="0">
              <a:solidFill>
                <a:srgbClr val="FFFFFF"/>
              </a:solidFill>
            </a:endParaRPr>
          </a:p>
        </p:txBody>
      </p:sp>
      <p:sp>
        <p:nvSpPr>
          <p:cNvPr id="107" name="Google Shape;107;p17"/>
          <p:cNvSpPr txBox="1">
            <a:spLocks noGrp="1"/>
          </p:cNvSpPr>
          <p:nvPr>
            <p:ph type="subTitle" idx="4294967295"/>
          </p:nvPr>
        </p:nvSpPr>
        <p:spPr>
          <a:xfrm>
            <a:off x="146304" y="1216817"/>
            <a:ext cx="8851392" cy="4171865"/>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3200" dirty="0">
                <a:effectLst/>
                <a:latin typeface="Montserrat" panose="020B0604020202020204" pitchFamily="2" charset="0"/>
                <a:ea typeface="Courier New" panose="02070309020205020404" pitchFamily="49" charset="0"/>
              </a:rPr>
              <a:t>I would</a:t>
            </a:r>
            <a:r>
              <a:rPr lang="en-US" sz="3200" spc="20"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like</a:t>
            </a:r>
            <a:r>
              <a:rPr lang="en-US" sz="3200" spc="-10"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to</a:t>
            </a:r>
            <a:r>
              <a:rPr lang="en-US" sz="3200" spc="-10"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express</a:t>
            </a:r>
            <a:r>
              <a:rPr lang="en-US" sz="3200" spc="10"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my</a:t>
            </a:r>
            <a:r>
              <a:rPr lang="en-US" sz="3200" spc="-55"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gratitude</a:t>
            </a:r>
            <a:r>
              <a:rPr lang="en-US" sz="3200" spc="-30"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to</a:t>
            </a:r>
            <a:r>
              <a:rPr lang="en-US" sz="3200" spc="15"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all</a:t>
            </a:r>
            <a:r>
              <a:rPr lang="en-US" sz="3200" spc="-50"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of</a:t>
            </a:r>
            <a:r>
              <a:rPr lang="en-US" sz="3200" spc="-40"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those</a:t>
            </a:r>
            <a:r>
              <a:rPr lang="en-US" sz="3200" spc="-35"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who</a:t>
            </a:r>
            <a:r>
              <a:rPr lang="en-US" sz="3200" spc="15"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made</a:t>
            </a:r>
            <a:r>
              <a:rPr lang="en-US" sz="3200" spc="15"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it</a:t>
            </a:r>
            <a:r>
              <a:rPr lang="en-US" sz="3200" spc="20"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possible</a:t>
            </a:r>
            <a:r>
              <a:rPr lang="en-US" sz="3200" spc="-15"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to</a:t>
            </a:r>
            <a:r>
              <a:rPr lang="en-US" sz="3200" spc="-5"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complete</a:t>
            </a:r>
            <a:r>
              <a:rPr lang="en-US" sz="3200" spc="-35"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this</a:t>
            </a:r>
            <a:r>
              <a:rPr lang="en-US" sz="3200" spc="-285"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thesis,</a:t>
            </a:r>
            <a:r>
              <a:rPr lang="en-US" sz="3200" spc="30"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in</a:t>
            </a:r>
            <a:r>
              <a:rPr lang="en-US" sz="3200" spc="-30"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particular</a:t>
            </a:r>
            <a:r>
              <a:rPr lang="en-US" sz="3200" spc="5"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to</a:t>
            </a:r>
            <a:r>
              <a:rPr lang="en-US" sz="3200" spc="20"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my</a:t>
            </a:r>
            <a:r>
              <a:rPr lang="en-US" sz="3200" spc="-50"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supervisors </a:t>
            </a:r>
            <a:r>
              <a:rPr lang="en-US" sz="3200" b="1" u="sng" dirty="0">
                <a:effectLst/>
                <a:latin typeface="Montserrat" panose="020B0604020202020204" pitchFamily="2" charset="0"/>
                <a:ea typeface="Courier New" panose="02070309020205020404" pitchFamily="49" charset="0"/>
              </a:rPr>
              <a:t>Ma’am</a:t>
            </a:r>
            <a:r>
              <a:rPr lang="en-US" sz="3200" u="sng" dirty="0">
                <a:effectLst/>
                <a:latin typeface="Montserrat" panose="020B0604020202020204" pitchFamily="2" charset="0"/>
                <a:ea typeface="Courier New" panose="02070309020205020404" pitchFamily="49" charset="0"/>
              </a:rPr>
              <a:t> </a:t>
            </a:r>
            <a:r>
              <a:rPr lang="en-US" sz="3200" b="1" u="sng" dirty="0">
                <a:effectLst/>
                <a:latin typeface="Montserrat" panose="020B0604020202020204" pitchFamily="2" charset="0"/>
                <a:ea typeface="Courier New" panose="02070309020205020404" pitchFamily="49" charset="0"/>
              </a:rPr>
              <a:t>Aditi Moudgil, my Teammates.</a:t>
            </a:r>
            <a:r>
              <a:rPr lang="en-US" sz="3200" spc="-10"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I</a:t>
            </a:r>
            <a:r>
              <a:rPr lang="en-US" sz="3200" spc="-5"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would</a:t>
            </a:r>
            <a:r>
              <a:rPr lang="en-US" sz="3200" spc="-5"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also</a:t>
            </a:r>
            <a:r>
              <a:rPr lang="en-US" sz="3200" spc="35"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like</a:t>
            </a:r>
            <a:r>
              <a:rPr lang="en-US" sz="3200" spc="-15"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to</a:t>
            </a:r>
            <a:r>
              <a:rPr lang="en-US" sz="3200" spc="-30"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thank</a:t>
            </a:r>
            <a:r>
              <a:rPr lang="en-US" sz="3200" spc="10"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my</a:t>
            </a:r>
            <a:r>
              <a:rPr lang="en-US" sz="3200" spc="-30"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family</a:t>
            </a:r>
            <a:r>
              <a:rPr lang="en-US" sz="3200" spc="-35"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for their understanding</a:t>
            </a:r>
            <a:r>
              <a:rPr lang="en-US" sz="3200" spc="-10"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and</a:t>
            </a:r>
            <a:r>
              <a:rPr lang="en-US" sz="3200" spc="-10"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continuous</a:t>
            </a:r>
            <a:r>
              <a:rPr lang="en-US" sz="3200" spc="-20" dirty="0">
                <a:effectLst/>
                <a:latin typeface="Montserrat" panose="020B0604020202020204" pitchFamily="2" charset="0"/>
                <a:ea typeface="Courier New" panose="02070309020205020404" pitchFamily="49" charset="0"/>
              </a:rPr>
              <a:t> </a:t>
            </a:r>
            <a:r>
              <a:rPr lang="en-US" sz="3200" dirty="0">
                <a:effectLst/>
                <a:latin typeface="Montserrat" panose="020B0604020202020204" pitchFamily="2" charset="0"/>
                <a:ea typeface="Courier New" panose="02070309020205020404" pitchFamily="49" charset="0"/>
              </a:rPr>
              <a:t>support .</a:t>
            </a:r>
            <a:endParaRPr sz="4000" dirty="0">
              <a:latin typeface="Montserrat" panose="020B0604020202020204" pitchFamily="2" charset="0"/>
            </a:endParaRPr>
          </a:p>
        </p:txBody>
      </p:sp>
      <p:sp>
        <p:nvSpPr>
          <p:cNvPr id="114" name="Google Shape;114;p17"/>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body" idx="1"/>
          </p:nvPr>
        </p:nvSpPr>
        <p:spPr>
          <a:xfrm>
            <a:off x="691200" y="1531090"/>
            <a:ext cx="7761600" cy="322734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b="1" dirty="0"/>
              <a:t>Database Management Systems</a:t>
            </a:r>
            <a:endParaRPr sz="2400" b="1" dirty="0"/>
          </a:p>
          <a:p>
            <a:pPr marL="228600" marR="383540" indent="0" algn="just">
              <a:lnSpc>
                <a:spcPct val="115000"/>
              </a:lnSpc>
              <a:spcAft>
                <a:spcPts val="0"/>
              </a:spcAft>
              <a:buNone/>
            </a:pPr>
            <a:r>
              <a:rPr lang="en-US" sz="1800" dirty="0">
                <a:solidFill>
                  <a:srgbClr val="212121"/>
                </a:solidFill>
                <a:effectLst/>
                <a:latin typeface="Montserrat" panose="00000500000000000000" pitchFamily="2" charset="0"/>
                <a:ea typeface="Times New Roman" panose="02020603050405020304" pitchFamily="18" charset="0"/>
              </a:rPr>
              <a:t>The Database Library System is intended to Automate the library activities such as creating a new borrower, giving books to the borrowers, maintaining the details of all the item that were available in the books. This also helps the librarians by providing information such as total copies available each book, list of books that belong to a particular category (Short, Long Loan, Reference items, etc.).</a:t>
            </a:r>
            <a:endParaRPr lang="en-IN" sz="1800" dirty="0">
              <a:effectLst/>
              <a:latin typeface="Montserrat" panose="00000500000000000000" pitchFamily="2" charset="0"/>
              <a:ea typeface="Times New Roman" panose="02020603050405020304" pitchFamily="18" charset="0"/>
            </a:endParaRPr>
          </a:p>
        </p:txBody>
      </p:sp>
      <p:sp>
        <p:nvSpPr>
          <p:cNvPr id="120" name="Google Shape;120;p1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Introduction</a:t>
            </a:r>
            <a:endParaRPr sz="3600" dirty="0"/>
          </a:p>
        </p:txBody>
      </p:sp>
      <p:sp>
        <p:nvSpPr>
          <p:cNvPr id="122" name="Google Shape;122;p1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body" idx="1"/>
          </p:nvPr>
        </p:nvSpPr>
        <p:spPr>
          <a:xfrm>
            <a:off x="691200" y="1531090"/>
            <a:ext cx="8074848" cy="322734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800" b="1" dirty="0"/>
              <a:t>Relational Database Management Systems</a:t>
            </a:r>
          </a:p>
          <a:p>
            <a:pPr marL="0" lvl="0" indent="0" algn="l" rtl="0">
              <a:spcBef>
                <a:spcPts val="600"/>
              </a:spcBef>
              <a:spcAft>
                <a:spcPts val="0"/>
              </a:spcAft>
              <a:buNone/>
            </a:pPr>
            <a:r>
              <a:rPr lang="en-US" sz="2400" dirty="0">
                <a:solidFill>
                  <a:srgbClr val="333333"/>
                </a:solidFill>
                <a:effectLst/>
                <a:latin typeface="Montserrat" panose="00000500000000000000" pitchFamily="2" charset="0"/>
                <a:ea typeface="Times New Roman" panose="02020603050405020304" pitchFamily="18" charset="0"/>
              </a:rPr>
              <a:t>The back-end relational database management systems (RDBMS) are effective in organizing the data in standard formats avoiding data redundancy and thereby facilitating to share the same as per standard protocols.</a:t>
            </a:r>
            <a:endParaRPr lang="en-IN" sz="2400" dirty="0">
              <a:effectLst/>
              <a:latin typeface="Montserrat" panose="00000500000000000000" pitchFamily="2" charset="0"/>
              <a:ea typeface="Times New Roman" panose="02020603050405020304" pitchFamily="18" charset="0"/>
            </a:endParaRPr>
          </a:p>
        </p:txBody>
      </p:sp>
      <p:sp>
        <p:nvSpPr>
          <p:cNvPr id="120" name="Google Shape;120;p1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Introduction</a:t>
            </a:r>
            <a:endParaRPr sz="3600" dirty="0"/>
          </a:p>
        </p:txBody>
      </p:sp>
      <p:sp>
        <p:nvSpPr>
          <p:cNvPr id="122" name="Google Shape;122;p1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946900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5"/>
          <p:cNvSpPr txBox="1">
            <a:spLocks noGrp="1"/>
          </p:cNvSpPr>
          <p:nvPr>
            <p:ph type="body" idx="1"/>
          </p:nvPr>
        </p:nvSpPr>
        <p:spPr>
          <a:xfrm>
            <a:off x="166571" y="2474978"/>
            <a:ext cx="2722933" cy="167030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4000" b="1" dirty="0"/>
              <a:t>ER</a:t>
            </a:r>
          </a:p>
          <a:p>
            <a:pPr marL="0" lvl="0" indent="0" algn="l" rtl="0">
              <a:spcBef>
                <a:spcPts val="600"/>
              </a:spcBef>
              <a:spcAft>
                <a:spcPts val="0"/>
              </a:spcAft>
              <a:buNone/>
            </a:pPr>
            <a:r>
              <a:rPr lang="en-US" sz="4000" b="1" dirty="0"/>
              <a:t>Diagram</a:t>
            </a:r>
            <a:endParaRPr sz="4000" b="1" dirty="0"/>
          </a:p>
        </p:txBody>
      </p:sp>
      <p:sp>
        <p:nvSpPr>
          <p:cNvPr id="94" name="Google Shape;94;p15"/>
          <p:cNvSpPr txBox="1">
            <a:spLocks noGrp="1"/>
          </p:cNvSpPr>
          <p:nvPr>
            <p:ph type="sldNum" idx="12"/>
          </p:nvPr>
        </p:nvSpPr>
        <p:spPr>
          <a:xfrm>
            <a:off x="-274350" y="4834500"/>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tx1"/>
                </a:solidFill>
              </a:rPr>
              <a:t>8</a:t>
            </a:fld>
            <a:endParaRPr dirty="0">
              <a:solidFill>
                <a:schemeClr val="tx1"/>
              </a:solidFill>
            </a:endParaRPr>
          </a:p>
        </p:txBody>
      </p:sp>
      <p:pic>
        <p:nvPicPr>
          <p:cNvPr id="3" name="Picture 2">
            <a:extLst>
              <a:ext uri="{FF2B5EF4-FFF2-40B4-BE49-F238E27FC236}">
                <a16:creationId xmlns:a16="http://schemas.microsoft.com/office/drawing/2014/main" id="{1ED0152F-5194-479F-9FCC-CC2A41D1ACC1}"/>
              </a:ext>
            </a:extLst>
          </p:cNvPr>
          <p:cNvPicPr>
            <a:picLocks noChangeAspect="1"/>
          </p:cNvPicPr>
          <p:nvPr/>
        </p:nvPicPr>
        <p:blipFill>
          <a:blip r:embed="rId3"/>
          <a:stretch>
            <a:fillRect/>
          </a:stretch>
        </p:blipFill>
        <p:spPr>
          <a:xfrm>
            <a:off x="2211720" y="0"/>
            <a:ext cx="6932280" cy="5143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Brief introduction of case study</a:t>
            </a:r>
            <a:endParaRPr dirty="0"/>
          </a:p>
        </p:txBody>
      </p:sp>
      <p:sp>
        <p:nvSpPr>
          <p:cNvPr id="128" name="Google Shape;128;p19"/>
          <p:cNvSpPr txBox="1">
            <a:spLocks noGrp="1"/>
          </p:cNvSpPr>
          <p:nvPr>
            <p:ph type="body" idx="1"/>
          </p:nvPr>
        </p:nvSpPr>
        <p:spPr>
          <a:xfrm>
            <a:off x="691200" y="1393425"/>
            <a:ext cx="8318688" cy="1410735"/>
          </a:xfrm>
          <a:prstGeom prst="rect">
            <a:avLst/>
          </a:prstGeom>
        </p:spPr>
        <p:txBody>
          <a:bodyPr spcFirstLastPara="1" wrap="square" lIns="91425" tIns="91425" rIns="91425" bIns="91425" anchor="t" anchorCtr="0">
            <a:noAutofit/>
          </a:bodyPr>
          <a:lstStyle/>
          <a:p>
            <a:pPr marL="0" marR="383540" indent="0" algn="just">
              <a:lnSpc>
                <a:spcPct val="115000"/>
              </a:lnSpc>
              <a:spcAft>
                <a:spcPts val="0"/>
              </a:spcAft>
              <a:buNone/>
            </a:pPr>
            <a:r>
              <a:rPr lang="en-US" sz="1400" dirty="0">
                <a:effectLst/>
                <a:latin typeface="Montserrat" panose="00000500000000000000" pitchFamily="2" charset="0"/>
                <a:ea typeface="Courier New" panose="02070309020205020404" pitchFamily="49" charset="0"/>
              </a:rPr>
              <a:t>As You Know that a Library is collection of books in any institute. Librarian responsibility is to manage all the records of books issued and also returned Manually. All the Transaction (books issues &amp; books returned) are manually recorded(registers.) Students search books by racks it so time consuming and there is no arrangement. Also threat of losing record.</a:t>
            </a:r>
            <a:endParaRPr lang="en-IN" sz="1400" dirty="0">
              <a:effectLst/>
              <a:latin typeface="Montserrat" panose="00000500000000000000" pitchFamily="2" charset="0"/>
              <a:ea typeface="Courier New" panose="02070309020205020404" pitchFamily="49" charset="0"/>
            </a:endParaRPr>
          </a:p>
        </p:txBody>
      </p:sp>
      <p:sp>
        <p:nvSpPr>
          <p:cNvPr id="129" name="Google Shape;129;p19"/>
          <p:cNvSpPr txBox="1">
            <a:spLocks noGrp="1"/>
          </p:cNvSpPr>
          <p:nvPr>
            <p:ph type="body" idx="2"/>
          </p:nvPr>
        </p:nvSpPr>
        <p:spPr>
          <a:xfrm>
            <a:off x="691200" y="2804160"/>
            <a:ext cx="8038272" cy="171121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Objectives of case study</a:t>
            </a:r>
            <a:endParaRPr b="1" dirty="0"/>
          </a:p>
          <a:p>
            <a:pPr marL="342900" marR="383540" lvl="0" indent="-342900" algn="just">
              <a:lnSpc>
                <a:spcPct val="115000"/>
              </a:lnSpc>
              <a:spcAft>
                <a:spcPts val="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rPr>
              <a:t>To eliminate the paper –work in library </a:t>
            </a:r>
            <a:endParaRPr lang="en-IN" sz="1200" dirty="0">
              <a:effectLst/>
              <a:latin typeface="Times New Roman" panose="02020603050405020304" pitchFamily="18" charset="0"/>
              <a:ea typeface="Times New Roman" panose="02020603050405020304" pitchFamily="18" charset="0"/>
            </a:endParaRPr>
          </a:p>
          <a:p>
            <a:pPr marL="342900" marR="383540" lvl="0" indent="-342900" algn="just">
              <a:lnSpc>
                <a:spcPct val="115000"/>
              </a:lnSpc>
              <a:spcAft>
                <a:spcPts val="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rPr>
              <a:t>to record every transaction in computerized system so that problem such as record file missing won’t happen again</a:t>
            </a:r>
            <a:endParaRPr lang="en-IN" sz="1200" dirty="0">
              <a:effectLst/>
              <a:latin typeface="Times New Roman" panose="02020603050405020304" pitchFamily="18" charset="0"/>
              <a:ea typeface="Times New Roman" panose="02020603050405020304" pitchFamily="18" charset="0"/>
            </a:endParaRPr>
          </a:p>
          <a:p>
            <a:pPr marL="342900" marR="383540" lvl="0" indent="-342900" algn="just">
              <a:lnSpc>
                <a:spcPct val="115000"/>
              </a:lnSpc>
              <a:spcAft>
                <a:spcPts val="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rPr>
              <a:t>Improvement in control and performance</a:t>
            </a:r>
            <a:endParaRPr lang="en-IN" sz="1200" dirty="0">
              <a:effectLst/>
              <a:latin typeface="Times New Roman" panose="02020603050405020304" pitchFamily="18" charset="0"/>
              <a:ea typeface="Times New Roman" panose="02020603050405020304" pitchFamily="18" charset="0"/>
            </a:endParaRPr>
          </a:p>
          <a:p>
            <a:pPr marL="342900" marR="383540" lvl="0" indent="-342900" algn="just">
              <a:lnSpc>
                <a:spcPct val="115000"/>
              </a:lnSpc>
              <a:spcAft>
                <a:spcPts val="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rPr>
              <a:t>Save time</a:t>
            </a:r>
            <a:endParaRPr lang="en-IN" sz="1200" dirty="0">
              <a:effectLst/>
              <a:latin typeface="Times New Roman" panose="02020603050405020304" pitchFamily="18" charset="0"/>
              <a:ea typeface="Times New Roman" panose="02020603050405020304" pitchFamily="18" charset="0"/>
            </a:endParaRPr>
          </a:p>
          <a:p>
            <a:pPr marL="342900" marR="383540" lvl="0" indent="-342900" algn="just">
              <a:lnSpc>
                <a:spcPct val="115000"/>
              </a:lnSpc>
              <a:spcAft>
                <a:spcPts val="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rPr>
              <a:t>Save Cost</a:t>
            </a:r>
            <a:endParaRPr lang="en-IN" sz="1200" dirty="0">
              <a:effectLst/>
              <a:latin typeface="Times New Roman" panose="02020603050405020304" pitchFamily="18" charset="0"/>
              <a:ea typeface="Times New Roman" panose="02020603050405020304" pitchFamily="18" charset="0"/>
            </a:endParaRPr>
          </a:p>
          <a:p>
            <a:pPr marL="114300" indent="0">
              <a:buNone/>
            </a:pPr>
            <a:br>
              <a:rPr lang="en-IN" sz="1800" dirty="0">
                <a:effectLst/>
                <a:latin typeface="Times New Roman" panose="02020603050405020304" pitchFamily="18" charset="0"/>
                <a:ea typeface="Times New Roman" panose="02020603050405020304" pitchFamily="18" charset="0"/>
              </a:rPr>
            </a:br>
            <a:endParaRPr lang="en-IN" dirty="0"/>
          </a:p>
        </p:txBody>
      </p:sp>
      <p:sp>
        <p:nvSpPr>
          <p:cNvPr id="131" name="Google Shape;131;p19"/>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Desdemona template">
  <a:themeElements>
    <a:clrScheme name="Custom 347">
      <a:dk1>
        <a:srgbClr val="454F5B"/>
      </a:dk1>
      <a:lt1>
        <a:srgbClr val="FFFFFF"/>
      </a:lt1>
      <a:dk2>
        <a:srgbClr val="89929B"/>
      </a:dk2>
      <a:lt2>
        <a:srgbClr val="EFF1F3"/>
      </a:lt2>
      <a:accent1>
        <a:srgbClr val="4ECDC4"/>
      </a:accent1>
      <a:accent2>
        <a:srgbClr val="C7F464"/>
      </a:accent2>
      <a:accent3>
        <a:srgbClr val="454F5B"/>
      </a:accent3>
      <a:accent4>
        <a:srgbClr val="738498"/>
      </a:accent4>
      <a:accent5>
        <a:srgbClr val="A6B5C7"/>
      </a:accent5>
      <a:accent6>
        <a:srgbClr val="D4DAE0"/>
      </a:accent6>
      <a:hlink>
        <a:srgbClr val="454F5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1255</Words>
  <Application>Microsoft Office PowerPoint</Application>
  <PresentationFormat>On-screen Show (16:9)</PresentationFormat>
  <Paragraphs>162</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Times New Roman</vt:lpstr>
      <vt:lpstr>Symbol</vt:lpstr>
      <vt:lpstr>Montserrat</vt:lpstr>
      <vt:lpstr>Desdemona template</vt:lpstr>
      <vt:lpstr>Database Management System</vt:lpstr>
      <vt:lpstr>LIBRARY MANAGEMENT SYSTEM</vt:lpstr>
      <vt:lpstr>Contents </vt:lpstr>
      <vt:lpstr>Abstract</vt:lpstr>
      <vt:lpstr>Acknowledgments</vt:lpstr>
      <vt:lpstr>Introduction</vt:lpstr>
      <vt:lpstr>Introduction</vt:lpstr>
      <vt:lpstr>PowerPoint Presentation</vt:lpstr>
      <vt:lpstr>Brief introduction of case study</vt:lpstr>
      <vt:lpstr>Library Management System</vt:lpstr>
      <vt:lpstr>PowerPoint Presentation</vt:lpstr>
      <vt:lpstr>Physical Model</vt:lpstr>
      <vt:lpstr>Physical Model</vt:lpstr>
      <vt:lpstr>Normalization of Table</vt:lpstr>
      <vt:lpstr>Normalization of Table</vt:lpstr>
      <vt:lpstr>Normalization of Table</vt:lpstr>
      <vt:lpstr>Normalization of Table</vt:lpstr>
      <vt:lpstr>Normalization of Table</vt:lpstr>
      <vt:lpstr>Normalization of Table</vt:lpstr>
      <vt:lpstr>Normalization of Table</vt:lpstr>
      <vt:lpstr>Normalization of Table</vt:lpstr>
      <vt:lpstr>Interactive Queries :</vt:lpstr>
      <vt:lpstr>Interactive Queries :</vt:lpstr>
      <vt:lpstr>Interactive Queries :</vt:lpstr>
      <vt:lpstr>Interactive Queries :</vt:lpstr>
      <vt:lpstr>Interactive Queries :</vt:lpstr>
      <vt:lpstr>Interactive Queries :</vt:lpstr>
      <vt:lpstr>Conclusion and Future Work</vt:lpstr>
      <vt:lpstr>Bibliography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dc:title>
  <dc:creator>Ratnakar</dc:creator>
  <cp:lastModifiedBy>Priyanshu Garg</cp:lastModifiedBy>
  <cp:revision>18</cp:revision>
  <dcterms:modified xsi:type="dcterms:W3CDTF">2021-12-21T15:03:50Z</dcterms:modified>
</cp:coreProperties>
</file>