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0" r:id="rId1"/>
    <p:sldMasterId id="2147483762" r:id="rId2"/>
  </p:sldMasterIdLst>
  <p:notesMasterIdLst>
    <p:notesMasterId r:id="rId17"/>
  </p:notesMasterIdLst>
  <p:sldIdLst>
    <p:sldId id="437" r:id="rId3"/>
    <p:sldId id="438" r:id="rId4"/>
    <p:sldId id="421" r:id="rId5"/>
    <p:sldId id="426" r:id="rId6"/>
    <p:sldId id="435" r:id="rId7"/>
    <p:sldId id="427" r:id="rId8"/>
    <p:sldId id="428" r:id="rId9"/>
    <p:sldId id="429" r:id="rId10"/>
    <p:sldId id="430" r:id="rId11"/>
    <p:sldId id="431" r:id="rId12"/>
    <p:sldId id="433" r:id="rId13"/>
    <p:sldId id="432" r:id="rId14"/>
    <p:sldId id="434" r:id="rId15"/>
    <p:sldId id="436" r:id="rId16"/>
  </p:sldIdLst>
  <p:sldSz cx="12192000" cy="6858000"/>
  <p:notesSz cx="7315200" cy="9601200"/>
  <p:embeddedFontLst>
    <p:embeddedFont>
      <p:font typeface="Mongolian Baiti" panose="03000500000000000000" pitchFamily="66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Wingdings 2" panose="05020102010507070707" pitchFamily="18" charset="2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AC347-8AF2-4B99-94C9-A27A2F839D6E}" v="1" dt="2022-01-12T11:19:59.833"/>
    <p1510:client id="{44D7F92B-B8F9-4B70-99C4-1614802A01CA}" v="19" dt="2022-01-12T10:42:22.434"/>
  </p1510:revLst>
</p1510:revInfo>
</file>

<file path=ppt/tableStyles.xml><?xml version="1.0" encoding="utf-8"?>
<a:tblStyleLst xmlns:a="http://schemas.openxmlformats.org/drawingml/2006/main" def="{2A54E739-E25B-4C29-A71C-FB83D43C9B92}">
  <a:tblStyle styleId="{2A54E739-E25B-4C29-A71C-FB83D43C9B92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1F4"/>
          </a:solidFill>
        </a:fill>
      </a:tcStyle>
    </a:wholeTbl>
    <a:band1H>
      <a:tcTxStyle/>
      <a:tcStyle>
        <a:tcBdr/>
        <a:fill>
          <a:solidFill>
            <a:srgbClr val="CDE3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E3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57" autoAdjust="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125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Relationship Id="rId12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4D7F92B-B8F9-4B70-99C4-1614802A01CA}"/>
    <pc:docChg chg="modSld">
      <pc:chgData name="" userId="" providerId="" clId="Web-{44D7F92B-B8F9-4B70-99C4-1614802A01CA}" dt="2022-01-12T10:41:15.495" v="1" actId="20577"/>
      <pc:docMkLst>
        <pc:docMk/>
      </pc:docMkLst>
      <pc:sldChg chg="addSp delSp modSp">
        <pc:chgData name="" userId="" providerId="" clId="Web-{44D7F92B-B8F9-4B70-99C4-1614802A01CA}" dt="2022-01-12T10:41:15.495" v="1" actId="20577"/>
        <pc:sldMkLst>
          <pc:docMk/>
          <pc:sldMk cId="3629037967" sldId="420"/>
        </pc:sldMkLst>
        <pc:spChg chg="del">
          <ac:chgData name="" userId="" providerId="" clId="Web-{44D7F92B-B8F9-4B70-99C4-1614802A01CA}" dt="2022-01-12T10:41:02.745" v="0"/>
          <ac:spMkLst>
            <pc:docMk/>
            <pc:sldMk cId="3629037967" sldId="420"/>
            <ac:spMk id="2" creationId="{00000000-0000-0000-0000-000000000000}"/>
          </ac:spMkLst>
        </pc:spChg>
        <pc:spChg chg="add mod">
          <ac:chgData name="" userId="" providerId="" clId="Web-{44D7F92B-B8F9-4B70-99C4-1614802A01CA}" dt="2022-01-12T10:41:15.495" v="1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44D7F92B-B8F9-4B70-99C4-1614802A01CA}"/>
    <pc:docChg chg="modSld">
      <pc:chgData name="Prakash Andugula" userId="15a7d749222b3618" providerId="Windows Live" clId="Web-{44D7F92B-B8F9-4B70-99C4-1614802A01CA}" dt="2022-01-12T10:42:22.356" v="14" actId="20577"/>
      <pc:docMkLst>
        <pc:docMk/>
      </pc:docMkLst>
      <pc:sldChg chg="addSp delSp modSp">
        <pc:chgData name="Prakash Andugula" userId="15a7d749222b3618" providerId="Windows Live" clId="Web-{44D7F92B-B8F9-4B70-99C4-1614802A01CA}" dt="2022-01-12T10:42:22.356" v="14" actId="20577"/>
        <pc:sldMkLst>
          <pc:docMk/>
          <pc:sldMk cId="0" sldId="256"/>
        </pc:sldMkLst>
        <pc:spChg chg="add mod">
          <ac:chgData name="Prakash Andugula" userId="15a7d749222b3618" providerId="Windows Live" clId="Web-{44D7F92B-B8F9-4B70-99C4-1614802A01CA}" dt="2022-01-12T10:42:22.356" v="14" actId="20577"/>
          <ac:spMkLst>
            <pc:docMk/>
            <pc:sldMk cId="0" sldId="256"/>
            <ac:spMk id="3" creationId="{9360D0DC-9235-46DC-85FD-410EAE47F97C}"/>
          </ac:spMkLst>
        </pc:spChg>
        <pc:spChg chg="del">
          <ac:chgData name="Prakash Andugula" userId="15a7d749222b3618" providerId="Windows Live" clId="Web-{44D7F92B-B8F9-4B70-99C4-1614802A01CA}" dt="2022-01-12T10:41:46.949" v="6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Prakash Andugula" userId="15a7d749222b3618" providerId="Windows Live" clId="Web-{44D7F92B-B8F9-4B70-99C4-1614802A01CA}" dt="2022-01-12T10:41:31.214" v="5" actId="20577"/>
        <pc:sldMkLst>
          <pc:docMk/>
          <pc:sldMk cId="3629037967" sldId="420"/>
        </pc:sldMkLst>
        <pc:spChg chg="mod">
          <ac:chgData name="Prakash Andugula" userId="15a7d749222b3618" providerId="Windows Live" clId="Web-{44D7F92B-B8F9-4B70-99C4-1614802A01CA}" dt="2022-01-12T10:41:31.214" v="5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3DBAC347-8AF2-4B99-94C9-A27A2F839D6E}"/>
    <pc:docChg chg="delSld">
      <pc:chgData name="Prakash Andugula" userId="15a7d749222b3618" providerId="Windows Live" clId="Web-{3DBAC347-8AF2-4B99-94C9-A27A2F839D6E}" dt="2022-01-12T11:19:59.833" v="0"/>
      <pc:docMkLst>
        <pc:docMk/>
      </pc:docMkLst>
      <pc:sldChg chg="del">
        <pc:chgData name="Prakash Andugula" userId="15a7d749222b3618" providerId="Windows Live" clId="Web-{3DBAC347-8AF2-4B99-94C9-A27A2F839D6E}" dt="2022-01-12T11:19:59.833" v="0"/>
        <pc:sldMkLst>
          <pc:docMk/>
          <pc:sldMk cId="877747258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720725"/>
            <a:ext cx="6396038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3" tIns="99013" rIns="99013" bIns="99013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14917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031291" y="2744788"/>
            <a:ext cx="4129419" cy="1368425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2651686" y="4221088"/>
            <a:ext cx="6888629" cy="57682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>
              <a:buNone/>
              <a:defRPr/>
            </a:lvl4pPr>
            <a:lvl5pPr marL="1828800" indent="0">
              <a:buNone/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13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 cstate="print"/>
          <a:srcRect r="7088" b="8002"/>
          <a:stretch>
            <a:fillRect/>
          </a:stretch>
        </p:blipFill>
        <p:spPr bwMode="auto">
          <a:xfrm>
            <a:off x="-120651" y="0"/>
            <a:ext cx="123126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878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4"/>
          </p:nvPr>
        </p:nvSpPr>
        <p:spPr>
          <a:xfrm>
            <a:off x="719667" y="1484313"/>
            <a:ext cx="10752667" cy="4032250"/>
          </a:xfrm>
        </p:spPr>
        <p:txBody>
          <a:bodyPr>
            <a:normAutofit/>
          </a:bodyPr>
          <a:lstStyle>
            <a:lvl1pPr>
              <a:defRPr sz="1600">
                <a:latin typeface="Source Sans Pro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0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0E2F52-F455-4D78-AAFF-C463317BC3B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95040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1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7DA8556-2111-47AF-80B7-1F243D54D75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96762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1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1DE3153-3C60-43DE-B65A-03482AE7941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39458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52937"/>
            <a:ext cx="10972800" cy="3273227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624418" y="1484314"/>
            <a:ext cx="10943167" cy="1152525"/>
          </a:xfrm>
        </p:spPr>
        <p:txBody>
          <a:bodyPr>
            <a:noAutofit/>
          </a:bodyPr>
          <a:lstStyle>
            <a:lvl1pPr marL="0" indent="0" algn="just">
              <a:buNone/>
              <a:defRPr sz="1800">
                <a:latin typeface="Source Sans Pro" pitchFamily="34" charset="0"/>
              </a:defRPr>
            </a:lvl1pPr>
            <a:lvl2pPr marL="457200" indent="0" algn="just">
              <a:buNone/>
              <a:defRPr sz="1800"/>
            </a:lvl2pPr>
            <a:lvl3pPr marL="914400" indent="0" algn="just">
              <a:buNone/>
              <a:defRPr sz="1800"/>
            </a:lvl3pPr>
            <a:lvl4pPr marL="1371600" indent="0" algn="just">
              <a:buNone/>
              <a:defRPr sz="1800"/>
            </a:lvl4pPr>
            <a:lvl5pPr marL="1828800" indent="0" algn="just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1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3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C5DB3F9-D655-4FC9-950D-C3D296AF3C9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61028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1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42EAB7E-D95B-4866-BB15-E062985F362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39837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latin typeface="Source Sans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latin typeface="Source Sans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3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4F7C636-9AD9-49F6-9343-EB9E003A4D4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2095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556793"/>
            <a:ext cx="5386917" cy="4569371"/>
          </a:xfr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6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56793"/>
            <a:ext cx="5389033" cy="4569371"/>
          </a:xfr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6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1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2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54C15D0-063A-44FA-9B2F-C15D8F71AE1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04192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623392" y="1412776"/>
            <a:ext cx="10945216" cy="4824536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1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AE2A019-74B1-4701-A3F4-9CFFFB814CF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06032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9403" y="1268760"/>
            <a:ext cx="10862997" cy="3744416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502" y="5085184"/>
            <a:ext cx="10862997" cy="80486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Source Sans Pr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1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40344FD-E1E9-4DB2-8D02-2D0820DED7A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18444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800" kern="1200">
              <a:solidFill>
                <a:prstClr val="black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6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2AA74-DEE2-413F-AEE4-188D427939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709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762347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45009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019330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84003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Lecture 1 – What is Machine Learning?</a:t>
            </a:r>
            <a:endParaRPr lang="en-IN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AE83AF3-C6C8-4E7E-9C41-D2E5BF32FDF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21304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9098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995579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07192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131519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516554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676677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8757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Lecture 1 – What is Machine Learning?</a:t>
            </a:r>
            <a:endParaRPr lang="en-IN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6FCB346-AEFE-40F3-B481-5CF10334998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95143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351125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08957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kern="1200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2908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0651" y="6356351"/>
            <a:ext cx="6817783" cy="385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nion Pro" pitchFamily="18" charset="0"/>
                <a:cs typeface="+mn-cs"/>
              </a:defRPr>
            </a:lvl1pPr>
          </a:lstStyle>
          <a:p>
            <a:pPr>
              <a:buClrTx/>
              <a:buFontTx/>
              <a:buNone/>
              <a:defRPr/>
            </a:pPr>
            <a:r>
              <a:rPr lang="en-IN" kern="120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Introduction to Machine Learning</a:t>
            </a:r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3034" y="6356351"/>
            <a:ext cx="6371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04040"/>
                </a:solidFill>
                <a:latin typeface="Minion Pro" pitchFamily="18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B1720AF5-8BA0-404F-86A2-CC4FB7F455D7}" type="slidenum">
              <a:rPr lang="en-IN" altLang="en-US" kern="1200"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‹#›</a:t>
            </a:fld>
            <a:endParaRPr lang="en-IN" altLang="en-US" kern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63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  <p:sldLayoutId id="2147483787" r:id="rId25"/>
    <p:sldLayoutId id="2147483788" r:id="rId26"/>
    <p:sldLayoutId id="2147483789" r:id="rId27"/>
    <p:sldLayoutId id="2147483790" r:id="rId2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4"/>
          <p:cNvSpPr>
            <a:spLocks noGrp="1"/>
          </p:cNvSpPr>
          <p:nvPr>
            <p:ph sz="quarter" idx="14"/>
          </p:nvPr>
        </p:nvSpPr>
        <p:spPr>
          <a:xfrm>
            <a:off x="1851026" y="2852937"/>
            <a:ext cx="8569325" cy="2592387"/>
          </a:xfrm>
        </p:spPr>
        <p:txBody>
          <a:bodyPr/>
          <a:lstStyle/>
          <a:p>
            <a:pPr eaLnBrk="1" hangingPunct="1"/>
            <a:r>
              <a:rPr lang="en-US" altLang="en-US" sz="3200" u="sng" dirty="0">
                <a:solidFill>
                  <a:schemeClr val="bg1"/>
                </a:solidFill>
              </a:rPr>
              <a:t>Subject Name: Fundamentals of Machine </a:t>
            </a:r>
            <a:r>
              <a:rPr lang="en-US" altLang="en-US" sz="3200" u="sng" dirty="0">
                <a:solidFill>
                  <a:schemeClr val="bg1"/>
                </a:solidFill>
              </a:rPr>
              <a:t>Learning</a:t>
            </a:r>
          </a:p>
          <a:p>
            <a:pPr eaLnBrk="1" hangingPunct="1"/>
            <a:endParaRPr lang="en-US" altLang="en-US" sz="3200" u="sng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3200" dirty="0">
                <a:solidFill>
                  <a:schemeClr val="bg1"/>
                </a:solidFill>
              </a:rPr>
              <a:t>Module 1: </a:t>
            </a:r>
            <a:r>
              <a:rPr lang="en-US" altLang="en-US" sz="3200" dirty="0">
                <a:solidFill>
                  <a:schemeClr val="bg1"/>
                </a:solidFill>
              </a:rPr>
              <a:t>Introduction to Machine </a:t>
            </a:r>
            <a:r>
              <a:rPr lang="en-US" altLang="en-US" sz="3200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14340" name="Content Placeholder 4"/>
          <p:cNvSpPr txBox="1">
            <a:spLocks/>
          </p:cNvSpPr>
          <p:nvPr/>
        </p:nvSpPr>
        <p:spPr bwMode="auto">
          <a:xfrm>
            <a:off x="7667624" y="5937308"/>
            <a:ext cx="4524376" cy="79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fontAlgn="base"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kern="1200" dirty="0">
                <a:solidFill>
                  <a:prstClr val="white"/>
                </a:solidFill>
                <a:latin typeface="Source Sans Pro" pitchFamily="34" charset="0"/>
                <a:ea typeface="+mn-ea"/>
                <a:cs typeface="Arial" charset="0"/>
              </a:rPr>
              <a:t>Faculty Name :  Dr. </a:t>
            </a:r>
            <a:r>
              <a:rPr lang="en-US" altLang="en-US" sz="2000" kern="1200" dirty="0">
                <a:solidFill>
                  <a:prstClr val="white"/>
                </a:solidFill>
                <a:latin typeface="Source Sans Pro" pitchFamily="34" charset="0"/>
                <a:ea typeface="+mn-ea"/>
                <a:cs typeface="Arial" charset="0"/>
              </a:rPr>
              <a:t>Prakash </a:t>
            </a:r>
            <a:r>
              <a:rPr lang="en-US" altLang="en-US" sz="2000" kern="1200" dirty="0" err="1" smtClean="0">
                <a:solidFill>
                  <a:prstClr val="white"/>
                </a:solidFill>
                <a:latin typeface="Source Sans Pro" pitchFamily="34" charset="0"/>
                <a:ea typeface="+mn-ea"/>
                <a:cs typeface="Arial" charset="0"/>
              </a:rPr>
              <a:t>Andugula</a:t>
            </a:r>
            <a:r>
              <a:rPr lang="en-US" altLang="en-US" sz="2000" kern="1200" dirty="0" smtClean="0">
                <a:solidFill>
                  <a:prstClr val="white"/>
                </a:solidFill>
                <a:latin typeface="Source Sans Pro" pitchFamily="34" charset="0"/>
                <a:ea typeface="+mn-ea"/>
                <a:cs typeface="Arial" charset="0"/>
              </a:rPr>
              <a:t> </a:t>
            </a:r>
            <a:endParaRPr lang="en-US" altLang="en-US" sz="2000" kern="1200" dirty="0">
              <a:solidFill>
                <a:prstClr val="white"/>
              </a:solidFill>
              <a:latin typeface="Source Sans Pro" pitchFamily="34" charset="0"/>
              <a:ea typeface="+mn-ea"/>
              <a:cs typeface="Arial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5841" y="1124745"/>
            <a:ext cx="3470275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03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alternate approach (1)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Supervised Learning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Semi-Supervised</a:t>
            </a:r>
          </a:p>
          <a:p>
            <a:r>
              <a:rPr lang="en-US" dirty="0"/>
              <a:t>Transfer Learning</a:t>
            </a:r>
          </a:p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303827" y="2961564"/>
            <a:ext cx="1992573" cy="16240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Learning</a:t>
            </a:r>
          </a:p>
          <a:p>
            <a:pPr algn="ctr"/>
            <a:r>
              <a:rPr lang="en-US" sz="2800" dirty="0"/>
              <a:t>System </a:t>
            </a:r>
            <a:endParaRPr lang="en-IN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395412" y="3293941"/>
            <a:ext cx="1296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Predefined Inputs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(Labels)</a:t>
            </a:r>
            <a:endParaRPr lang="en-IN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6691949" y="3801773"/>
            <a:ext cx="573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76595" y="3419663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Unseen</a:t>
            </a:r>
          </a:p>
          <a:p>
            <a:pPr algn="ctr"/>
            <a:r>
              <a:rPr lang="en-US" sz="2000" dirty="0">
                <a:latin typeface="+mn-lt"/>
              </a:rPr>
              <a:t>Inputs</a:t>
            </a:r>
            <a:endParaRPr lang="en-IN" sz="2000" dirty="0">
              <a:latin typeface="+mn-lt"/>
            </a:endParaRPr>
          </a:p>
        </p:txBody>
      </p:sp>
      <p:cxnSp>
        <p:nvCxnSpPr>
          <p:cNvPr id="17" name="Straight Arrow Connector 16"/>
          <p:cNvCxnSpPr>
            <a:stCxn id="20" idx="1"/>
          </p:cNvCxnSpPr>
          <p:nvPr/>
        </p:nvCxnSpPr>
        <p:spPr>
          <a:xfrm flipH="1">
            <a:off x="9376009" y="3773606"/>
            <a:ext cx="7005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300112" y="4589046"/>
            <a:ext cx="1" cy="66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51843" y="5247536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Predictive Outputs</a:t>
            </a: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554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alternate approach (2)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>
                <a:solidFill>
                  <a:srgbClr val="0070C0"/>
                </a:solidFill>
              </a:rPr>
              <a:t>Unsupervised Learning</a:t>
            </a:r>
          </a:p>
          <a:p>
            <a:r>
              <a:rPr lang="en-US" dirty="0"/>
              <a:t>Semi-Supervised</a:t>
            </a:r>
          </a:p>
          <a:p>
            <a:r>
              <a:rPr lang="en-US" dirty="0"/>
              <a:t>Transfer Learning</a:t>
            </a:r>
          </a:p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303827" y="2961564"/>
            <a:ext cx="1992573" cy="16240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Learning</a:t>
            </a:r>
          </a:p>
          <a:p>
            <a:pPr algn="ctr"/>
            <a:r>
              <a:rPr lang="en-US" sz="2800" dirty="0"/>
              <a:t>System </a:t>
            </a:r>
            <a:endParaRPr lang="en-IN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45206" y="3293941"/>
            <a:ext cx="1546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Inputs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(Labels Unavailable)</a:t>
            </a:r>
            <a:endParaRPr lang="en-IN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6691949" y="3801773"/>
            <a:ext cx="573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300112" y="4589046"/>
            <a:ext cx="1" cy="66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51843" y="5247536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Predictive Outputs</a:t>
            </a: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836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alternate approach (3)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>
                <a:solidFill>
                  <a:srgbClr val="0070C0"/>
                </a:solidFill>
              </a:rPr>
              <a:t>Semi-Supervised</a:t>
            </a:r>
          </a:p>
          <a:p>
            <a:r>
              <a:rPr lang="en-US" dirty="0"/>
              <a:t>Transfer Learning</a:t>
            </a:r>
          </a:p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303827" y="2961564"/>
            <a:ext cx="1992573" cy="16240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Learning</a:t>
            </a:r>
          </a:p>
          <a:p>
            <a:pPr algn="ctr"/>
            <a:r>
              <a:rPr lang="en-US" sz="2800" dirty="0"/>
              <a:t>System </a:t>
            </a:r>
            <a:endParaRPr lang="en-IN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022375" y="3419663"/>
            <a:ext cx="1546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Inputs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(Labels)</a:t>
            </a:r>
            <a:endParaRPr lang="en-IN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6569118" y="3773606"/>
            <a:ext cx="573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76595" y="3419663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Unseen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Inputs</a:t>
            </a:r>
            <a:endParaRPr lang="en-IN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7" name="Straight Arrow Connector 16"/>
          <p:cNvCxnSpPr>
            <a:stCxn id="20" idx="1"/>
          </p:cNvCxnSpPr>
          <p:nvPr/>
        </p:nvCxnSpPr>
        <p:spPr>
          <a:xfrm flipH="1">
            <a:off x="9376009" y="3773606"/>
            <a:ext cx="7005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300112" y="4589046"/>
            <a:ext cx="1" cy="66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51843" y="5247536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Predictive Outputs</a:t>
            </a: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202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alternate approach (4)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Semi-Supervised</a:t>
            </a:r>
          </a:p>
          <a:p>
            <a:r>
              <a:rPr lang="en-US" dirty="0">
                <a:solidFill>
                  <a:srgbClr val="0070C0"/>
                </a:solidFill>
              </a:rPr>
              <a:t>Transfer </a:t>
            </a:r>
            <a:r>
              <a:rPr lang="en-US" dirty="0" smtClean="0">
                <a:solidFill>
                  <a:srgbClr val="0070C0"/>
                </a:solidFill>
              </a:rPr>
              <a:t>Learning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303827" y="2961564"/>
            <a:ext cx="1992573" cy="16240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Learning</a:t>
            </a:r>
          </a:p>
          <a:p>
            <a:pPr algn="ctr"/>
            <a:r>
              <a:rPr lang="en-US" sz="2800" dirty="0"/>
              <a:t>System </a:t>
            </a:r>
            <a:endParaRPr lang="en-IN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022375" y="3419663"/>
            <a:ext cx="1546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Inputs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(Labels)</a:t>
            </a:r>
            <a:endParaRPr lang="en-IN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6569118" y="3773606"/>
            <a:ext cx="573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76595" y="3419663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+mn-lt"/>
              </a:rPr>
              <a:t>Unseen</a:t>
            </a:r>
          </a:p>
          <a:p>
            <a:pPr algn="ctr"/>
            <a:r>
              <a:rPr lang="en-US" sz="2000" dirty="0">
                <a:solidFill>
                  <a:srgbClr val="00B050"/>
                </a:solidFill>
                <a:latin typeface="+mn-lt"/>
              </a:rPr>
              <a:t>Inputs</a:t>
            </a:r>
            <a:endParaRPr lang="en-IN" sz="2000" dirty="0">
              <a:solidFill>
                <a:srgbClr val="00B050"/>
              </a:solidFill>
              <a:latin typeface="+mn-lt"/>
            </a:endParaRPr>
          </a:p>
        </p:txBody>
      </p:sp>
      <p:cxnSp>
        <p:nvCxnSpPr>
          <p:cNvPr id="17" name="Straight Arrow Connector 16"/>
          <p:cNvCxnSpPr>
            <a:stCxn id="20" idx="1"/>
          </p:cNvCxnSpPr>
          <p:nvPr/>
        </p:nvCxnSpPr>
        <p:spPr>
          <a:xfrm flipH="1">
            <a:off x="9376009" y="3773606"/>
            <a:ext cx="7005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300112" y="4589046"/>
            <a:ext cx="1" cy="66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51843" y="5247536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Predictive Outputs</a:t>
            </a:r>
            <a:endParaRPr lang="en-IN" sz="2000" dirty="0"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95746" y="1564940"/>
            <a:ext cx="1246498" cy="10668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Learning</a:t>
            </a:r>
          </a:p>
          <a:p>
            <a:pPr algn="ctr"/>
            <a:r>
              <a:rPr lang="en-US" sz="2000" dirty="0"/>
              <a:t>System 1 </a:t>
            </a:r>
            <a:endParaRPr lang="en-IN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7701882" y="1546736"/>
            <a:ext cx="1246498" cy="10668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Learning</a:t>
            </a:r>
          </a:p>
          <a:p>
            <a:pPr algn="ctr"/>
            <a:r>
              <a:rPr lang="en-US" sz="2000" dirty="0"/>
              <a:t>System 2 </a:t>
            </a:r>
            <a:endParaRPr lang="en-IN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9726302" y="1562660"/>
            <a:ext cx="1246498" cy="10668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Learning</a:t>
            </a:r>
          </a:p>
          <a:p>
            <a:pPr algn="ctr"/>
            <a:r>
              <a:rPr lang="en-US" sz="2000" dirty="0"/>
              <a:t>System 3 </a:t>
            </a:r>
            <a:endParaRPr lang="en-IN" sz="2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569118" y="2631742"/>
            <a:ext cx="734709" cy="493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2" idx="2"/>
          </p:cNvCxnSpPr>
          <p:nvPr/>
        </p:nvCxnSpPr>
        <p:spPr>
          <a:xfrm>
            <a:off x="8325131" y="2613538"/>
            <a:ext cx="0" cy="348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296401" y="2631742"/>
            <a:ext cx="780194" cy="493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5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alternate approach (4)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16864" y="1620721"/>
            <a:ext cx="10871200" cy="4495800"/>
          </a:xfrm>
        </p:spPr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Semi-Supervised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Transfer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Learning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Reinforcement Learning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1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8"/>
          <p:cNvSpPr>
            <a:spLocks noGrp="1"/>
          </p:cNvSpPr>
          <p:nvPr>
            <p:ph type="title"/>
          </p:nvPr>
        </p:nvSpPr>
        <p:spPr>
          <a:xfrm>
            <a:off x="1981200" y="333376"/>
            <a:ext cx="8229600" cy="822325"/>
          </a:xfrm>
        </p:spPr>
        <p:txBody>
          <a:bodyPr/>
          <a:lstStyle/>
          <a:p>
            <a:pPr defTabSz="912813" eaLnBrk="1" hangingPunct="1"/>
            <a:r>
              <a:rPr lang="da-DK" altLang="en-US" dirty="0" smtClean="0"/>
              <a:t>Module 1: Introduction to Machine Learning</a:t>
            </a:r>
            <a:endParaRPr lang="en-IN" altLang="en-US" dirty="0" smtClean="0"/>
          </a:p>
        </p:txBody>
      </p:sp>
      <p:sp>
        <p:nvSpPr>
          <p:cNvPr id="6" name="Title 8"/>
          <p:cNvSpPr txBox="1">
            <a:spLocks/>
          </p:cNvSpPr>
          <p:nvPr/>
        </p:nvSpPr>
        <p:spPr bwMode="auto">
          <a:xfrm>
            <a:off x="2024063" y="1928814"/>
            <a:ext cx="8229600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da-DK" sz="4800" b="1" kern="1200" dirty="0">
                <a:solidFill>
                  <a:prstClr val="white"/>
                </a:solidFill>
                <a:latin typeface="Minion Pro" pitchFamily="18" charset="0"/>
                <a:ea typeface="+mn-ea"/>
                <a:cs typeface="Arial" charset="0"/>
              </a:rPr>
              <a:t>Lecture No: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da-DK" sz="4800" b="1" kern="1200" dirty="0">
                <a:solidFill>
                  <a:prstClr val="white"/>
                </a:solidFill>
                <a:latin typeface="Minion Pro" pitchFamily="18" charset="0"/>
                <a:ea typeface="+mn-ea"/>
                <a:cs typeface="Arial" charset="0"/>
              </a:rPr>
              <a:t>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9335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Intuition of Learning</a:t>
            </a:r>
          </a:p>
          <a:p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4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of Learning (1)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Learning different from input output system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169994" y="2961564"/>
            <a:ext cx="1992573" cy="16240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 Wired System</a:t>
            </a:r>
            <a:endParaRPr lang="en-IN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7303827" y="2961564"/>
            <a:ext cx="1992573" cy="16240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Learning</a:t>
            </a:r>
          </a:p>
          <a:p>
            <a:pPr algn="ctr"/>
            <a:r>
              <a:rPr lang="en-US" sz="2800" dirty="0"/>
              <a:t>System 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13899" y="3511996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Predefined Inputs</a:t>
            </a:r>
            <a:endParaRPr lang="en-IN" sz="2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8011" y="5247536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Predefined Outputs</a:t>
            </a:r>
            <a:endParaRPr lang="en-IN" sz="2000" dirty="0">
              <a:latin typeface="+mn-lt"/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1610436" y="3865939"/>
            <a:ext cx="5595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12" idx="0"/>
          </p:cNvCxnSpPr>
          <p:nvPr/>
        </p:nvCxnSpPr>
        <p:spPr>
          <a:xfrm flipH="1">
            <a:off x="3166280" y="4585648"/>
            <a:ext cx="1" cy="66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62167" y="6208325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Eg</a:t>
            </a:r>
            <a:r>
              <a:rPr lang="en-US" sz="1800" dirty="0">
                <a:latin typeface="+mn-lt"/>
              </a:rPr>
              <a:t> : School / Employee database records</a:t>
            </a:r>
            <a:endParaRPr lang="en-IN" sz="18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34084" y="3419663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Predefined Inputs</a:t>
            </a:r>
            <a:endParaRPr lang="en-IN" sz="2000" dirty="0">
              <a:latin typeface="+mn-lt"/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6730621" y="3773606"/>
            <a:ext cx="5595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994711" y="3447830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Unseen</a:t>
            </a:r>
          </a:p>
          <a:p>
            <a:pPr algn="ctr"/>
            <a:r>
              <a:rPr lang="en-US" sz="2000" dirty="0">
                <a:latin typeface="+mn-lt"/>
              </a:rPr>
              <a:t>Inputs</a:t>
            </a:r>
            <a:endParaRPr lang="en-IN" sz="2000" dirty="0">
              <a:latin typeface="+mn-lt"/>
            </a:endParaRPr>
          </a:p>
        </p:txBody>
      </p:sp>
      <p:cxnSp>
        <p:nvCxnSpPr>
          <p:cNvPr id="17" name="Straight Arrow Connector 16"/>
          <p:cNvCxnSpPr>
            <a:stCxn id="20" idx="1"/>
          </p:cNvCxnSpPr>
          <p:nvPr/>
        </p:nvCxnSpPr>
        <p:spPr>
          <a:xfrm flipH="1">
            <a:off x="9294125" y="3801773"/>
            <a:ext cx="7005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300112" y="4589046"/>
            <a:ext cx="1" cy="66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51843" y="5247536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Predictive Outputs</a:t>
            </a:r>
            <a:endParaRPr lang="en-IN" sz="20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55388" y="6270375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Eg</a:t>
            </a:r>
            <a:r>
              <a:rPr lang="en-US" sz="1800" dirty="0">
                <a:latin typeface="+mn-lt"/>
              </a:rPr>
              <a:t> : Children at school 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353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of Learning (</a:t>
            </a:r>
            <a:r>
              <a:rPr lang="en-US" dirty="0" smtClean="0"/>
              <a:t>1(A))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Predefined Inputs- Features</a:t>
            </a:r>
          </a:p>
          <a:p>
            <a:r>
              <a:rPr lang="en-US" dirty="0" smtClean="0"/>
              <a:t>Learning System- Model (Function)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169994" y="2961564"/>
            <a:ext cx="1992573" cy="16240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 Wired System</a:t>
            </a:r>
            <a:endParaRPr lang="en-IN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7303827" y="2961564"/>
            <a:ext cx="1992573" cy="16240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Learning</a:t>
            </a:r>
          </a:p>
          <a:p>
            <a:pPr algn="ctr"/>
            <a:r>
              <a:rPr lang="en-US" sz="2800" u="sng" dirty="0"/>
              <a:t>System </a:t>
            </a:r>
            <a:endParaRPr lang="en-IN" sz="28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13899" y="3511996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Predefined Inputs</a:t>
            </a:r>
            <a:endParaRPr lang="en-IN" sz="2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8011" y="5247536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Predefined Outputs</a:t>
            </a:r>
            <a:endParaRPr lang="en-IN" sz="2000" dirty="0">
              <a:latin typeface="+mn-lt"/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1610436" y="3865939"/>
            <a:ext cx="5595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12" idx="0"/>
          </p:cNvCxnSpPr>
          <p:nvPr/>
        </p:nvCxnSpPr>
        <p:spPr>
          <a:xfrm flipH="1">
            <a:off x="3166280" y="4585648"/>
            <a:ext cx="1" cy="66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62167" y="6208325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Eg</a:t>
            </a:r>
            <a:r>
              <a:rPr lang="en-US" sz="1800" dirty="0">
                <a:latin typeface="+mn-lt"/>
              </a:rPr>
              <a:t> : School / Employee database records</a:t>
            </a:r>
            <a:endParaRPr lang="en-IN" sz="18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34084" y="3419663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+mn-lt"/>
              </a:rPr>
              <a:t>Predefined Inputs</a:t>
            </a:r>
            <a:endParaRPr lang="en-IN" sz="2000" u="sng" dirty="0">
              <a:latin typeface="+mn-lt"/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6730621" y="3773606"/>
            <a:ext cx="5595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994711" y="3447830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Unseen</a:t>
            </a:r>
          </a:p>
          <a:p>
            <a:pPr algn="ctr"/>
            <a:r>
              <a:rPr lang="en-US" sz="2000" dirty="0">
                <a:latin typeface="+mn-lt"/>
              </a:rPr>
              <a:t>Inputs</a:t>
            </a:r>
            <a:endParaRPr lang="en-IN" sz="2000" dirty="0">
              <a:latin typeface="+mn-lt"/>
            </a:endParaRPr>
          </a:p>
        </p:txBody>
      </p:sp>
      <p:cxnSp>
        <p:nvCxnSpPr>
          <p:cNvPr id="17" name="Straight Arrow Connector 16"/>
          <p:cNvCxnSpPr>
            <a:stCxn id="20" idx="1"/>
          </p:cNvCxnSpPr>
          <p:nvPr/>
        </p:nvCxnSpPr>
        <p:spPr>
          <a:xfrm flipH="1">
            <a:off x="9294125" y="3801773"/>
            <a:ext cx="7005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300112" y="4589046"/>
            <a:ext cx="1" cy="66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51843" y="5247536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Predictive Outputs</a:t>
            </a:r>
            <a:endParaRPr lang="en-IN" sz="20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55388" y="6270375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Eg</a:t>
            </a:r>
            <a:r>
              <a:rPr lang="en-US" sz="1800" dirty="0">
                <a:latin typeface="+mn-lt"/>
              </a:rPr>
              <a:t> : Children at school 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393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of Learning (2)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Predictive outputs is proportional  to Inputs</a:t>
            </a:r>
          </a:p>
          <a:p>
            <a:pPr lvl="1"/>
            <a:r>
              <a:rPr lang="en-US" dirty="0"/>
              <a:t>Volume                         (Samples)</a:t>
            </a:r>
          </a:p>
          <a:p>
            <a:pPr lvl="1"/>
            <a:r>
              <a:rPr lang="en-US" dirty="0"/>
              <a:t>Distinctive / Varied      (Class)</a:t>
            </a:r>
          </a:p>
          <a:p>
            <a:pPr lvl="1"/>
            <a:endParaRPr lang="en-US" dirty="0"/>
          </a:p>
          <a:p>
            <a:r>
              <a:rPr lang="en-US" dirty="0"/>
              <a:t>Success</a:t>
            </a:r>
          </a:p>
          <a:p>
            <a:pPr lvl="1"/>
            <a:r>
              <a:rPr lang="en-US" dirty="0"/>
              <a:t>Generalization capability</a:t>
            </a:r>
          </a:p>
          <a:p>
            <a:pPr lvl="1"/>
            <a:r>
              <a:rPr lang="en-US" dirty="0"/>
              <a:t>How well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7303827" y="2961564"/>
            <a:ext cx="1992573" cy="16240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Learning</a:t>
            </a:r>
          </a:p>
          <a:p>
            <a:pPr algn="ctr"/>
            <a:r>
              <a:rPr lang="en-US" sz="2800" dirty="0"/>
              <a:t>System </a:t>
            </a:r>
            <a:endParaRPr lang="en-IN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434084" y="3419663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Predefined Inputs</a:t>
            </a:r>
            <a:endParaRPr lang="en-IN" sz="2000" dirty="0">
              <a:latin typeface="+mn-lt"/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6730621" y="3773606"/>
            <a:ext cx="5595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994711" y="3447830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Unseen</a:t>
            </a:r>
          </a:p>
          <a:p>
            <a:pPr algn="ctr"/>
            <a:r>
              <a:rPr lang="en-US" sz="2000" dirty="0">
                <a:latin typeface="+mn-lt"/>
              </a:rPr>
              <a:t>Inputs</a:t>
            </a:r>
            <a:endParaRPr lang="en-IN" sz="2000" dirty="0">
              <a:latin typeface="+mn-lt"/>
            </a:endParaRPr>
          </a:p>
        </p:txBody>
      </p:sp>
      <p:cxnSp>
        <p:nvCxnSpPr>
          <p:cNvPr id="17" name="Straight Arrow Connector 16"/>
          <p:cNvCxnSpPr>
            <a:stCxn id="20" idx="1"/>
          </p:cNvCxnSpPr>
          <p:nvPr/>
        </p:nvCxnSpPr>
        <p:spPr>
          <a:xfrm flipH="1">
            <a:off x="9294125" y="3801773"/>
            <a:ext cx="7005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300112" y="4589046"/>
            <a:ext cx="1" cy="66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51843" y="5247536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Predictive Outputs</a:t>
            </a: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166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of Learning (3)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Predictive outputs is proportional  to Inputs</a:t>
            </a:r>
          </a:p>
          <a:p>
            <a:pPr lvl="1"/>
            <a:r>
              <a:rPr lang="en-US" dirty="0"/>
              <a:t>Samples              -         Bikes</a:t>
            </a:r>
          </a:p>
          <a:p>
            <a:pPr lvl="1"/>
            <a:r>
              <a:rPr lang="en-US" dirty="0"/>
              <a:t>Class                   -         Kinds of Bikes </a:t>
            </a:r>
          </a:p>
          <a:p>
            <a:pPr lvl="1"/>
            <a:endParaRPr lang="en-US" dirty="0"/>
          </a:p>
          <a:p>
            <a:r>
              <a:rPr lang="en-US" dirty="0"/>
              <a:t>Success</a:t>
            </a:r>
          </a:p>
          <a:p>
            <a:pPr lvl="1"/>
            <a:r>
              <a:rPr lang="en-US" dirty="0"/>
              <a:t>Generalization capability</a:t>
            </a:r>
          </a:p>
          <a:p>
            <a:pPr lvl="1"/>
            <a:r>
              <a:rPr lang="en-US" dirty="0"/>
              <a:t>A new kind of Bike category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7303827" y="2961564"/>
            <a:ext cx="1992573" cy="16240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Learning</a:t>
            </a:r>
          </a:p>
          <a:p>
            <a:pPr algn="ctr"/>
            <a:r>
              <a:rPr lang="en-US" sz="2800" dirty="0"/>
              <a:t>System </a:t>
            </a:r>
            <a:endParaRPr lang="en-IN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434084" y="3419663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Predefined Inputs</a:t>
            </a:r>
            <a:endParaRPr lang="en-IN" sz="2000" dirty="0">
              <a:latin typeface="+mn-lt"/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6730621" y="3773606"/>
            <a:ext cx="5595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994711" y="3447830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Unseen</a:t>
            </a:r>
          </a:p>
          <a:p>
            <a:pPr algn="ctr"/>
            <a:r>
              <a:rPr lang="en-US" sz="2000" dirty="0">
                <a:latin typeface="+mn-lt"/>
              </a:rPr>
              <a:t>Inputs</a:t>
            </a:r>
            <a:endParaRPr lang="en-IN" sz="2000" dirty="0">
              <a:latin typeface="+mn-lt"/>
            </a:endParaRPr>
          </a:p>
        </p:txBody>
      </p:sp>
      <p:cxnSp>
        <p:nvCxnSpPr>
          <p:cNvPr id="17" name="Straight Arrow Connector 16"/>
          <p:cNvCxnSpPr>
            <a:stCxn id="20" idx="1"/>
          </p:cNvCxnSpPr>
          <p:nvPr/>
        </p:nvCxnSpPr>
        <p:spPr>
          <a:xfrm flipH="1">
            <a:off x="9294125" y="3801773"/>
            <a:ext cx="7005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300112" y="4589046"/>
            <a:ext cx="1" cy="66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51843" y="5247536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Predictive Outputs</a:t>
            </a: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665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Large sample database</a:t>
            </a:r>
          </a:p>
          <a:p>
            <a:r>
              <a:rPr lang="en-US" dirty="0"/>
              <a:t>More class categories</a:t>
            </a:r>
          </a:p>
          <a:p>
            <a:r>
              <a:rPr lang="en-US" dirty="0"/>
              <a:t>Need for newer sample pool (Active)</a:t>
            </a:r>
            <a:endParaRPr lang="en-IN" dirty="0"/>
          </a:p>
          <a:p>
            <a:r>
              <a:rPr lang="en-US" dirty="0"/>
              <a:t>Costly</a:t>
            </a:r>
          </a:p>
          <a:p>
            <a:r>
              <a:rPr lang="en-US" dirty="0"/>
              <a:t>Less Generalization </a:t>
            </a:r>
          </a:p>
          <a:p>
            <a:pPr lvl="1"/>
            <a:r>
              <a:rPr lang="en-US" dirty="0"/>
              <a:t>More Error in prediction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303827" y="2961564"/>
            <a:ext cx="1992573" cy="16240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Learning</a:t>
            </a:r>
          </a:p>
          <a:p>
            <a:pPr algn="ctr"/>
            <a:r>
              <a:rPr lang="en-US" sz="2800" dirty="0"/>
              <a:t>System </a:t>
            </a:r>
            <a:endParaRPr lang="en-IN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434084" y="3419663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Predefined Inputs</a:t>
            </a:r>
            <a:endParaRPr lang="en-IN" sz="2000" dirty="0">
              <a:latin typeface="+mn-lt"/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6730621" y="3773606"/>
            <a:ext cx="5595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994711" y="3447830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Unseen</a:t>
            </a:r>
          </a:p>
          <a:p>
            <a:pPr algn="ctr"/>
            <a:r>
              <a:rPr lang="en-US" sz="2000" dirty="0">
                <a:latin typeface="+mn-lt"/>
              </a:rPr>
              <a:t>Inputs</a:t>
            </a:r>
            <a:endParaRPr lang="en-IN" sz="2000" dirty="0">
              <a:latin typeface="+mn-lt"/>
            </a:endParaRPr>
          </a:p>
        </p:txBody>
      </p:sp>
      <p:cxnSp>
        <p:nvCxnSpPr>
          <p:cNvPr id="17" name="Straight Arrow Connector 16"/>
          <p:cNvCxnSpPr>
            <a:stCxn id="20" idx="1"/>
          </p:cNvCxnSpPr>
          <p:nvPr/>
        </p:nvCxnSpPr>
        <p:spPr>
          <a:xfrm flipH="1">
            <a:off x="9294125" y="3801773"/>
            <a:ext cx="7005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300112" y="4589046"/>
            <a:ext cx="1" cy="66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51843" y="5247536"/>
            <a:ext cx="129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Predictive Outputs</a:t>
            </a: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247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approaches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Semi-Supervised</a:t>
            </a:r>
          </a:p>
          <a:p>
            <a:r>
              <a:rPr lang="en-US" dirty="0"/>
              <a:t>Transfer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31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ustom 1">
      <a:majorFont>
        <a:latin typeface="Mongolian Baiti"/>
        <a:ea typeface=""/>
        <a:cs typeface=""/>
      </a:majorFont>
      <a:minorFont>
        <a:latin typeface="Mongolian Baiti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4395</TotalTime>
  <Words>354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Wingdings</vt:lpstr>
      <vt:lpstr>Mongolian Baiti</vt:lpstr>
      <vt:lpstr>Source Sans Pro</vt:lpstr>
      <vt:lpstr>Minion Pro</vt:lpstr>
      <vt:lpstr>Calibri</vt:lpstr>
      <vt:lpstr>Wingdings 2</vt:lpstr>
      <vt:lpstr>Median</vt:lpstr>
      <vt:lpstr>1_Office Theme</vt:lpstr>
      <vt:lpstr>PowerPoint Presentation</vt:lpstr>
      <vt:lpstr>Module 1: Introduction to Machine Learning</vt:lpstr>
      <vt:lpstr>Outline</vt:lpstr>
      <vt:lpstr>Intuition of Learning (1)</vt:lpstr>
      <vt:lpstr>Intuition of Learning (1(A))</vt:lpstr>
      <vt:lpstr>Intuition of Learning (2)</vt:lpstr>
      <vt:lpstr>Intuition of Learning (3)</vt:lpstr>
      <vt:lpstr>Limitations</vt:lpstr>
      <vt:lpstr>Various approaches</vt:lpstr>
      <vt:lpstr>Need for alternate approach (1)</vt:lpstr>
      <vt:lpstr>Need for alternate approach (2)</vt:lpstr>
      <vt:lpstr>Need for alternate approach (3)</vt:lpstr>
      <vt:lpstr>Need for alternate approach (4)</vt:lpstr>
      <vt:lpstr>Need for alternate approach (4)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Post-disaster Image Analysis For Urban Regions:  A Domain Adaptation Approach</dc:title>
  <dc:creator>Prakash</dc:creator>
  <cp:lastModifiedBy>Microsoft account</cp:lastModifiedBy>
  <cp:revision>429</cp:revision>
  <cp:lastPrinted>2018-09-13T22:08:13Z</cp:lastPrinted>
  <dcterms:modified xsi:type="dcterms:W3CDTF">2024-08-01T04:17:08Z</dcterms:modified>
</cp:coreProperties>
</file>