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01" r:id="rId3"/>
  </p:sldMasterIdLst>
  <p:sldIdLst>
    <p:sldId id="336" r:id="rId4"/>
    <p:sldId id="337" r:id="rId5"/>
    <p:sldId id="338" r:id="rId6"/>
    <p:sldId id="339" r:id="rId7"/>
    <p:sldId id="365" r:id="rId8"/>
    <p:sldId id="366" r:id="rId9"/>
    <p:sldId id="367" r:id="rId10"/>
    <p:sldId id="340" r:id="rId11"/>
    <p:sldId id="341" r:id="rId12"/>
    <p:sldId id="342" r:id="rId13"/>
    <p:sldId id="347" r:id="rId14"/>
    <p:sldId id="343" r:id="rId15"/>
    <p:sldId id="364" r:id="rId16"/>
    <p:sldId id="369" r:id="rId17"/>
    <p:sldId id="370" r:id="rId18"/>
    <p:sldId id="344" r:id="rId19"/>
    <p:sldId id="345" r:id="rId20"/>
    <p:sldId id="351" r:id="rId21"/>
    <p:sldId id="357" r:id="rId22"/>
    <p:sldId id="352" r:id="rId23"/>
    <p:sldId id="359" r:id="rId24"/>
    <p:sldId id="360" r:id="rId25"/>
    <p:sldId id="361" r:id="rId26"/>
    <p:sldId id="362" r:id="rId27"/>
    <p:sldId id="358" r:id="rId28"/>
    <p:sldId id="349" r:id="rId29"/>
    <p:sldId id="368" r:id="rId30"/>
    <p:sldId id="371" r:id="rId31"/>
    <p:sldId id="3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MAE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Sheet1!$D$5:$D$9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Sheet1!$E$5:$E$9</c:f>
              <c:numCache>
                <c:formatCode>General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298728"/>
        <c:axId val="315248248"/>
      </c:scatterChart>
      <c:valAx>
        <c:axId val="314298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400" b="0"/>
                  <a:t>Iteration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248248"/>
        <c:crosses val="autoZero"/>
        <c:crossBetween val="midCat"/>
        <c:minorUnit val="1"/>
      </c:valAx>
      <c:valAx>
        <c:axId val="315248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400" b="0"/>
                  <a:t>MAE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29872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1DA4D4D-6498-44B3-9A06-4ADCD417319C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3D61E6-D749-42BB-A879-297F58208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39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4D4D-6498-44B3-9A06-4ADCD417319C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1E6-D749-42BB-A879-297F58208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14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91DA4D4D-6498-44B3-9A06-4ADCD417319C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873D61E6-D749-42BB-A879-297F58208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332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031291" y="2744788"/>
            <a:ext cx="4129419" cy="1368425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651686" y="4221088"/>
            <a:ext cx="6888629" cy="57682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>
              <a:buNone/>
              <a:defRPr/>
            </a:lvl4pPr>
            <a:lvl5pPr marL="1828800" indent="0">
              <a:buNone/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5046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 cstate="print"/>
          <a:srcRect r="7088" b="8002"/>
          <a:stretch>
            <a:fillRect/>
          </a:stretch>
        </p:blipFill>
        <p:spPr bwMode="auto">
          <a:xfrm>
            <a:off x="-120651" y="0"/>
            <a:ext cx="123126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753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719667" y="1484313"/>
            <a:ext cx="10752667" cy="4032250"/>
          </a:xfrm>
        </p:spPr>
        <p:txBody>
          <a:bodyPr>
            <a:normAutofit/>
          </a:bodyPr>
          <a:lstStyle>
            <a:lvl1pPr>
              <a:defRPr sz="1600">
                <a:latin typeface="Source Sans Pro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0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0E2F52-F455-4D78-AAFF-C463317BC3B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96491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1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7DA8556-2111-47AF-80B7-1F243D54D75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25640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1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1DE3153-3C60-43DE-B65A-03482AE7941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79743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52937"/>
            <a:ext cx="10972800" cy="3273227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24418" y="1484314"/>
            <a:ext cx="10943167" cy="1152525"/>
          </a:xfrm>
        </p:spPr>
        <p:txBody>
          <a:bodyPr>
            <a:noAutofit/>
          </a:bodyPr>
          <a:lstStyle>
            <a:lvl1pPr marL="0" indent="0" algn="just">
              <a:buNone/>
              <a:defRPr sz="1800">
                <a:latin typeface="Source Sans Pro" pitchFamily="34" charset="0"/>
              </a:defRPr>
            </a:lvl1pPr>
            <a:lvl2pPr marL="457200" indent="0" algn="just">
              <a:buNone/>
              <a:defRPr sz="1800"/>
            </a:lvl2pPr>
            <a:lvl3pPr marL="914400" indent="0" algn="just">
              <a:buNone/>
              <a:defRPr sz="1800"/>
            </a:lvl3pPr>
            <a:lvl4pPr marL="1371600" indent="0" algn="just">
              <a:buNone/>
              <a:defRPr sz="1800"/>
            </a:lvl4pPr>
            <a:lvl5pPr marL="1828800" indent="0" algn="just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3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C5DB3F9-D655-4FC9-950D-C3D296AF3C9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10682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1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42EAB7E-D95B-4866-BB15-E062985F362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87790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3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4F7C636-9AD9-49F6-9343-EB9E003A4D4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8752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4D4D-6498-44B3-9A06-4ADCD417319C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3D61E6-D749-42BB-A879-297F5820859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sz="2800" baseline="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 baseline="0">
                <a:latin typeface="+mn-lt"/>
              </a:defRPr>
            </a:lvl3pPr>
            <a:lvl4pPr>
              <a:defRPr sz="1800" baseline="0">
                <a:latin typeface="+mn-lt"/>
              </a:defRPr>
            </a:lvl4pPr>
            <a:lvl5pPr>
              <a:defRPr sz="1800" baseline="0">
                <a:latin typeface="+mn-lt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7444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56793"/>
            <a:ext cx="5386917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56793"/>
            <a:ext cx="5389033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2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54C15D0-063A-44FA-9B2F-C15D8F71AE1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04816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623392" y="1412776"/>
            <a:ext cx="10945216" cy="482453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1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AE2A019-74B1-4701-A3F4-9CFFFB814CF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47962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9403" y="1268760"/>
            <a:ext cx="10862997" cy="374441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502" y="5085184"/>
            <a:ext cx="10862997" cy="80486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Source Sans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1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40344FD-E1E9-4DB2-8D02-2D0820DED7A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67199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2AA74-DEE2-413F-AEE4-188D42793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241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02901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169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964171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49875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Lecture 1 – What is Machine Learning?</a:t>
            </a:r>
            <a:endParaRPr lang="en-IN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AE83AF3-C6C8-4E7E-9C41-D2E5BF32FDF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412973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121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4D4D-6498-44B3-9A06-4ADCD417319C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3D61E6-D749-42BB-A879-297F5820859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797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94314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07951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995407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43354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641023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089701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Lecture 1 – What is Machine Learning?</a:t>
            </a:r>
            <a:endParaRPr lang="en-IN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6FCB346-AEFE-40F3-B481-5CF10334998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70322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793809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50245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1374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1DA4D4D-6498-44B3-9A06-4ADCD417319C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3D61E6-D749-42BB-A879-297F5820859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506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031291" y="2744788"/>
            <a:ext cx="4129419" cy="1368425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651686" y="4221088"/>
            <a:ext cx="6888629" cy="57682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>
              <a:buNone/>
              <a:defRPr/>
            </a:lvl4pPr>
            <a:lvl5pPr marL="1828800" indent="0">
              <a:buNone/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9510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 cstate="print"/>
          <a:srcRect r="7088" b="8002"/>
          <a:stretch>
            <a:fillRect/>
          </a:stretch>
        </p:blipFill>
        <p:spPr bwMode="auto">
          <a:xfrm>
            <a:off x="-120651" y="0"/>
            <a:ext cx="123126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2931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719667" y="1484313"/>
            <a:ext cx="10752667" cy="4032250"/>
          </a:xfrm>
        </p:spPr>
        <p:txBody>
          <a:bodyPr>
            <a:normAutofit/>
          </a:bodyPr>
          <a:lstStyle>
            <a:lvl1pPr>
              <a:defRPr sz="1600">
                <a:latin typeface="Source Sans Pro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0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0E2F52-F455-4D78-AAFF-C463317BC3B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2749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1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7DA8556-2111-47AF-80B7-1F243D54D75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958675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1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1DE3153-3C60-43DE-B65A-03482AE7941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205699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52937"/>
            <a:ext cx="10972800" cy="3273227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24418" y="1484314"/>
            <a:ext cx="10943167" cy="1152525"/>
          </a:xfrm>
        </p:spPr>
        <p:txBody>
          <a:bodyPr>
            <a:noAutofit/>
          </a:bodyPr>
          <a:lstStyle>
            <a:lvl1pPr marL="0" indent="0" algn="just">
              <a:buNone/>
              <a:defRPr sz="1800">
                <a:latin typeface="Source Sans Pro" pitchFamily="34" charset="0"/>
              </a:defRPr>
            </a:lvl1pPr>
            <a:lvl2pPr marL="457200" indent="0" algn="just">
              <a:buNone/>
              <a:defRPr sz="1800"/>
            </a:lvl2pPr>
            <a:lvl3pPr marL="914400" indent="0" algn="just">
              <a:buNone/>
              <a:defRPr sz="1800"/>
            </a:lvl3pPr>
            <a:lvl4pPr marL="1371600" indent="0" algn="just">
              <a:buNone/>
              <a:defRPr sz="1800"/>
            </a:lvl4pPr>
            <a:lvl5pPr marL="1828800" indent="0" algn="just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3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C5DB3F9-D655-4FC9-950D-C3D296AF3C9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955372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1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42EAB7E-D95B-4866-BB15-E062985F362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373370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3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4F7C636-9AD9-49F6-9343-EB9E003A4D4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223490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56793"/>
            <a:ext cx="5386917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56793"/>
            <a:ext cx="5389033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2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54C15D0-063A-44FA-9B2F-C15D8F71AE1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45289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623392" y="1412776"/>
            <a:ext cx="10945216" cy="482453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1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AE2A019-74B1-4701-A3F4-9CFFFB814CF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5588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1DA4D4D-6498-44B3-9A06-4ADCD417319C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3D61E6-D749-42BB-A879-297F5820859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17368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9403" y="1268760"/>
            <a:ext cx="10862997" cy="374441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502" y="5085184"/>
            <a:ext cx="10862997" cy="80486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Source Sans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11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40344FD-E1E9-4DB2-8D02-2D0820DED7A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65514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2AA74-DEE2-413F-AEE4-188D42793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9868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9498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288634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668944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783947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Lecture 1 – What is Machine Learning?</a:t>
            </a:r>
            <a:endParaRPr lang="en-IN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AE83AF3-C6C8-4E7E-9C41-D2E5BF32FDF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898743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932971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036459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8620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4D4D-6498-44B3-9A06-4ADCD417319C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3D61E6-D749-42BB-A879-297F58208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1654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963013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016806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569825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9566444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8" t="34656" r="25697" b="36041"/>
          <a:stretch>
            <a:fillRect/>
          </a:stretch>
        </p:blipFill>
        <p:spPr bwMode="auto">
          <a:xfrm>
            <a:off x="8784168" y="5581650"/>
            <a:ext cx="3407833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784299" y="5589240"/>
            <a:ext cx="3407701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Lecture 1 – What is Machine Learning?</a:t>
            </a:r>
            <a:endParaRPr lang="en-IN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6FCB346-AEFE-40F3-B481-5CF10334998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900052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089077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1125538"/>
            <a:ext cx="111379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527051" y="6308725"/>
            <a:ext cx="8257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/>
            </a:extLst>
          </p:cNvPr>
          <p:cNvCxnSpPr/>
          <p:nvPr userDrawn="1"/>
        </p:nvCxnSpPr>
        <p:spPr>
          <a:xfrm>
            <a:off x="1295400" y="6381751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7" y="5876926"/>
            <a:ext cx="350308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71600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4417" y="6356351"/>
            <a:ext cx="635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CD0FD22-F884-4B55-8EFC-0C63EEC818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856149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274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4D4D-6498-44B3-9A06-4ADCD417319C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3D61E6-D749-42BB-A879-297F58208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18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4D4D-6498-44B3-9A06-4ADCD417319C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3D61E6-D749-42BB-A879-297F5820859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5409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1DA4D4D-6498-44B3-9A06-4ADCD417319C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3D61E6-D749-42BB-A879-297F5820859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7916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DA4D4D-6498-44B3-9A06-4ADCD417319C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3D61E6-D749-42BB-A879-297F58208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58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0651" y="6356351"/>
            <a:ext cx="6817783" cy="385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nion Pro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3034" y="6356351"/>
            <a:ext cx="6371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04040"/>
                </a:solidFill>
                <a:latin typeface="Minion Pro" pitchFamily="18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720AF5-8BA0-404F-86A2-CC4FB7F455D7}" type="slidenum">
              <a:rPr lang="en-I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2492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0651" y="6356351"/>
            <a:ext cx="6817783" cy="385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nion Pro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IN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Machine Learning</a:t>
            </a:r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3034" y="6356351"/>
            <a:ext cx="6371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04040"/>
                </a:solidFill>
                <a:latin typeface="Minion Pro" pitchFamily="18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720AF5-8BA0-404F-86A2-CC4FB7F455D7}" type="slidenum">
              <a:rPr lang="en-I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8381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4"/>
          <p:cNvSpPr>
            <a:spLocks noGrp="1"/>
          </p:cNvSpPr>
          <p:nvPr>
            <p:ph sz="quarter" idx="14"/>
          </p:nvPr>
        </p:nvSpPr>
        <p:spPr>
          <a:xfrm>
            <a:off x="1119117" y="2852937"/>
            <a:ext cx="10467831" cy="2663627"/>
          </a:xfrm>
        </p:spPr>
        <p:txBody>
          <a:bodyPr/>
          <a:lstStyle/>
          <a:p>
            <a:pPr eaLnBrk="1" hangingPunct="1"/>
            <a:r>
              <a:rPr lang="en-US" altLang="en-US" sz="3200" u="sng" dirty="0">
                <a:solidFill>
                  <a:schemeClr val="bg1"/>
                </a:solidFill>
              </a:rPr>
              <a:t>Subject Name: Fundamentals of Machine Learning</a:t>
            </a:r>
          </a:p>
          <a:p>
            <a:pPr eaLnBrk="1" hangingPunct="1"/>
            <a:endParaRPr lang="en-US" altLang="en-US" sz="3200" u="sng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Module </a:t>
            </a:r>
            <a:r>
              <a:rPr lang="en-US" altLang="en-US" sz="3200" dirty="0" smtClean="0">
                <a:solidFill>
                  <a:schemeClr val="bg1"/>
                </a:solidFill>
              </a:rPr>
              <a:t>2</a:t>
            </a:r>
            <a:r>
              <a:rPr lang="en-US" altLang="en-US" sz="3200" dirty="0">
                <a:solidFill>
                  <a:schemeClr val="bg1"/>
                </a:solidFill>
              </a:rPr>
              <a:t>: </a:t>
            </a:r>
            <a:r>
              <a:rPr lang="en-US" altLang="en-US" sz="3200" dirty="0" smtClean="0">
                <a:solidFill>
                  <a:schemeClr val="bg1"/>
                </a:solidFill>
              </a:rPr>
              <a:t>Regression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14340" name="Content Placeholder 4"/>
          <p:cNvSpPr txBox="1">
            <a:spLocks/>
          </p:cNvSpPr>
          <p:nvPr/>
        </p:nvSpPr>
        <p:spPr bwMode="auto">
          <a:xfrm>
            <a:off x="1847851" y="5516564"/>
            <a:ext cx="8569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prstClr val="white"/>
                </a:solidFill>
                <a:latin typeface="Source Sans Pro" pitchFamily="34" charset="0"/>
                <a:cs typeface="Arial" charset="0"/>
              </a:rPr>
              <a:t>Faculty Name :  Dr. Prakash </a:t>
            </a:r>
            <a:r>
              <a:rPr lang="en-US" altLang="en-US" sz="2000" dirty="0" err="1">
                <a:solidFill>
                  <a:prstClr val="white"/>
                </a:solidFill>
                <a:latin typeface="Source Sans Pro" pitchFamily="34" charset="0"/>
                <a:cs typeface="Arial" charset="0"/>
              </a:rPr>
              <a:t>Andugula</a:t>
            </a:r>
            <a:endParaRPr lang="en-US" altLang="en-US" sz="2000" dirty="0">
              <a:solidFill>
                <a:prstClr val="white"/>
              </a:solidFill>
              <a:latin typeface="Source Sans Pro" pitchFamily="34" charset="0"/>
              <a:cs typeface="Arial" charset="0"/>
            </a:endParaRPr>
          </a:p>
          <a:p>
            <a:pPr algn="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prstClr val="white"/>
                </a:solidFill>
                <a:latin typeface="Source Sans Pro" pitchFamily="34" charset="0"/>
                <a:cs typeface="Arial" charset="0"/>
              </a:rPr>
              <a:t> 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6282" y="1124745"/>
            <a:ext cx="3470275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3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Differentiability </a:t>
                </a:r>
                <a:r>
                  <a:rPr lang="en-US" b="1" dirty="0"/>
                  <a:t>of </a:t>
                </a:r>
                <a:r>
                  <a:rPr lang="en-US" b="1" dirty="0" smtClean="0"/>
                  <a:t>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683" b="-4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572904"/>
                <a:ext cx="11360518" cy="5087203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dirty="0" smtClean="0"/>
                  <a:t>For </a:t>
                </a:r>
                <a:r>
                  <a:rPr lang="en-US" dirty="0"/>
                  <a:t>a function to be differentiable at a point, it must have a well-defined and unique derivative at that point. Let's calculate the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at any point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. To </a:t>
                </a:r>
                <a:r>
                  <a:rPr lang="en-US" dirty="0"/>
                  <a:t>check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differentiable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need to compute the left-hand derivative and the right-hand derivative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:</a:t>
                </a:r>
                <a:endParaRPr lang="en-IN" dirty="0" smtClean="0"/>
              </a:p>
              <a:p>
                <a:pPr>
                  <a:spcBef>
                    <a:spcPts val="0"/>
                  </a:spcBef>
                </a:pPr>
                <a:r>
                  <a:rPr lang="en-US" dirty="0" smtClean="0"/>
                  <a:t>The </a:t>
                </a:r>
                <a:r>
                  <a:rPr lang="en-US" dirty="0"/>
                  <a:t>derivative of a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a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given by the limit:</a:t>
                </a:r>
                <a:endParaRPr lang="en-IN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>
                        <a:latin typeface="Cambria Math" panose="02040503050406030204" pitchFamily="18" charset="0"/>
                      </a:rPr>
                      <m:t> 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1" dirty="0"/>
                  <a:t>Calculating the </a:t>
                </a:r>
                <a:r>
                  <a:rPr lang="en-US" b="1" dirty="0" smtClean="0"/>
                  <a:t>Derivative</a:t>
                </a:r>
                <a:r>
                  <a:rPr lang="en-IN" dirty="0"/>
                  <a:t>  </a:t>
                </a:r>
                <a:r>
                  <a:rPr lang="en-US" b="1" dirty="0" smtClean="0"/>
                  <a:t>At </a:t>
                </a:r>
                <a:r>
                  <a:rPr lang="en-US" b="1" dirty="0"/>
                  <a:t>any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>
                        <a:latin typeface="Cambria Math" panose="02040503050406030204" pitchFamily="18" charset="0"/>
                      </a:rPr>
                      <m:t> 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 smtClean="0"/>
                  <a:t>  ; Now substituting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:</a:t>
                </a:r>
                <a:endParaRPr lang="en-IN" i="1" dirty="0" smtClean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>
                        <a:latin typeface="Cambria Math" panose="02040503050406030204" pitchFamily="18" charset="0"/>
                      </a:rPr>
                      <m:t> 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>
                        <a:latin typeface="Cambria Math" panose="02040503050406030204" pitchFamily="18" charset="0"/>
                      </a:rPr>
                      <m:t> 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>
                        <a:latin typeface="Cambria Math" panose="02040503050406030204" pitchFamily="18" charset="0"/>
                      </a:rPr>
                      <m:t> 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>
                        <a:latin typeface="Cambria Math" panose="02040503050406030204" pitchFamily="18" charset="0"/>
                      </a:rPr>
                      <m:t> 1=1</m:t>
                    </m:r>
                  </m:oMath>
                </a14:m>
                <a:endParaRPr lang="en-I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D</a:t>
                </a:r>
                <a:r>
                  <a:rPr lang="en-US" dirty="0" smtClean="0"/>
                  <a:t>erivative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at any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572904"/>
                <a:ext cx="11360518" cy="5087203"/>
              </a:xfrm>
              <a:blipFill rotWithShape="0">
                <a:blip r:embed="rId3"/>
                <a:stretch>
                  <a:fillRect l="-1073" t="-1078" r="-1824" b="-28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Differentiability </a:t>
                </a:r>
                <a:r>
                  <a:rPr lang="en-US" b="1" dirty="0"/>
                  <a:t>of </a:t>
                </a:r>
                <a:r>
                  <a:rPr lang="en-US" b="1" dirty="0" smtClean="0"/>
                  <a:t>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683" b="-4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572903"/>
                <a:ext cx="11360518" cy="5285097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1" dirty="0" smtClean="0"/>
                  <a:t>Differentiability </a:t>
                </a:r>
                <a:r>
                  <a:rPr lang="en-US" b="1" dirty="0"/>
                  <a:t>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To confirm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differentiable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</a:t>
                </a:r>
                <a:endParaRPr lang="en-I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1" dirty="0"/>
                  <a:t>Left-hand derivative</a:t>
                </a:r>
                <a:r>
                  <a:rPr lang="en-US" dirty="0"/>
                  <a:t>: This is the slope of the function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approaches 0 from the left (negative side):</a:t>
                </a:r>
                <a:endParaRPr lang="en-IN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r>
                      <a:rPr lang="en-US">
                        <a:latin typeface="Cambria Math" panose="02040503050406030204" pitchFamily="18" charset="0"/>
                      </a:rPr>
                      <m:t> 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(0+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r>
                      <a:rPr lang="en-US">
                        <a:latin typeface="Cambria Math" panose="02040503050406030204" pitchFamily="18" charset="0"/>
                      </a:rPr>
                      <m:t> 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r>
                      <a:rPr lang="en-US">
                        <a:latin typeface="Cambria Math" panose="02040503050406030204" pitchFamily="18" charset="0"/>
                      </a:rPr>
                      <m:t> 1=1</m:t>
                    </m:r>
                  </m:oMath>
                </a14:m>
                <a:endParaRPr lang="en-IN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b="1" dirty="0"/>
                  <a:t>Right-hand derivative</a:t>
                </a:r>
                <a:r>
                  <a:rPr lang="en-US" dirty="0"/>
                  <a:t>: This is the slope of the function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approaches 0 from the right (positive side):</a:t>
                </a:r>
                <a:endParaRPr lang="en-IN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>
                        <a:latin typeface="Cambria Math" panose="02040503050406030204" pitchFamily="18" charset="0"/>
                      </a:rPr>
                      <m:t> 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(0+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>
                        <a:latin typeface="Cambria Math" panose="02040503050406030204" pitchFamily="18" charset="0"/>
                      </a:rPr>
                      <m:t> 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>
                        <a:latin typeface="Cambria Math" panose="02040503050406030204" pitchFamily="18" charset="0"/>
                      </a:rPr>
                      <m:t> 1=1</m:t>
                    </m:r>
                  </m:oMath>
                </a14:m>
                <a:endParaRPr lang="en-I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Since both the left-hand derivative and the right-hand derivative are equal to 1,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differentiable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572903"/>
                <a:ext cx="11360518" cy="5285097"/>
              </a:xfrm>
              <a:blipFill rotWithShape="0">
                <a:blip r:embed="rId3"/>
                <a:stretch>
                  <a:fillRect l="-1073" t="-1038" r="-1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75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Differentiability </a:t>
                </a:r>
                <a:r>
                  <a:rPr lang="en-US" b="1" dirty="0"/>
                  <a:t>of </a:t>
                </a:r>
                <a:r>
                  <a:rPr lang="en-US" b="1" dirty="0" smtClean="0"/>
                  <a:t> Function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683" b="-4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514901"/>
                <a:ext cx="11361488" cy="5343099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500" dirty="0"/>
                  <a:t>The absolute value function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)=|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500" dirty="0"/>
                  <a:t> is defined as:</a:t>
                </a:r>
                <a:r>
                  <a:rPr lang="en-IN" sz="2500" dirty="0"/>
                  <a:t>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50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2500" i="1"/>
                                <m:t> 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50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2500" i="1"/>
                                <m:t> 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500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500" b="1" dirty="0" smtClean="0"/>
                  <a:t>Left-hand </a:t>
                </a:r>
                <a:r>
                  <a:rPr lang="en-US" sz="2500" b="1" dirty="0"/>
                  <a:t>derivative</a:t>
                </a:r>
                <a:r>
                  <a:rPr lang="en-US" sz="2500" dirty="0"/>
                  <a:t>: This is the slope of the function as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500" dirty="0"/>
                  <a:t> approaches 0 from the left (negative side):</a:t>
                </a:r>
                <a:endParaRPr lang="en-IN" sz="25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5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r>
                      <a:rPr lang="en-US" sz="2500">
                        <a:latin typeface="Cambria Math" panose="02040503050406030204" pitchFamily="18" charset="0"/>
                      </a:rPr>
                      <m:t> </m:t>
                    </m:r>
                    <m:f>
                      <m:f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(0+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5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5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r>
                      <a:rPr lang="en-US" sz="2500">
                        <a:latin typeface="Cambria Math" panose="02040503050406030204" pitchFamily="18" charset="0"/>
                      </a:rPr>
                      <m:t> </m:t>
                    </m:r>
                    <m:f>
                      <m:f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5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5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r>
                      <a:rPr lang="en-US" sz="2500">
                        <a:latin typeface="Cambria Math" panose="02040503050406030204" pitchFamily="18" charset="0"/>
                      </a:rPr>
                      <m:t> 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sz="2500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500" b="1" dirty="0"/>
                  <a:t>Right-hand derivative</a:t>
                </a:r>
                <a:r>
                  <a:rPr lang="en-US" sz="2500" dirty="0"/>
                  <a:t>: This is the slope of the function as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500" dirty="0"/>
                  <a:t> approaches 0 from the right (positive side):</a:t>
                </a:r>
                <a:endParaRPr lang="en-IN" sz="25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5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5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sz="2500">
                        <a:latin typeface="Cambria Math" panose="02040503050406030204" pitchFamily="18" charset="0"/>
                      </a:rPr>
                      <m:t> </m:t>
                    </m:r>
                    <m:f>
                      <m:f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(0+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5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5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5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sz="2500">
                        <a:latin typeface="Cambria Math" panose="02040503050406030204" pitchFamily="18" charset="0"/>
                      </a:rPr>
                      <m:t> </m:t>
                    </m:r>
                    <m:f>
                      <m:f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5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5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5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sz="2500">
                        <a:latin typeface="Cambria Math" panose="02040503050406030204" pitchFamily="18" charset="0"/>
                      </a:rPr>
                      <m:t> 1=1</m:t>
                    </m:r>
                  </m:oMath>
                </a14:m>
                <a:endParaRPr lang="en-IN" sz="25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500" b="1" dirty="0"/>
                  <a:t>Non-Differentiability at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5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500" dirty="0" smtClean="0"/>
                  <a:t>Since the </a:t>
                </a:r>
                <a:r>
                  <a:rPr lang="en-US" sz="2500" dirty="0"/>
                  <a:t>left-hand derivative (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500" dirty="0"/>
                  <a:t>) doesn’t equal the right-hand derivative (</a:t>
                </a:r>
                <a14:m>
                  <m:oMath xmlns:m="http://schemas.openxmlformats.org/officeDocument/2006/math">
                    <m:r>
                      <a:rPr lang="en-US" sz="25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500" dirty="0" smtClean="0"/>
                  <a:t>), the </a:t>
                </a:r>
                <a:r>
                  <a:rPr lang="en-US" sz="2500" dirty="0"/>
                  <a:t>function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)=|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500" dirty="0"/>
                  <a:t> is not differentiable at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500" dirty="0"/>
                  <a:t>. M</a:t>
                </a:r>
                <a:r>
                  <a:rPr lang="en-US" sz="2500" dirty="0" smtClean="0"/>
                  <a:t>eans </a:t>
                </a:r>
                <a:r>
                  <a:rPr lang="en-US" sz="2500" dirty="0"/>
                  <a:t>there's a </a:t>
                </a:r>
                <a:r>
                  <a:rPr lang="en-US" sz="2500" dirty="0" smtClean="0"/>
                  <a:t>sharp </a:t>
                </a:r>
                <a:r>
                  <a:rPr lang="en-US" sz="2500" dirty="0"/>
                  <a:t>corner at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500" dirty="0"/>
                  <a:t>, </a:t>
                </a:r>
                <a:r>
                  <a:rPr lang="en-US" sz="2500" dirty="0" smtClean="0"/>
                  <a:t>&amp; function doesn’t </a:t>
                </a:r>
                <a:r>
                  <a:rPr lang="en-US" sz="2500" dirty="0"/>
                  <a:t>have a unique tangent line there.</a:t>
                </a:r>
                <a:endParaRPr lang="en-IN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514901"/>
                <a:ext cx="11361488" cy="5343099"/>
              </a:xfrm>
              <a:blipFill rotWithShape="0">
                <a:blip r:embed="rId3"/>
                <a:stretch>
                  <a:fillRect l="-858" r="-9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1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Subgradient</a:t>
            </a:r>
            <a:r>
              <a:rPr lang="en-US" b="1" dirty="0"/>
              <a:t> </a:t>
            </a:r>
            <a:r>
              <a:rPr lang="en-US" b="1" dirty="0" smtClean="0"/>
              <a:t>Definition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96036" y="1600200"/>
                <a:ext cx="11181095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en-US" b="1" dirty="0" smtClean="0"/>
                  <a:t>Gradient</a:t>
                </a:r>
                <a:r>
                  <a:rPr lang="en-US" dirty="0"/>
                  <a:t>: For a differentiable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gradient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provides the direction of the steepest ascent (or descent for optimization).</a:t>
                </a:r>
                <a:endParaRPr lang="en-IN" dirty="0"/>
              </a:p>
              <a:p>
                <a:pPr lvl="0"/>
                <a:r>
                  <a:rPr lang="en-US" b="1" dirty="0" err="1"/>
                  <a:t>Subgradient</a:t>
                </a:r>
                <a:r>
                  <a:rPr lang="en-US" dirty="0"/>
                  <a:t>: For a convex, non-differentiable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</a:t>
                </a:r>
                <a:r>
                  <a:rPr lang="en-US" dirty="0" err="1"/>
                  <a:t>subgradient</a:t>
                </a:r>
                <a:r>
                  <a:rPr lang="en-US" dirty="0"/>
                  <a:t> at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that satisfies the following inequality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: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This inequality defines the </a:t>
                </a:r>
                <a:r>
                  <a:rPr lang="en-US" dirty="0" err="1"/>
                  <a:t>subgradient</a:t>
                </a:r>
                <a:r>
                  <a:rPr lang="en-US" dirty="0"/>
                  <a:t> as a vector that forms a linear </a:t>
                </a:r>
                <a:r>
                  <a:rPr lang="en-US" dirty="0" err="1"/>
                  <a:t>underestimator</a:t>
                </a:r>
                <a:r>
                  <a:rPr lang="en-US" dirty="0"/>
                  <a:t> of the function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the absolute value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,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|≥0+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/>
                  <a:t>which </a:t>
                </a:r>
                <a:r>
                  <a:rPr lang="en-US" dirty="0"/>
                  <a:t>simplifies to: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𝑔𝑥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For this inequality to hold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must be in the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1,1]</m:t>
                    </m:r>
                  </m:oMath>
                </a14:m>
                <a:r>
                  <a:rPr lang="en-US" dirty="0"/>
                  <a:t>. Therefore, the </a:t>
                </a:r>
                <a:r>
                  <a:rPr lang="en-US" dirty="0" err="1"/>
                  <a:t>subgradient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not a single value but any value within this interval.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96036" y="1600200"/>
                <a:ext cx="11181095" cy="5257800"/>
              </a:xfrm>
              <a:blipFill rotWithShape="0">
                <a:blip r:embed="rId2"/>
                <a:stretch>
                  <a:fillRect l="-981" t="-1972" r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02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Subgradient</a:t>
            </a:r>
            <a:r>
              <a:rPr lang="en-US" b="1" dirty="0"/>
              <a:t> </a:t>
            </a:r>
            <a:r>
              <a:rPr lang="en-US" b="1" dirty="0" smtClean="0"/>
              <a:t>Definition..</a:t>
            </a:r>
            <a:r>
              <a:rPr lang="en-US" b="1" dirty="0" err="1" smtClean="0"/>
              <a:t>cont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96036" y="1600200"/>
                <a:ext cx="11368585" cy="5257800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The </a:t>
                </a:r>
                <a:r>
                  <a:rPr lang="en-US" b="1" dirty="0" err="1"/>
                  <a:t>subgradient</a:t>
                </a:r>
                <a:r>
                  <a:rPr lang="en-US" b="1" dirty="0"/>
                  <a:t> condition</a:t>
                </a:r>
                <a:r>
                  <a:rPr lang="en-US" dirty="0"/>
                  <a:t> for a convex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that the function value at any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greater than or equal to the value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plus the linear approximation based on the </a:t>
                </a:r>
                <a:r>
                  <a:rPr lang="en-US" dirty="0" err="1"/>
                  <a:t>subgradient</a:t>
                </a:r>
                <a:r>
                  <a:rPr lang="en-US" dirty="0"/>
                  <a:t>.</a:t>
                </a:r>
                <a:endParaRPr lang="en-IN" dirty="0"/>
              </a:p>
              <a:p>
                <a:pPr lvl="0"/>
                <a:r>
                  <a:rPr lang="en-US" dirty="0"/>
                  <a:t>For the </a:t>
                </a:r>
                <a:r>
                  <a:rPr lang="en-US" b="1" dirty="0"/>
                  <a:t>absolute value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,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this condition simplifies 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𝑔𝑥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0"/>
                <a:r>
                  <a:rPr lang="en-US" dirty="0"/>
                  <a:t>For the inequality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𝑔𝑥</m:t>
                    </m:r>
                  </m:oMath>
                </a14:m>
                <a:r>
                  <a:rPr lang="en-US" dirty="0"/>
                  <a:t> to be true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must be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96036" y="1600200"/>
                <a:ext cx="11368585" cy="5257800"/>
              </a:xfrm>
              <a:blipFill rotWithShape="0">
                <a:blip r:embed="rId2"/>
                <a:stretch>
                  <a:fillRect l="-214" t="-1160" r="-13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6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Subgradients</a:t>
            </a:r>
            <a:r>
              <a:rPr lang="en-US" b="1" dirty="0"/>
              <a:t> in Multivariable Context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477370"/>
                <a:ext cx="11181095" cy="5257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a convex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 </a:t>
                </a:r>
                <a:r>
                  <a:rPr lang="en-US" dirty="0" err="1"/>
                  <a:t>subgradient</a:t>
                </a:r>
                <a:r>
                  <a:rPr lang="en-US" dirty="0"/>
                  <a:t> at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represents the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making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 dot product, which results in a scalar</a:t>
                </a:r>
                <a:r>
                  <a:rPr lang="en-US" dirty="0" smtClean="0"/>
                  <a:t>.</a:t>
                </a:r>
              </a:p>
              <a:p>
                <a:pPr lvl="0"/>
                <a:r>
                  <a:rPr lang="en-US" dirty="0"/>
                  <a:t>The </a:t>
                </a:r>
                <a:r>
                  <a:rPr lang="en-US" dirty="0" err="1"/>
                  <a:t>subgradient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at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0"/>
                <a:r>
                  <a:rPr lang="en-US" dirty="0"/>
                  <a:t>The </a:t>
                </a:r>
                <a:r>
                  <a:rPr lang="en-US" dirty="0" err="1"/>
                  <a:t>subgradient</a:t>
                </a:r>
                <a:r>
                  <a:rPr lang="en-US" dirty="0"/>
                  <a:t> inequality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holds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0"/>
                <a:r>
                  <a:rPr lang="en-US" b="1" dirty="0"/>
                  <a:t>In One Dimension</a:t>
                </a:r>
                <a:r>
                  <a:rPr lang="en-US" dirty="0"/>
                  <a:t>: The </a:t>
                </a:r>
                <a:r>
                  <a:rPr lang="en-US" dirty="0" err="1"/>
                  <a:t>subgradient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a scalar (a 1-dimensional vector).</a:t>
                </a:r>
                <a:endParaRPr lang="en-IN" dirty="0"/>
              </a:p>
              <a:p>
                <a:pPr lvl="0"/>
                <a:r>
                  <a:rPr lang="en-US" b="1" dirty="0"/>
                  <a:t>In Multiple Dimensions</a:t>
                </a:r>
                <a:r>
                  <a:rPr lang="en-US" dirty="0"/>
                  <a:t>: The </a:t>
                </a:r>
                <a:r>
                  <a:rPr lang="en-US" dirty="0" err="1"/>
                  <a:t>subgradient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a vector,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its transpose, making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 dot product.</a:t>
                </a:r>
                <a:endParaRPr lang="en-IN" dirty="0"/>
              </a:p>
              <a:p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477370"/>
                <a:ext cx="11181095" cy="5257800"/>
              </a:xfrm>
              <a:blipFill rotWithShape="0">
                <a:blip r:embed="rId2"/>
                <a:stretch>
                  <a:fillRect l="-981" t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72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Gradient Descent with MAE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0943" y="1555845"/>
                <a:ext cx="12151057" cy="5343099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700" dirty="0" smtClean="0"/>
                  <a:t>MAE </a:t>
                </a:r>
                <a:r>
                  <a:rPr lang="en-US" sz="2700" dirty="0"/>
                  <a:t>is not differentiable at </a:t>
                </a:r>
                <a:r>
                  <a:rPr lang="en-US" sz="2700" dirty="0" smtClean="0"/>
                  <a:t>zero, use </a:t>
                </a:r>
                <a:r>
                  <a:rPr lang="en-US" sz="2700" dirty="0" err="1"/>
                  <a:t>subgradients</a:t>
                </a:r>
                <a:r>
                  <a:rPr lang="en-US" sz="2700" dirty="0"/>
                  <a:t> to handle this issue. The </a:t>
                </a:r>
                <a:r>
                  <a:rPr lang="en-US" sz="2700" dirty="0" err="1"/>
                  <a:t>subgradient</a:t>
                </a:r>
                <a:r>
                  <a:rPr lang="en-US" sz="2700" dirty="0"/>
                  <a:t> of the absolute value function </a:t>
                </a:r>
                <a14:m>
                  <m:oMath xmlns:m="http://schemas.openxmlformats.org/officeDocument/2006/math">
                    <m:r>
                      <a:rPr lang="en-US" sz="27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700" dirty="0"/>
                  <a:t> at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700" dirty="0"/>
                  <a:t> can be any value between -1 and </a:t>
                </a:r>
                <a:r>
                  <a:rPr lang="en-US" sz="2700" dirty="0" smtClean="0"/>
                  <a:t>1.</a:t>
                </a:r>
                <a:r>
                  <a:rPr lang="en-IN" sz="2700" dirty="0"/>
                  <a:t> </a:t>
                </a:r>
                <a:r>
                  <a:rPr lang="en-US" sz="2700" dirty="0" smtClean="0"/>
                  <a:t>For </a:t>
                </a:r>
                <a:r>
                  <a:rPr lang="en-US" sz="2700" dirty="0" smtClean="0"/>
                  <a:t>the MAE cost function,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700"/>
                      <m:t>MAE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7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7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700" dirty="0" smtClean="0"/>
                  <a:t>,</a:t>
                </a:r>
                <a:r>
                  <a:rPr lang="en-US" sz="2700" dirty="0" smtClean="0"/>
                  <a:t> the </a:t>
                </a:r>
                <a:r>
                  <a:rPr lang="en-US" sz="2700" dirty="0" err="1"/>
                  <a:t>subgradient</a:t>
                </a:r>
                <a:r>
                  <a:rPr lang="en-US" sz="2700" dirty="0"/>
                  <a:t> with respect to the model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700" dirty="0"/>
                  <a:t> is</a:t>
                </a:r>
                <a:r>
                  <a:rPr lang="en-US" sz="2700" dirty="0" smtClean="0"/>
                  <a:t>: </a:t>
                </a:r>
                <a:endParaRPr lang="en-US" sz="27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2600"/>
                          <m:t>MAE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m:rPr>
                        <m:nor/>
                      </m:rPr>
                      <a:rPr lang="en-US" sz="2600"/>
                      <m:t>sign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ˆ"/>
                                <m:ctrlPr>
                                  <a:rPr lang="en-IN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600" dirty="0" smtClean="0"/>
                  <a:t>. Here, the </a:t>
                </a:r>
                <a:r>
                  <a:rPr lang="en-US" sz="2600" dirty="0" smtClean="0"/>
                  <a:t>sign </a:t>
                </a:r>
                <a:r>
                  <a:rPr lang="en-US" sz="2600" dirty="0" smtClean="0"/>
                  <a:t>function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/>
                      <m:t>sign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60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2600" i="1"/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60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2600" i="1"/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60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2600" i="1"/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600" dirty="0" smtClean="0"/>
                  <a:t> </a:t>
                </a:r>
                <a:endParaRPr lang="en-IN" sz="2600" dirty="0" smtClean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700" i="1"/>
                        </m:ctrlPr>
                      </m:sSubPr>
                      <m:e>
                        <m:r>
                          <a:rPr lang="en-US" sz="2700" i="1"/>
                          <m:t>𝑦</m:t>
                        </m:r>
                      </m:e>
                      <m:sub>
                        <m:r>
                          <a:rPr lang="en-US" sz="2700" i="1"/>
                          <m:t>𝑖</m:t>
                        </m:r>
                      </m:sub>
                    </m:sSub>
                  </m:oMath>
                </a14:m>
                <a:r>
                  <a:rPr lang="en-US" sz="2700" dirty="0"/>
                  <a:t> is the actual value for the </a:t>
                </a:r>
                <a14:m>
                  <m:oMath xmlns:m="http://schemas.openxmlformats.org/officeDocument/2006/math">
                    <m:r>
                      <a:rPr lang="en-US" sz="2700" i="1"/>
                      <m:t>𝑖</m:t>
                    </m:r>
                  </m:oMath>
                </a14:m>
                <a:r>
                  <a:rPr lang="en-US" sz="2700" dirty="0"/>
                  <a:t>-</a:t>
                </a:r>
                <a:r>
                  <a:rPr lang="en-US" sz="2700" dirty="0" err="1"/>
                  <a:t>th</a:t>
                </a:r>
                <a:r>
                  <a:rPr lang="en-US" sz="2700" dirty="0"/>
                  <a:t> training example.</a:t>
                </a:r>
                <a:endParaRPr lang="en-IN" sz="27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700" i="1"/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IN" sz="2700" i="1"/>
                            </m:ctrlPr>
                          </m:accPr>
                          <m:e>
                            <m:r>
                              <a:rPr lang="en-US" sz="2700" i="1"/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700" i="1"/>
                          <m:t>𝑖</m:t>
                        </m:r>
                      </m:sub>
                    </m:sSub>
                  </m:oMath>
                </a14:m>
                <a:r>
                  <a:rPr lang="en-US" sz="2700" dirty="0"/>
                  <a:t> is the predicted value for the </a:t>
                </a:r>
                <a14:m>
                  <m:oMath xmlns:m="http://schemas.openxmlformats.org/officeDocument/2006/math">
                    <m:r>
                      <a:rPr lang="en-US" sz="2700" i="1"/>
                      <m:t>𝑖</m:t>
                    </m:r>
                  </m:oMath>
                </a14:m>
                <a:r>
                  <a:rPr lang="en-US" sz="2700" dirty="0"/>
                  <a:t>-</a:t>
                </a:r>
                <a:r>
                  <a:rPr lang="en-US" sz="2700" dirty="0" err="1"/>
                  <a:t>th</a:t>
                </a:r>
                <a:r>
                  <a:rPr lang="en-US" sz="2700" dirty="0"/>
                  <a:t> training example, which </a:t>
                </a:r>
                <a:r>
                  <a:rPr lang="en-US" sz="2700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700" i="1"/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IN" sz="2700" i="1"/>
                            </m:ctrlPr>
                          </m:accPr>
                          <m:e>
                            <m:r>
                              <a:rPr lang="en-US" sz="2700" i="1"/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700" i="1"/>
                          <m:t>𝑖</m:t>
                        </m:r>
                      </m:sub>
                    </m:sSub>
                    <m:r>
                      <a:rPr lang="en-US" sz="2700"/>
                      <m:t>=</m:t>
                    </m:r>
                    <m:sSub>
                      <m:sSubPr>
                        <m:ctrlPr>
                          <a:rPr lang="en-IN" sz="2700" i="1"/>
                        </m:ctrlPr>
                      </m:sSubPr>
                      <m:e>
                        <m:r>
                          <a:rPr lang="en-US" sz="2700" i="1"/>
                          <m:t>𝛽</m:t>
                        </m:r>
                      </m:e>
                      <m:sub>
                        <m:r>
                          <a:rPr lang="en-US" sz="2700"/>
                          <m:t>0</m:t>
                        </m:r>
                      </m:sub>
                    </m:sSub>
                    <m:r>
                      <a:rPr lang="en-US" sz="2700"/>
                      <m:t>+</m:t>
                    </m:r>
                    <m:sSubSup>
                      <m:sSubSupPr>
                        <m:ctrlPr>
                          <a:rPr lang="en-IN" sz="2700" i="1"/>
                        </m:ctrlPr>
                      </m:sSubSupPr>
                      <m:e>
                        <m:r>
                          <a:rPr lang="en-US" sz="2700"/>
                          <m:t>∑</m:t>
                        </m:r>
                      </m:e>
                      <m:sub>
                        <m:r>
                          <a:rPr lang="en-US" sz="2700" i="1"/>
                          <m:t>𝑗</m:t>
                        </m:r>
                        <m:r>
                          <a:rPr lang="en-US" sz="2700"/>
                          <m:t>=1</m:t>
                        </m:r>
                      </m:sub>
                      <m:sup>
                        <m:r>
                          <a:rPr lang="en-US" sz="2700" i="1"/>
                          <m:t>𝑝</m:t>
                        </m:r>
                      </m:sup>
                    </m:sSubSup>
                    <m:r>
                      <a:rPr lang="en-US" sz="2700"/>
                      <m:t> </m:t>
                    </m:r>
                    <m:sSub>
                      <m:sSubPr>
                        <m:ctrlPr>
                          <a:rPr lang="en-IN" sz="2700" i="1"/>
                        </m:ctrlPr>
                      </m:sSubPr>
                      <m:e>
                        <m:r>
                          <a:rPr lang="en-US" sz="2700" i="1"/>
                          <m:t>𝛽</m:t>
                        </m:r>
                      </m:e>
                      <m:sub>
                        <m:r>
                          <a:rPr lang="en-US" sz="2700" i="1"/>
                          <m:t>𝑗</m:t>
                        </m:r>
                      </m:sub>
                    </m:sSub>
                    <m:sSub>
                      <m:sSubPr>
                        <m:ctrlPr>
                          <a:rPr lang="en-IN" sz="2700" i="1"/>
                        </m:ctrlPr>
                      </m:sSubPr>
                      <m:e>
                        <m:r>
                          <a:rPr lang="en-US" sz="2700" i="1"/>
                          <m:t>𝑥</m:t>
                        </m:r>
                      </m:e>
                      <m:sub>
                        <m:r>
                          <a:rPr lang="en-US" sz="2700" i="1"/>
                          <m:t>𝑖𝑗</m:t>
                        </m:r>
                      </m:sub>
                    </m:sSub>
                  </m:oMath>
                </a14:m>
                <a:r>
                  <a:rPr lang="en-US" sz="2700" dirty="0"/>
                  <a:t>.</a:t>
                </a:r>
                <a:endParaRPr lang="en-IN" sz="27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700" i="1"/>
                        </m:ctrlPr>
                      </m:sSubPr>
                      <m:e>
                        <m:r>
                          <a:rPr lang="en-US" sz="2700" i="1"/>
                          <m:t>𝑥</m:t>
                        </m:r>
                      </m:e>
                      <m:sub>
                        <m:r>
                          <a:rPr lang="en-US" sz="2700" i="1"/>
                          <m:t>𝑖𝑗</m:t>
                        </m:r>
                      </m:sub>
                    </m:sSub>
                  </m:oMath>
                </a14:m>
                <a:r>
                  <a:rPr lang="en-US" sz="2700" dirty="0"/>
                  <a:t> is the </a:t>
                </a:r>
                <a14:m>
                  <m:oMath xmlns:m="http://schemas.openxmlformats.org/officeDocument/2006/math">
                    <m:r>
                      <a:rPr lang="en-US" sz="2700" i="1"/>
                      <m:t>𝑗</m:t>
                    </m:r>
                  </m:oMath>
                </a14:m>
                <a:r>
                  <a:rPr lang="en-US" sz="2700" dirty="0"/>
                  <a:t>-</a:t>
                </a:r>
                <a:r>
                  <a:rPr lang="en-US" sz="2700" dirty="0" err="1"/>
                  <a:t>th</a:t>
                </a:r>
                <a:r>
                  <a:rPr lang="en-US" sz="2700" dirty="0"/>
                  <a:t> feature of the </a:t>
                </a:r>
                <a14:m>
                  <m:oMath xmlns:m="http://schemas.openxmlformats.org/officeDocument/2006/math">
                    <m:r>
                      <a:rPr lang="en-US" sz="2700" i="1"/>
                      <m:t>𝑖</m:t>
                    </m:r>
                  </m:oMath>
                </a14:m>
                <a:r>
                  <a:rPr lang="en-US" sz="2700" dirty="0"/>
                  <a:t>-</a:t>
                </a:r>
                <a:r>
                  <a:rPr lang="en-US" sz="2700" dirty="0" err="1"/>
                  <a:t>th</a:t>
                </a:r>
                <a:r>
                  <a:rPr lang="en-US" sz="2700" dirty="0"/>
                  <a:t> training example.</a:t>
                </a:r>
                <a:endParaRPr lang="en-IN" sz="27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700" i="1"/>
                      <m:t>𝑁</m:t>
                    </m:r>
                  </m:oMath>
                </a14:m>
                <a:r>
                  <a:rPr lang="en-US" sz="2700" dirty="0"/>
                  <a:t> is the number of data points</a:t>
                </a:r>
                <a:r>
                  <a:rPr lang="en-US" sz="2700" dirty="0" smtClean="0"/>
                  <a:t>.</a:t>
                </a:r>
                <a:endParaRPr lang="en-IN" sz="27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0943" y="1555845"/>
                <a:ext cx="12151057" cy="5343099"/>
              </a:xfrm>
              <a:blipFill rotWithShape="0">
                <a:blip r:embed="rId2"/>
                <a:stretch>
                  <a:fillRect l="-953" t="-1026" r="-8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0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Gradient Descent Update Rule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154344" y="2610133"/>
                <a:ext cx="8557147" cy="34358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gradient descent update rule for 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/>
                          <m:t>MAE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the learning rate.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154344" y="2610133"/>
                <a:ext cx="8557147" cy="3435825"/>
              </a:xfrm>
              <a:blipFill rotWithShape="0">
                <a:blip r:embed="rId2"/>
                <a:stretch>
                  <a:fillRect l="-1425" t="-17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7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69544"/>
            <a:ext cx="11375136" cy="990600"/>
          </a:xfrm>
        </p:spPr>
        <p:txBody>
          <a:bodyPr>
            <a:normAutofit/>
          </a:bodyPr>
          <a:lstStyle/>
          <a:p>
            <a:r>
              <a:rPr lang="en-US" b="1" dirty="0"/>
              <a:t>MAE </a:t>
            </a:r>
            <a:r>
              <a:rPr lang="en-US" b="1" dirty="0" smtClean="0"/>
              <a:t>Sub-gradient </a:t>
            </a:r>
            <a:r>
              <a:rPr lang="en-US" b="1" dirty="0"/>
              <a:t>Calculation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03214" y="1545607"/>
                <a:ext cx="11375137" cy="5271449"/>
              </a:xfrm>
            </p:spPr>
            <p:txBody>
              <a:bodyPr>
                <a:noAutofit/>
              </a:bodyPr>
              <a:lstStyle/>
              <a:p>
                <a:endParaRPr lang="en-IN" dirty="0" smtClean="0"/>
              </a:p>
              <a:p>
                <a:pPr marL="0" indent="0">
                  <a:buNone/>
                </a:pPr>
                <a:r>
                  <a:rPr lang="en-US" dirty="0"/>
                  <a:t>Compute the predictions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each data point.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Calculate the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dirty="0" err="1"/>
                  <a:t>subgradients</a:t>
                </a:r>
                <a:r>
                  <a:rPr lang="en-US" dirty="0"/>
                  <a:t> for each parameter </a:t>
                </a:r>
                <a:endParaRPr lang="en-IN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/>
                          <m:t>MAE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m:rPr>
                        <m:nor/>
                      </m:rPr>
                      <a:rPr lang="en-US"/>
                      <m:t>sign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Update the parameters using the learning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:</a:t>
                </a:r>
                <a:endParaRPr lang="en-IN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/>
                          <m:t>MAE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03214" y="1545607"/>
                <a:ext cx="11375137" cy="5271449"/>
              </a:xfrm>
              <a:blipFill rotWithShape="0">
                <a:blip r:embed="rId2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2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4674" y="1559257"/>
            <a:ext cx="10871200" cy="5141794"/>
          </a:xfrm>
        </p:spPr>
        <p:txBody>
          <a:bodyPr/>
          <a:lstStyle/>
          <a:p>
            <a:r>
              <a:rPr lang="en-US" dirty="0" smtClean="0"/>
              <a:t>Consider a simple linear regression problem with the following data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635728" y="2728130"/>
          <a:ext cx="2090110" cy="2949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055"/>
                <a:gridCol w="1045055"/>
              </a:tblGrid>
              <a:tr h="73740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effectLst/>
                        </a:rPr>
                        <a:t>x</a:t>
                      </a:r>
                      <a:endParaRPr lang="en-IN" sz="3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effectLst/>
                        </a:rPr>
                        <a:t>y</a:t>
                      </a:r>
                      <a:endParaRPr lang="en-IN" sz="3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/>
                </a:tc>
              </a:tr>
              <a:tr h="737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1</a:t>
                      </a:r>
                      <a:endParaRPr lang="en-IN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1</a:t>
                      </a:r>
                      <a:endParaRPr lang="en-IN" sz="2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/>
                </a:tc>
              </a:tr>
              <a:tr h="737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2</a:t>
                      </a:r>
                      <a:endParaRPr lang="en-IN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3</a:t>
                      </a:r>
                      <a:endParaRPr lang="en-IN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/>
                </a:tc>
              </a:tr>
              <a:tr h="737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3</a:t>
                      </a:r>
                      <a:endParaRPr lang="en-IN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2</a:t>
                      </a:r>
                      <a:endParaRPr lang="en-IN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5661818" y="2060812"/>
                <a:ext cx="5897835" cy="4797188"/>
              </a:xfrm>
              <a:prstGeom prst="rect">
                <a:avLst/>
              </a:prstGeom>
            </p:spPr>
            <p:txBody>
              <a:bodyPr vert="horz">
                <a:normAutofit fontScale="77500" lnSpcReduction="2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Wingdings"/>
                  <a:buNone/>
                </a:pPr>
                <a:r>
                  <a:rPr lang="en-US" dirty="0" smtClean="0"/>
                  <a:t>Model </a:t>
                </a:r>
                <a:endParaRPr lang="en-IN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y = β₀ + β₁x</a:t>
                </a:r>
                <a:endParaRPr lang="en-IN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Wingdings"/>
                  <a:buNone/>
                </a:pPr>
                <a:r>
                  <a:rPr lang="en-US" b="1" dirty="0" smtClean="0"/>
                  <a:t>Initial Parameters:</a:t>
                </a:r>
                <a:endParaRPr lang="en-IN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β₀ = 0</a:t>
                </a:r>
                <a:endParaRPr lang="en-IN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β₁ = 0</a:t>
                </a:r>
                <a:endParaRPr lang="en-IN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Wingdings"/>
                  <a:buNone/>
                </a:pPr>
                <a:r>
                  <a:rPr lang="en-US" b="1" dirty="0" smtClean="0"/>
                  <a:t>Learning Rate (α):</a:t>
                </a:r>
                <a:endParaRPr lang="en-IN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α = 0.1</a:t>
                </a:r>
                <a:endParaRPr lang="en-IN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Wingdings"/>
                  <a:buNone/>
                </a:pPr>
                <a:r>
                  <a:rPr lang="en-US" b="1" dirty="0" smtClean="0"/>
                  <a:t>Iterations: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Perform iterations of gradient descent.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IN" b="1" dirty="0" smtClean="0"/>
                  <a:t>Cost Function</a:t>
                </a:r>
                <a:r>
                  <a:rPr lang="en-IN" b="1" dirty="0"/>
                  <a:t>:</a:t>
                </a:r>
                <a:r>
                  <a:rPr lang="en-IN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MAE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Sub gradient : </a:t>
                </a:r>
                <a:r>
                  <a:rPr lang="en-US" dirty="0"/>
                  <a:t>F</a:t>
                </a:r>
                <a:r>
                  <a:rPr lang="en-US" dirty="0" smtClean="0"/>
                  <a:t>or MAE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/>
                          <m:t>MAE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m:rPr>
                        <m:nor/>
                      </m:rPr>
                      <a:rPr lang="en-US"/>
                      <m:t>sign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18" y="2060812"/>
                <a:ext cx="5897835" cy="4797188"/>
              </a:xfrm>
              <a:prstGeom prst="rect">
                <a:avLst/>
              </a:prstGeom>
              <a:blipFill rotWithShape="0">
                <a:blip r:embed="rId2"/>
                <a:stretch>
                  <a:fillRect l="-1344" t="-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4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8"/>
          <p:cNvSpPr>
            <a:spLocks noGrp="1"/>
          </p:cNvSpPr>
          <p:nvPr>
            <p:ph type="title"/>
          </p:nvPr>
        </p:nvSpPr>
        <p:spPr>
          <a:xfrm>
            <a:off x="1981200" y="333376"/>
            <a:ext cx="8229600" cy="822325"/>
          </a:xfrm>
        </p:spPr>
        <p:txBody>
          <a:bodyPr>
            <a:normAutofit/>
          </a:bodyPr>
          <a:lstStyle/>
          <a:p>
            <a:pPr defTabSz="912813" eaLnBrk="1" hangingPunct="1"/>
            <a:r>
              <a:rPr lang="da-DK" altLang="en-US" sz="2400" dirty="0" smtClean="0"/>
              <a:t>Module 2</a:t>
            </a:r>
            <a:r>
              <a:rPr lang="da-DK" altLang="en-US" sz="2400" dirty="0"/>
              <a:t>: Regression</a:t>
            </a:r>
            <a:endParaRPr lang="en-IN" altLang="en-US" sz="2400" dirty="0" smtClean="0"/>
          </a:p>
        </p:txBody>
      </p:sp>
      <p:sp>
        <p:nvSpPr>
          <p:cNvPr id="6" name="Title 8"/>
          <p:cNvSpPr txBox="1">
            <a:spLocks/>
          </p:cNvSpPr>
          <p:nvPr/>
        </p:nvSpPr>
        <p:spPr bwMode="auto">
          <a:xfrm>
            <a:off x="2024063" y="1928814"/>
            <a:ext cx="82296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 sz="4000" b="1" dirty="0">
                <a:solidFill>
                  <a:prstClr val="white"/>
                </a:solidFill>
                <a:latin typeface="Minion Pro" pitchFamily="18" charset="0"/>
                <a:cs typeface="Arial" charset="0"/>
              </a:rPr>
              <a:t>Lecture No: </a:t>
            </a:r>
            <a:r>
              <a:rPr lang="da-DK" sz="4000" b="1" dirty="0" smtClean="0">
                <a:solidFill>
                  <a:prstClr val="white"/>
                </a:solidFill>
                <a:latin typeface="Minion Pro" pitchFamily="18" charset="0"/>
                <a:cs typeface="Arial" charset="0"/>
              </a:rPr>
              <a:t>7</a:t>
            </a:r>
            <a:endParaRPr lang="da-DK" sz="4000" b="1" dirty="0">
              <a:solidFill>
                <a:prstClr val="white"/>
              </a:solidFill>
              <a:latin typeface="Minion Pro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 sz="4000" b="1" dirty="0">
                <a:solidFill>
                  <a:prstClr val="white"/>
                </a:solidFill>
                <a:latin typeface="Minion Pro" pitchFamily="18" charset="0"/>
                <a:cs typeface="Arial" charset="0"/>
              </a:rPr>
              <a:t>Cost </a:t>
            </a:r>
            <a:r>
              <a:rPr lang="da-DK" sz="4000" b="1" dirty="0" smtClean="0">
                <a:solidFill>
                  <a:prstClr val="white"/>
                </a:solidFill>
                <a:latin typeface="Minion Pro" pitchFamily="18" charset="0"/>
                <a:cs typeface="Arial" charset="0"/>
              </a:rPr>
              <a:t>Function - MAE </a:t>
            </a:r>
            <a:r>
              <a:rPr lang="da-DK" sz="4000" b="1" dirty="0">
                <a:solidFill>
                  <a:prstClr val="white"/>
                </a:solidFill>
                <a:latin typeface="Minion Pro" pitchFamily="18" charset="0"/>
                <a:cs typeface="Arial" charset="0"/>
              </a:rPr>
              <a:t>, </a:t>
            </a:r>
            <a:br>
              <a:rPr lang="da-DK" sz="4000" b="1" dirty="0">
                <a:solidFill>
                  <a:prstClr val="white"/>
                </a:solidFill>
                <a:latin typeface="Minion Pro" pitchFamily="18" charset="0"/>
                <a:cs typeface="Arial" charset="0"/>
              </a:rPr>
            </a:br>
            <a:r>
              <a:rPr lang="da-DK" sz="4000" b="1" dirty="0">
                <a:solidFill>
                  <a:prstClr val="white"/>
                </a:solidFill>
                <a:latin typeface="Minion Pro" pitchFamily="18" charset="0"/>
                <a:cs typeface="Arial" charset="0"/>
              </a:rPr>
              <a:t>Gradient descent Algorithm</a:t>
            </a:r>
          </a:p>
        </p:txBody>
      </p:sp>
    </p:spTree>
    <p:extLst>
      <p:ext uri="{BB962C8B-B14F-4D97-AF65-F5344CB8AC3E}">
        <p14:creationId xmlns:p14="http://schemas.microsoft.com/office/powerpoint/2010/main" val="21291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69544"/>
            <a:ext cx="11375136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Iteration </a:t>
            </a:r>
            <a:r>
              <a:rPr lang="en-US" b="1" dirty="0"/>
              <a:t>1 for </a:t>
            </a:r>
            <a:r>
              <a:rPr lang="en-US" b="1" dirty="0" smtClean="0"/>
              <a:t>MAE via Gradient Descent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03214" y="1545607"/>
                <a:ext cx="11375137" cy="5271449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Given:</a:t>
                </a:r>
                <a:r>
                  <a:rPr lang="en-IN" sz="2400" dirty="0"/>
                  <a:t> </a:t>
                </a:r>
                <a:r>
                  <a:rPr lang="en-US" sz="2400" dirty="0" smtClean="0"/>
                  <a:t>β</a:t>
                </a:r>
                <a:r>
                  <a:rPr lang="en-US" sz="2400" dirty="0"/>
                  <a:t>₀ = </a:t>
                </a:r>
                <a:r>
                  <a:rPr lang="en-US" sz="2400" dirty="0" smtClean="0"/>
                  <a:t>0</a:t>
                </a:r>
                <a:r>
                  <a:rPr lang="en-IN" sz="2400" dirty="0" smtClean="0"/>
                  <a:t>, </a:t>
                </a:r>
                <a:r>
                  <a:rPr lang="en-US" sz="2400" dirty="0" smtClean="0"/>
                  <a:t>β</a:t>
                </a:r>
                <a:r>
                  <a:rPr lang="en-US" sz="2400" dirty="0"/>
                  <a:t>₁ = </a:t>
                </a:r>
                <a:r>
                  <a:rPr lang="en-US" sz="2400" dirty="0" smtClean="0"/>
                  <a:t>0</a:t>
                </a:r>
                <a:r>
                  <a:rPr lang="en-IN" sz="2400" dirty="0" smtClean="0"/>
                  <a:t>, </a:t>
                </a:r>
                <a:r>
                  <a:rPr lang="en-US" sz="2400" dirty="0" smtClean="0"/>
                  <a:t>Data </a:t>
                </a:r>
                <a:r>
                  <a:rPr lang="en-US" sz="2400" dirty="0"/>
                  <a:t>points: (1, 1), (2, 3), (3, </a:t>
                </a:r>
                <a:r>
                  <a:rPr lang="en-US" sz="2400" dirty="0" smtClean="0"/>
                  <a:t>2)</a:t>
                </a:r>
                <a:r>
                  <a:rPr lang="en-IN" sz="2400" dirty="0" smtClean="0"/>
                  <a:t>, </a:t>
                </a:r>
                <a:r>
                  <a:rPr lang="en-US" sz="2400" dirty="0" smtClean="0"/>
                  <a:t>Learning </a:t>
                </a:r>
                <a:r>
                  <a:rPr lang="en-US" sz="2400" dirty="0"/>
                  <a:t>rate (α) = </a:t>
                </a:r>
                <a:r>
                  <a:rPr lang="en-US" sz="2400" dirty="0" smtClean="0"/>
                  <a:t>0.1</a:t>
                </a:r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Predictions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:r>
                  <a:rPr lang="en-US" sz="2400" dirty="0"/>
                  <a:t>y₁_</a:t>
                </a:r>
                <a:r>
                  <a:rPr lang="en-US" sz="2400" dirty="0" err="1"/>
                  <a:t>pred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=0+0⋅1=0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sz="2400" dirty="0" smtClean="0"/>
                  <a:t>y</a:t>
                </a:r>
                <a:r>
                  <a:rPr lang="en-US" sz="2400" dirty="0"/>
                  <a:t>₂_</a:t>
                </a:r>
                <a:r>
                  <a:rPr lang="en-US" sz="2400" dirty="0" err="1"/>
                  <a:t>pred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=0+0⋅2=0</m:t>
                    </m:r>
                  </m:oMath>
                </a14:m>
                <a:endParaRPr lang="en-IN" sz="2400" dirty="0" smtClean="0"/>
              </a:p>
              <a:p>
                <a:pPr lvl="0">
                  <a:spcBef>
                    <a:spcPts val="0"/>
                  </a:spcBef>
                </a:pPr>
                <a:r>
                  <a:rPr lang="en-US" sz="2400" dirty="0" smtClean="0"/>
                  <a:t>y</a:t>
                </a:r>
                <a:r>
                  <a:rPr lang="en-US" sz="2400" dirty="0"/>
                  <a:t>₃_</a:t>
                </a:r>
                <a:r>
                  <a:rPr lang="en-US" sz="2400" dirty="0" err="1"/>
                  <a:t>pred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=0+0⋅3=0</m:t>
                    </m:r>
                  </m:oMath>
                </a14:m>
                <a:endParaRPr lang="en-US" sz="2400" b="1" dirty="0" smtClean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MAE Calculation:</a:t>
                </a:r>
                <a:endParaRPr lang="en-IN" sz="24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MAE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(|1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−0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|+|3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−0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|+|2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−0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|)=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(1+3+2)=2</m:t>
                    </m:r>
                  </m:oMath>
                </a14:m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Gradients: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∂</m:t>
                    </m:r>
                    <m:r>
                      <m:rPr>
                        <m:nor/>
                      </m:rPr>
                      <a:rPr lang="en-US" sz="2400" dirty="0"/>
                      <m:t>MAE</m:t>
                    </m:r>
                    <m:r>
                      <m:rPr>
                        <m:nor/>
                      </m:rPr>
                      <a:rPr lang="en-US" sz="2400" dirty="0"/>
                      <m:t>/∂</m:t>
                    </m:r>
                    <m:r>
                      <m:rPr>
                        <m:nor/>
                      </m:rPr>
                      <a:rPr lang="en-US" sz="2400" dirty="0"/>
                      <m:t>β</m:t>
                    </m:r>
                    <m:r>
                      <m:rPr>
                        <m:nor/>
                      </m:rPr>
                      <a:rPr lang="en-US" sz="2400" dirty="0"/>
                      <m:t>₀ 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(1)+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(3)+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(2))=1</m:t>
                    </m:r>
                  </m:oMath>
                </a14:m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∂</m:t>
                    </m:r>
                    <m:r>
                      <m:rPr>
                        <m:nor/>
                      </m:rPr>
                      <a:rPr lang="en-US" sz="2400" dirty="0"/>
                      <m:t>MAE</m:t>
                    </m:r>
                    <m:r>
                      <m:rPr>
                        <m:nor/>
                      </m:rPr>
                      <a:rPr lang="en-US" sz="2400" dirty="0"/>
                      <m:t>/∂</m:t>
                    </m:r>
                    <m:r>
                      <m:rPr>
                        <m:nor/>
                      </m:rPr>
                      <a:rPr lang="en-US" sz="2400" dirty="0"/>
                      <m:t>β</m:t>
                    </m:r>
                    <m:r>
                      <m:rPr>
                        <m:nor/>
                      </m:rPr>
                      <a:rPr lang="en-US" sz="2400" dirty="0"/>
                      <m:t>₁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(1)⋅1+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(3)⋅2+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(2)⋅3)=2</m:t>
                    </m:r>
                  </m:oMath>
                </a14:m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Update Parameters: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β</m:t>
                    </m:r>
                    <m:r>
                      <m:rPr>
                        <m:nor/>
                      </m:rPr>
                      <a:rPr lang="en-US" sz="2400" dirty="0"/>
                      <m:t>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0.1⋅1=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β</m:t>
                    </m:r>
                    <m:r>
                      <m:rPr>
                        <m:nor/>
                      </m:rPr>
                      <a:rPr lang="en-US" sz="2400" dirty="0"/>
                      <m:t>₁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0.1⋅2=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03214" y="1545607"/>
                <a:ext cx="11375137" cy="5271449"/>
              </a:xfrm>
              <a:blipFill rotWithShape="0">
                <a:blip r:embed="rId2"/>
                <a:stretch>
                  <a:fillRect l="-857" t="-1042" b="-30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69544"/>
            <a:ext cx="11375136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Iteration </a:t>
            </a:r>
            <a:r>
              <a:rPr lang="en-US" b="1" dirty="0"/>
              <a:t>2</a:t>
            </a:r>
            <a:r>
              <a:rPr lang="en-US" b="1" dirty="0" smtClean="0"/>
              <a:t> </a:t>
            </a:r>
            <a:r>
              <a:rPr lang="en-US" b="1" dirty="0"/>
              <a:t>for </a:t>
            </a:r>
            <a:r>
              <a:rPr lang="en-US" b="1" dirty="0" smtClean="0"/>
              <a:t>MAE via Gradient Descent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75918" y="1491015"/>
                <a:ext cx="11375137" cy="5271449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Given:</a:t>
                </a:r>
                <a:r>
                  <a:rPr lang="en-IN" sz="2400" dirty="0"/>
                  <a:t> </a:t>
                </a:r>
                <a:r>
                  <a:rPr lang="en-US" sz="2400" dirty="0" smtClean="0"/>
                  <a:t>β</a:t>
                </a:r>
                <a:r>
                  <a:rPr lang="en-US" sz="2400" dirty="0"/>
                  <a:t>₀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IN" sz="2400" dirty="0" smtClean="0"/>
                  <a:t>, </a:t>
                </a:r>
                <a:r>
                  <a:rPr lang="en-US" sz="2400" dirty="0" smtClean="0"/>
                  <a:t>β</a:t>
                </a:r>
                <a:r>
                  <a:rPr lang="en-US" sz="2400" dirty="0"/>
                  <a:t>₁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en-IN" sz="2400" dirty="0" smtClean="0"/>
                  <a:t>, </a:t>
                </a:r>
                <a:r>
                  <a:rPr lang="en-US" sz="2400" dirty="0" smtClean="0"/>
                  <a:t>Data </a:t>
                </a:r>
                <a:r>
                  <a:rPr lang="en-US" sz="2400" dirty="0"/>
                  <a:t>points: (1, 1), (2, 3), (3, </a:t>
                </a:r>
                <a:r>
                  <a:rPr lang="en-US" sz="2400" dirty="0" smtClean="0"/>
                  <a:t>2)</a:t>
                </a:r>
                <a:r>
                  <a:rPr lang="en-IN" sz="2400" dirty="0" smtClean="0"/>
                  <a:t>, </a:t>
                </a:r>
                <a:r>
                  <a:rPr lang="en-US" sz="2400" dirty="0" smtClean="0"/>
                  <a:t>Learning </a:t>
                </a:r>
                <a:r>
                  <a:rPr lang="en-US" sz="2400" dirty="0"/>
                  <a:t>rate (α) = </a:t>
                </a:r>
                <a:r>
                  <a:rPr lang="en-US" sz="2400" dirty="0" smtClean="0"/>
                  <a:t>0.1</a:t>
                </a:r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Predictions </a:t>
                </a:r>
                <a:endParaRPr lang="en-US" sz="2400" b="1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/>
                  <a:t>y₁_</a:t>
                </a:r>
                <a:r>
                  <a:rPr lang="en-US" sz="2400" dirty="0" err="1"/>
                  <a:t>pred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0.1+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⋅1=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endParaRPr lang="en-IN" sz="24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/>
                  <a:t>y₂_</a:t>
                </a:r>
                <a:r>
                  <a:rPr lang="en-US" sz="2400" dirty="0" err="1"/>
                  <a:t>pred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0.1+(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0.2)⋅2=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sz="2400" dirty="0" smtClean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dirty="0"/>
                  <a:t>y₃_</a:t>
                </a:r>
                <a:r>
                  <a:rPr lang="en-US" sz="2400" dirty="0" err="1"/>
                  <a:t>pred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0.1+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⋅3=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endParaRPr lang="en-IN" sz="2400" dirty="0" smtClean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MAE </a:t>
                </a:r>
                <a:r>
                  <a:rPr lang="en-US" sz="2400" b="1" dirty="0"/>
                  <a:t>Calculation:</a:t>
                </a:r>
                <a:endParaRPr lang="en-IN" sz="24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MAE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(|1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0.3)|+|3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0.5)|+|2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0.7)|)=2.5</m:t>
                    </m:r>
                  </m:oMath>
                </a14:m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Gradients: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∂</m:t>
                    </m:r>
                    <m:r>
                      <m:rPr>
                        <m:nor/>
                      </m:rPr>
                      <a:rPr lang="en-US" sz="2400" dirty="0"/>
                      <m:t>MAE</m:t>
                    </m:r>
                    <m:r>
                      <m:rPr>
                        <m:nor/>
                      </m:rPr>
                      <a:rPr lang="en-US" sz="2400" dirty="0"/>
                      <m:t>/∂</m:t>
                    </m:r>
                    <m:r>
                      <m:rPr>
                        <m:nor/>
                      </m:rPr>
                      <a:rPr lang="en-US" sz="2400" dirty="0"/>
                      <m:t>β</m:t>
                    </m:r>
                    <m:r>
                      <m:rPr>
                        <m:nor/>
                      </m:rPr>
                      <a:rPr lang="en-US" sz="2400" dirty="0"/>
                      <m:t>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(1.3)+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(3.5)+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(2.7))=1</m:t>
                    </m:r>
                  </m:oMath>
                </a14:m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∂</m:t>
                    </m:r>
                    <m:r>
                      <m:rPr>
                        <m:nor/>
                      </m:rPr>
                      <a:rPr lang="en-US" sz="2400" dirty="0"/>
                      <m:t>MAE</m:t>
                    </m:r>
                    <m:r>
                      <m:rPr>
                        <m:nor/>
                      </m:rPr>
                      <a:rPr lang="en-US" sz="2400" dirty="0"/>
                      <m:t>/∂</m:t>
                    </m:r>
                    <m:r>
                      <m:rPr>
                        <m:nor/>
                      </m:rPr>
                      <a:rPr lang="en-US" sz="2400" dirty="0"/>
                      <m:t>β</m:t>
                    </m:r>
                    <m:r>
                      <m:rPr>
                        <m:nor/>
                      </m:rPr>
                      <a:rPr lang="en-US" sz="2400" dirty="0"/>
                      <m:t>₁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(1.3)⋅1+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(3.5)⋅2+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(2.7)⋅3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Update Parameters: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β</m:t>
                    </m:r>
                    <m:r>
                      <m:rPr>
                        <m:nor/>
                      </m:rPr>
                      <a:rPr lang="en-US" sz="2400" dirty="0"/>
                      <m:t>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0.1⋅1=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β</m:t>
                    </m:r>
                    <m:r>
                      <m:rPr>
                        <m:nor/>
                      </m:rPr>
                      <a:rPr lang="en-US" sz="2400" dirty="0"/>
                      <m:t>₁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0.1⋅2=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75918" y="1491015"/>
                <a:ext cx="11375137" cy="5271449"/>
              </a:xfrm>
              <a:blipFill rotWithShape="0">
                <a:blip r:embed="rId2"/>
                <a:stretch>
                  <a:fillRect l="-804" t="-1042" b="-24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8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69544"/>
            <a:ext cx="11375136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Iteration </a:t>
            </a:r>
            <a:r>
              <a:rPr lang="en-US" b="1" dirty="0"/>
              <a:t>3</a:t>
            </a:r>
            <a:r>
              <a:rPr lang="en-US" b="1" dirty="0" smtClean="0"/>
              <a:t> </a:t>
            </a:r>
            <a:r>
              <a:rPr lang="en-US" b="1" dirty="0"/>
              <a:t>for </a:t>
            </a:r>
            <a:r>
              <a:rPr lang="en-US" b="1" dirty="0" smtClean="0"/>
              <a:t>MAE via Gradient Descent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75918" y="1491015"/>
                <a:ext cx="11375137" cy="5271449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Given:</a:t>
                </a:r>
                <a:r>
                  <a:rPr lang="en-IN" sz="2400" dirty="0"/>
                  <a:t> </a:t>
                </a:r>
                <a:r>
                  <a:rPr lang="en-US" sz="2400" dirty="0" smtClean="0"/>
                  <a:t>β</a:t>
                </a:r>
                <a:r>
                  <a:rPr lang="en-US" sz="2400" dirty="0"/>
                  <a:t>₀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en-IN" sz="2400" dirty="0" smtClean="0"/>
                  <a:t>, </a:t>
                </a:r>
                <a:r>
                  <a:rPr lang="en-US" sz="2400" dirty="0" smtClean="0"/>
                  <a:t>β</a:t>
                </a:r>
                <a:r>
                  <a:rPr lang="en-US" sz="2400" dirty="0"/>
                  <a:t>₁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n-IN" sz="2400" dirty="0" smtClean="0"/>
                  <a:t>, </a:t>
                </a:r>
                <a:r>
                  <a:rPr lang="en-US" sz="2400" dirty="0" smtClean="0"/>
                  <a:t>Data </a:t>
                </a:r>
                <a:r>
                  <a:rPr lang="en-US" sz="2400" dirty="0"/>
                  <a:t>points: (1, 1), (2, 3), (3, </a:t>
                </a:r>
                <a:r>
                  <a:rPr lang="en-US" sz="2400" dirty="0" smtClean="0"/>
                  <a:t>2)</a:t>
                </a:r>
                <a:r>
                  <a:rPr lang="en-IN" sz="2400" dirty="0" smtClean="0"/>
                  <a:t>, </a:t>
                </a:r>
                <a:r>
                  <a:rPr lang="en-US" sz="2400" dirty="0" smtClean="0"/>
                  <a:t>Learning </a:t>
                </a:r>
                <a:r>
                  <a:rPr lang="en-US" sz="2400" dirty="0"/>
                  <a:t>rate (α) = </a:t>
                </a:r>
                <a:r>
                  <a:rPr lang="en-US" sz="2400" dirty="0" smtClean="0"/>
                  <a:t>0.1</a:t>
                </a:r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Predictions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:r>
                  <a:rPr lang="en-US" sz="2400" dirty="0"/>
                  <a:t>y₁_</a:t>
                </a:r>
                <a:r>
                  <a:rPr lang="en-US" sz="2400" dirty="0" err="1"/>
                  <a:t>pred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0.2+(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0.4)⋅1=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0.6</m:t>
                    </m:r>
                  </m:oMath>
                </a14:m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:r>
                  <a:rPr lang="en-US" sz="2400" dirty="0"/>
                  <a:t>y₂_</a:t>
                </a:r>
                <a:r>
                  <a:rPr lang="en-US" sz="2400" dirty="0" err="1"/>
                  <a:t>pred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0.2+(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0.4)⋅2=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:r>
                  <a:rPr lang="en-US" sz="2400" dirty="0"/>
                  <a:t>y₃_</a:t>
                </a:r>
                <a:r>
                  <a:rPr lang="en-US" sz="2400" dirty="0" err="1"/>
                  <a:t>pred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0.2+(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0.4)⋅3=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MAE Calculation:</a:t>
                </a:r>
                <a:endParaRPr lang="en-IN" sz="24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MAE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(|1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0.6)|+|3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1)|+|2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1.4)|)=3</m:t>
                    </m:r>
                  </m:oMath>
                </a14:m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Gradients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∂</m:t>
                    </m:r>
                    <m:r>
                      <m:rPr>
                        <m:nor/>
                      </m:rPr>
                      <a:rPr lang="en-US" sz="2400"/>
                      <m:t>MAE</m:t>
                    </m:r>
                    <m:r>
                      <m:rPr>
                        <m:nor/>
                      </m:rPr>
                      <a:rPr lang="en-US" sz="2400"/>
                      <m:t>/∂</m:t>
                    </m:r>
                    <m:r>
                      <m:rPr>
                        <m:nor/>
                      </m:rPr>
                      <a:rPr lang="en-US" sz="2400"/>
                      <m:t>β</m:t>
                    </m:r>
                    <m:r>
                      <m:rPr>
                        <m:nor/>
                      </m:rPr>
                      <a:rPr lang="en-US" sz="2400"/>
                      <m:t>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(1.6)+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(4)+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(3.4))=1</m:t>
                    </m:r>
                  </m:oMath>
                </a14:m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∂</m:t>
                    </m:r>
                    <m:r>
                      <m:rPr>
                        <m:nor/>
                      </m:rPr>
                      <a:rPr lang="en-US" sz="2400"/>
                      <m:t>MAE</m:t>
                    </m:r>
                    <m:r>
                      <m:rPr>
                        <m:nor/>
                      </m:rPr>
                      <a:rPr lang="en-US" sz="2400"/>
                      <m:t>/∂</m:t>
                    </m:r>
                    <m:r>
                      <m:rPr>
                        <m:nor/>
                      </m:rPr>
                      <a:rPr lang="en-US" sz="2400"/>
                      <m:t>β</m:t>
                    </m:r>
                    <m:r>
                      <m:rPr>
                        <m:nor/>
                      </m:rPr>
                      <a:rPr lang="en-US" sz="2400"/>
                      <m:t>₁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(1.6)⋅1+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(4)⋅2+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(3.4)⋅3)=2</m:t>
                    </m:r>
                  </m:oMath>
                </a14:m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Update Parameters: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β</m:t>
                    </m:r>
                    <m:r>
                      <m:rPr>
                        <m:nor/>
                      </m:rPr>
                      <a:rPr lang="en-US" sz="2400"/>
                      <m:t>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0.1⋅1=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β</m:t>
                    </m:r>
                    <m:r>
                      <m:rPr>
                        <m:nor/>
                      </m:rPr>
                      <a:rPr lang="en-US" sz="2400"/>
                      <m:t>₁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0.1⋅2=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0.6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75918" y="1491015"/>
                <a:ext cx="11375137" cy="5271449"/>
              </a:xfrm>
              <a:blipFill rotWithShape="0">
                <a:blip r:embed="rId2"/>
                <a:stretch>
                  <a:fillRect l="-804" t="-1042" b="-24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4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69544"/>
            <a:ext cx="11375136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Iteration 4 </a:t>
            </a:r>
            <a:r>
              <a:rPr lang="en-US" b="1" dirty="0"/>
              <a:t>for </a:t>
            </a:r>
            <a:r>
              <a:rPr lang="en-US" b="1" dirty="0" smtClean="0"/>
              <a:t>MAE via Gradient Descent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75918" y="1491015"/>
                <a:ext cx="11375137" cy="5271449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Given:</a:t>
                </a:r>
                <a:r>
                  <a:rPr lang="en-IN" sz="2400" dirty="0"/>
                  <a:t> </a:t>
                </a:r>
                <a:r>
                  <a:rPr lang="en-US" sz="2400" dirty="0" smtClean="0"/>
                  <a:t>β</a:t>
                </a:r>
                <a:r>
                  <a:rPr lang="en-US" sz="2400" dirty="0"/>
                  <a:t>₀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r>
                  <a:rPr lang="en-IN" sz="2400" dirty="0" smtClean="0"/>
                  <a:t>, </a:t>
                </a:r>
                <a:r>
                  <a:rPr lang="en-US" sz="2400" dirty="0" smtClean="0"/>
                  <a:t>β</a:t>
                </a:r>
                <a:r>
                  <a:rPr lang="en-US" sz="2400" dirty="0"/>
                  <a:t>₁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0.6</m:t>
                    </m:r>
                  </m:oMath>
                </a14:m>
                <a:r>
                  <a:rPr lang="en-IN" sz="2400" dirty="0" smtClean="0"/>
                  <a:t>, </a:t>
                </a:r>
                <a:r>
                  <a:rPr lang="en-US" sz="2400" dirty="0" smtClean="0"/>
                  <a:t>Data </a:t>
                </a:r>
                <a:r>
                  <a:rPr lang="en-US" sz="2400" dirty="0"/>
                  <a:t>points: (1, 1), (2, 3), (3, </a:t>
                </a:r>
                <a:r>
                  <a:rPr lang="en-US" sz="2400" dirty="0" smtClean="0"/>
                  <a:t>2)</a:t>
                </a:r>
                <a:r>
                  <a:rPr lang="en-IN" sz="2400" dirty="0" smtClean="0"/>
                  <a:t>, </a:t>
                </a:r>
                <a:r>
                  <a:rPr lang="en-US" sz="2400" dirty="0" smtClean="0"/>
                  <a:t>Learning </a:t>
                </a:r>
                <a:r>
                  <a:rPr lang="en-US" sz="2400" dirty="0"/>
                  <a:t>rate (α) = </a:t>
                </a:r>
                <a:r>
                  <a:rPr lang="en-US" sz="2400" dirty="0" smtClean="0"/>
                  <a:t>0.1</a:t>
                </a:r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Predictions 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:r>
                  <a:rPr lang="en-US" sz="2400" dirty="0"/>
                  <a:t>y₁_</a:t>
                </a:r>
                <a:r>
                  <a:rPr lang="en-US" sz="2400" dirty="0" err="1"/>
                  <a:t>pred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0.3+(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0.6)⋅1=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:r>
                  <a:rPr lang="en-US" sz="2400" dirty="0"/>
                  <a:t>y₂_</a:t>
                </a:r>
                <a:r>
                  <a:rPr lang="en-US" sz="2400" dirty="0" err="1"/>
                  <a:t>pred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0.3+(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0.6)⋅2=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:r>
                  <a:rPr lang="en-US" sz="2400" dirty="0"/>
                  <a:t>y₃_</a:t>
                </a:r>
                <a:r>
                  <a:rPr lang="en-US" sz="2400" dirty="0" err="1"/>
                  <a:t>pred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0.3+(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0.6)⋅3=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2.1</m:t>
                    </m:r>
                  </m:oMath>
                </a14:m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MAE Calculation: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MAE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(|1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0.9)|+|3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1.5)|+|2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2.1)|)=3.5</m:t>
                    </m:r>
                  </m:oMath>
                </a14:m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Gradients 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∂</m:t>
                    </m:r>
                    <m:r>
                      <m:rPr>
                        <m:nor/>
                      </m:rPr>
                      <a:rPr lang="en-US" sz="2400"/>
                      <m:t>MAE</m:t>
                    </m:r>
                    <m:r>
                      <m:rPr>
                        <m:nor/>
                      </m:rPr>
                      <a:rPr lang="en-US" sz="2400"/>
                      <m:t>/∂</m:t>
                    </m:r>
                    <m:r>
                      <m:rPr>
                        <m:nor/>
                      </m:rPr>
                      <a:rPr lang="en-US" sz="2400"/>
                      <m:t>β</m:t>
                    </m:r>
                    <m:r>
                      <m:rPr>
                        <m:nor/>
                      </m:rPr>
                      <a:rPr lang="en-US" sz="2400"/>
                      <m:t>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(1.9)+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(4.5)+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(4.1))=1</m:t>
                    </m:r>
                  </m:oMath>
                </a14:m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∂</m:t>
                    </m:r>
                    <m:r>
                      <m:rPr>
                        <m:nor/>
                      </m:rPr>
                      <a:rPr lang="en-US" sz="2400"/>
                      <m:t>MAE</m:t>
                    </m:r>
                    <m:r>
                      <m:rPr>
                        <m:nor/>
                      </m:rPr>
                      <a:rPr lang="en-US" sz="2400"/>
                      <m:t>/∂</m:t>
                    </m:r>
                    <m:r>
                      <m:rPr>
                        <m:nor/>
                      </m:rPr>
                      <a:rPr lang="en-US" sz="2400"/>
                      <m:t>β</m:t>
                    </m:r>
                    <m:r>
                      <m:rPr>
                        <m:nor/>
                      </m:rPr>
                      <a:rPr lang="en-US" sz="2400"/>
                      <m:t>₁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(1.9)⋅1+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(4.5)⋅2+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(4.1)⋅3)=2</m:t>
                    </m:r>
                  </m:oMath>
                </a14:m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Update Parameters: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0.1⋅1=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0.6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0.1⋅2=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0.8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75918" y="1491015"/>
                <a:ext cx="11375137" cy="5271449"/>
              </a:xfrm>
              <a:blipFill rotWithShape="0">
                <a:blip r:embed="rId2"/>
                <a:stretch>
                  <a:fillRect l="-804" t="-1042" b="-24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6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69544"/>
            <a:ext cx="11375136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Iteration 5 </a:t>
            </a:r>
            <a:r>
              <a:rPr lang="en-US" b="1" dirty="0"/>
              <a:t>for </a:t>
            </a:r>
            <a:r>
              <a:rPr lang="en-US" b="1" dirty="0" smtClean="0"/>
              <a:t>MAE via Gradient Descent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75918" y="1491015"/>
                <a:ext cx="11375137" cy="5271449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Given:</a:t>
                </a:r>
                <a:r>
                  <a:rPr lang="en-IN" sz="2400" dirty="0"/>
                  <a:t> </a:t>
                </a:r>
                <a:r>
                  <a:rPr lang="en-US" sz="2400" dirty="0" smtClean="0"/>
                  <a:t>β</a:t>
                </a:r>
                <a:r>
                  <a:rPr lang="en-US" sz="2400" dirty="0"/>
                  <a:t>₀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n-IN" sz="2400" dirty="0" smtClean="0"/>
                  <a:t>, </a:t>
                </a:r>
                <a:r>
                  <a:rPr lang="en-US" sz="2400" dirty="0" smtClean="0"/>
                  <a:t>β</a:t>
                </a:r>
                <a:r>
                  <a:rPr lang="en-US" sz="2400" dirty="0"/>
                  <a:t>₁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0.8</m:t>
                    </m:r>
                  </m:oMath>
                </a14:m>
                <a:r>
                  <a:rPr lang="en-IN" sz="2400" dirty="0" smtClean="0"/>
                  <a:t>, </a:t>
                </a:r>
                <a:r>
                  <a:rPr lang="en-US" sz="2400" dirty="0" smtClean="0"/>
                  <a:t>Data </a:t>
                </a:r>
                <a:r>
                  <a:rPr lang="en-US" sz="2400" dirty="0"/>
                  <a:t>points: (1, 1), (2, 3), (3, </a:t>
                </a:r>
                <a:r>
                  <a:rPr lang="en-US" sz="2400" dirty="0" smtClean="0"/>
                  <a:t>2)</a:t>
                </a:r>
                <a:r>
                  <a:rPr lang="en-IN" sz="2400" dirty="0" smtClean="0"/>
                  <a:t>, </a:t>
                </a:r>
                <a:r>
                  <a:rPr lang="en-US" sz="2400" dirty="0" smtClean="0"/>
                  <a:t>Learning </a:t>
                </a:r>
                <a:r>
                  <a:rPr lang="en-US" sz="2400" dirty="0"/>
                  <a:t>rate (α) = </a:t>
                </a:r>
                <a:r>
                  <a:rPr lang="en-US" sz="2400" dirty="0" smtClean="0"/>
                  <a:t>0.1</a:t>
                </a:r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Predictions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:r>
                  <a:rPr lang="en-US" sz="2400" dirty="0"/>
                  <a:t>y₁_</a:t>
                </a:r>
                <a:r>
                  <a:rPr lang="en-US" sz="2400" dirty="0" err="1"/>
                  <a:t>pred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0.4+(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0.8)⋅1=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1.2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1.2)=2.2</m:t>
                    </m:r>
                  </m:oMath>
                </a14:m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:r>
                  <a:rPr lang="en-US" sz="2400" dirty="0"/>
                  <a:t>y₂_</a:t>
                </a:r>
                <a:r>
                  <a:rPr lang="en-US" sz="2400" dirty="0" err="1"/>
                  <a:t>pred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0.4+(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0.8)⋅2=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2.0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2.0)=5.0</m:t>
                    </m:r>
                  </m:oMath>
                </a14:m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:r>
                  <a:rPr lang="en-US" sz="2400" dirty="0"/>
                  <a:t>y₃_</a:t>
                </a:r>
                <a:r>
                  <a:rPr lang="en-US" sz="2400" dirty="0" err="1"/>
                  <a:t>pred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0.4+(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0.8)⋅3=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2.8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2.8)=4.8</m:t>
                    </m:r>
                  </m:oMath>
                </a14:m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MAE Calculation: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MAE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(|1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1.2)|+|3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2.0)|+|2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2.8)|)=4</m:t>
                    </m:r>
                  </m:oMath>
                </a14:m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Gradients 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∂</m:t>
                    </m:r>
                    <m:r>
                      <m:rPr>
                        <m:nor/>
                      </m:rPr>
                      <a:rPr lang="en-US" sz="2400"/>
                      <m:t>MAE</m:t>
                    </m:r>
                    <m:r>
                      <m:rPr>
                        <m:nor/>
                      </m:rPr>
                      <a:rPr lang="en-US" sz="2400"/>
                      <m:t>/∂</m:t>
                    </m:r>
                    <m:r>
                      <m:rPr>
                        <m:nor/>
                      </m:rPr>
                      <a:rPr lang="en-US" sz="2400"/>
                      <m:t>β</m:t>
                    </m:r>
                    <m:r>
                      <m:rPr>
                        <m:nor/>
                      </m:rPr>
                      <a:rPr lang="en-US" sz="2400"/>
                      <m:t>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(2.2)+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(5.0)+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(4.8))=1</m:t>
                    </m:r>
                  </m:oMath>
                </a14:m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∂</m:t>
                    </m:r>
                    <m:r>
                      <m:rPr>
                        <m:nor/>
                      </m:rPr>
                      <a:rPr lang="en-US" sz="2400"/>
                      <m:t>MAE</m:t>
                    </m:r>
                    <m:r>
                      <m:rPr>
                        <m:nor/>
                      </m:rPr>
                      <a:rPr lang="en-US" sz="2400"/>
                      <m:t>/∂</m:t>
                    </m:r>
                    <m:r>
                      <m:rPr>
                        <m:nor/>
                      </m:rPr>
                      <a:rPr lang="en-US" sz="2400"/>
                      <m:t>β</m:t>
                    </m:r>
                    <m:r>
                      <m:rPr>
                        <m:nor/>
                      </m:rPr>
                      <a:rPr lang="en-US" sz="2400"/>
                      <m:t>₁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(2.2)⋅1+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(5.0)⋅2+</m:t>
                    </m:r>
                    <m:r>
                      <m:rPr>
                        <m:nor/>
                      </m:rPr>
                      <a:rPr lang="en-US" sz="2400"/>
                      <m:t>sign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(4.8)⋅3)=2</m:t>
                    </m:r>
                  </m:oMath>
                </a14:m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Update Parameters: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0.1⋅1=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0.8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0.1⋅2=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75918" y="1491015"/>
                <a:ext cx="11375137" cy="5271449"/>
              </a:xfrm>
              <a:blipFill rotWithShape="0">
                <a:blip r:embed="rId2"/>
                <a:stretch>
                  <a:fillRect l="-804" t="-1042" b="-24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53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Plot of  MAE for each iteration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371057885"/>
                  </p:ext>
                </p:extLst>
              </p:nvPr>
            </p:nvGraphicFramePr>
            <p:xfrm>
              <a:off x="532263" y="2036926"/>
              <a:ext cx="3575715" cy="34358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5622"/>
                    <a:gridCol w="702745"/>
                    <a:gridCol w="878674"/>
                    <a:gridCol w="878674"/>
                  </a:tblGrid>
                  <a:tr h="6964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n-lt"/>
                            </a:rPr>
                            <a:t>Iteration</a:t>
                          </a:r>
                          <a:endParaRPr lang="en-IN" sz="2000" b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n-lt"/>
                            </a:rPr>
                            <a:t>MAE</a:t>
                          </a:r>
                          <a:endParaRPr lang="en-IN" sz="2000" b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5478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1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0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0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2.0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5478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2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-0.1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-0.2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2.5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5478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3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-0.2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-0.4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3.0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5478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4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-0.3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-0.6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3.5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5478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5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-0.4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-0.8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4.0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371057885"/>
                  </p:ext>
                </p:extLst>
              </p:nvPr>
            </p:nvGraphicFramePr>
            <p:xfrm>
              <a:off x="532263" y="2036926"/>
              <a:ext cx="3575715" cy="34358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5622"/>
                    <a:gridCol w="702745"/>
                    <a:gridCol w="878674"/>
                    <a:gridCol w="878674"/>
                  </a:tblGrid>
                  <a:tr h="6964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n-lt"/>
                            </a:rPr>
                            <a:t>Iteration</a:t>
                          </a:r>
                          <a:endParaRPr lang="en-IN" sz="2000" b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2"/>
                          <a:stretch>
                            <a:fillRect l="-158621" t="-877" r="-252586" b="-399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2"/>
                          <a:stretch>
                            <a:fillRect l="-208333" t="-877" r="-103472" b="-399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n-lt"/>
                            </a:rPr>
                            <a:t>MAE</a:t>
                          </a:r>
                          <a:endParaRPr lang="en-IN" sz="2000" b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5478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1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0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0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2.0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5478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2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-0.1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-0.2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2.5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5478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3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-0.2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-0.4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3.0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5478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4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-0.3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-0.6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3.5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5478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5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-0.4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+mn-lt"/>
                            </a:rPr>
                            <a:t>-0.8</a:t>
                          </a:r>
                          <a:endParaRPr lang="en-IN" sz="20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+mn-lt"/>
                            </a:rPr>
                            <a:t>4.0</a:t>
                          </a:r>
                          <a:endParaRPr lang="en-IN" sz="20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367607"/>
              </p:ext>
            </p:extLst>
          </p:nvPr>
        </p:nvGraphicFramePr>
        <p:xfrm>
          <a:off x="4462819" y="1937982"/>
          <a:ext cx="6605516" cy="3998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12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Inference from </a:t>
            </a:r>
            <a:r>
              <a:rPr lang="en-US" b="1" dirty="0"/>
              <a:t>Plot of  MAE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257800"/>
          </a:xfrm>
        </p:spPr>
        <p:txBody>
          <a:bodyPr>
            <a:normAutofit/>
          </a:bodyPr>
          <a:lstStyle/>
          <a:p>
            <a:r>
              <a:rPr lang="en-IN" b="1" dirty="0" smtClean="0"/>
              <a:t>MAE </a:t>
            </a:r>
            <a:r>
              <a:rPr lang="en-IN" b="1" dirty="0"/>
              <a:t>continues to increase.</a:t>
            </a:r>
            <a:r>
              <a:rPr lang="en-IN" dirty="0"/>
              <a:t> I</a:t>
            </a:r>
            <a:r>
              <a:rPr lang="en-IN" dirty="0" smtClean="0"/>
              <a:t>ndicates </a:t>
            </a:r>
            <a:r>
              <a:rPr lang="en-IN" dirty="0"/>
              <a:t>that the model is diverging, and the current approach might not be suitable for this </a:t>
            </a:r>
            <a:r>
              <a:rPr lang="en-IN" dirty="0" smtClean="0"/>
              <a:t>dataset</a:t>
            </a:r>
          </a:p>
          <a:p>
            <a:pPr marL="0" indent="0">
              <a:buNone/>
            </a:pPr>
            <a:r>
              <a:rPr lang="en-IN" b="1" dirty="0" smtClean="0"/>
              <a:t>Next</a:t>
            </a:r>
            <a:endParaRPr lang="en-IN" dirty="0"/>
          </a:p>
          <a:p>
            <a:r>
              <a:rPr lang="en-IN" b="1" dirty="0"/>
              <a:t>Increase the learning rate:</a:t>
            </a:r>
            <a:r>
              <a:rPr lang="en-IN" dirty="0"/>
              <a:t> M</a:t>
            </a:r>
            <a:r>
              <a:rPr lang="en-IN" dirty="0" smtClean="0"/>
              <a:t>ight </a:t>
            </a:r>
            <a:r>
              <a:rPr lang="en-IN" dirty="0"/>
              <a:t>lead to divergence, </a:t>
            </a:r>
            <a:r>
              <a:rPr lang="en-IN" dirty="0" smtClean="0"/>
              <a:t>Check to </a:t>
            </a:r>
            <a:r>
              <a:rPr lang="en-IN" dirty="0"/>
              <a:t>see if a larger step size can help escape the current state.</a:t>
            </a:r>
          </a:p>
          <a:p>
            <a:r>
              <a:rPr lang="en-IN" b="1" dirty="0"/>
              <a:t>Decrease the learning rate:</a:t>
            </a:r>
            <a:r>
              <a:rPr lang="en-IN" dirty="0"/>
              <a:t> </a:t>
            </a:r>
            <a:r>
              <a:rPr lang="en-IN" dirty="0" smtClean="0"/>
              <a:t>A </a:t>
            </a:r>
            <a:r>
              <a:rPr lang="en-IN" dirty="0"/>
              <a:t>smaller step size might help in </a:t>
            </a:r>
            <a:r>
              <a:rPr lang="en-IN" dirty="0" smtClean="0"/>
              <a:t>few </a:t>
            </a:r>
            <a:r>
              <a:rPr lang="en-IN" dirty="0"/>
              <a:t>cases.</a:t>
            </a:r>
          </a:p>
          <a:p>
            <a:r>
              <a:rPr lang="en-IN" b="1" dirty="0"/>
              <a:t>Use a different optimization algorithm:</a:t>
            </a:r>
            <a:r>
              <a:rPr lang="en-IN" dirty="0"/>
              <a:t> </a:t>
            </a:r>
            <a:r>
              <a:rPr lang="en-IN" dirty="0" smtClean="0"/>
              <a:t>Adam </a:t>
            </a:r>
            <a:r>
              <a:rPr lang="en-IN" dirty="0"/>
              <a:t>or </a:t>
            </a:r>
            <a:r>
              <a:rPr lang="en-IN" dirty="0" err="1" smtClean="0"/>
              <a:t>RMSprop</a:t>
            </a:r>
            <a:endParaRPr lang="en-IN" dirty="0"/>
          </a:p>
          <a:p>
            <a:r>
              <a:rPr lang="en-IN" b="1" dirty="0"/>
              <a:t>Explore different cost functions:</a:t>
            </a:r>
            <a:r>
              <a:rPr lang="en-IN" dirty="0"/>
              <a:t> </a:t>
            </a:r>
            <a:r>
              <a:rPr lang="en-IN" dirty="0" smtClean="0"/>
              <a:t>MSE </a:t>
            </a:r>
            <a:r>
              <a:rPr lang="en-IN" dirty="0"/>
              <a:t>or Huber loss.</a:t>
            </a:r>
          </a:p>
          <a:p>
            <a:r>
              <a:rPr lang="en-IN" b="1" dirty="0"/>
              <a:t>Feature scaling:</a:t>
            </a:r>
            <a:r>
              <a:rPr lang="en-IN" dirty="0"/>
              <a:t> F</a:t>
            </a:r>
            <a:r>
              <a:rPr lang="en-IN" dirty="0" smtClean="0"/>
              <a:t>eatures on </a:t>
            </a:r>
            <a:r>
              <a:rPr lang="en-IN" dirty="0"/>
              <a:t>different </a:t>
            </a:r>
            <a:r>
              <a:rPr lang="en-IN" dirty="0" smtClean="0"/>
              <a:t>scales can </a:t>
            </a:r>
            <a:r>
              <a:rPr lang="en-IN" dirty="0"/>
              <a:t>affect the optimization process. </a:t>
            </a:r>
          </a:p>
        </p:txBody>
      </p:sp>
    </p:spTree>
    <p:extLst>
      <p:ext uri="{BB962C8B-B14F-4D97-AF65-F5344CB8AC3E}">
        <p14:creationId xmlns:p14="http://schemas.microsoft.com/office/powerpoint/2010/main" val="20443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MAE and </a:t>
            </a:r>
            <a:r>
              <a:rPr lang="en-US" b="1" dirty="0" smtClean="0"/>
              <a:t>MSE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25780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Sensitivity to Outliers</a:t>
            </a:r>
            <a:r>
              <a:rPr lang="en-US" dirty="0"/>
              <a:t>:</a:t>
            </a:r>
            <a:endParaRPr lang="en-IN" dirty="0"/>
          </a:p>
          <a:p>
            <a:pPr lvl="1"/>
            <a:r>
              <a:rPr lang="en-US" b="1" dirty="0"/>
              <a:t>MSE</a:t>
            </a:r>
            <a:r>
              <a:rPr lang="en-US" dirty="0"/>
              <a:t> squares the errors, so larger errors have a disproportionately large impact on the MSE value. </a:t>
            </a:r>
            <a:r>
              <a:rPr lang="en-US" dirty="0" smtClean="0"/>
              <a:t>MSE </a:t>
            </a:r>
            <a:r>
              <a:rPr lang="en-US" dirty="0"/>
              <a:t>more sensitive to outliers.</a:t>
            </a:r>
            <a:endParaRPr lang="en-IN" dirty="0"/>
          </a:p>
          <a:p>
            <a:pPr lvl="1"/>
            <a:r>
              <a:rPr lang="en-US" b="1" dirty="0"/>
              <a:t>MAE</a:t>
            </a:r>
            <a:r>
              <a:rPr lang="en-US" dirty="0"/>
              <a:t> uses the absolute value of the errors, treating all errors equally. </a:t>
            </a:r>
            <a:r>
              <a:rPr lang="en-US" dirty="0" smtClean="0"/>
              <a:t>So, </a:t>
            </a:r>
            <a:r>
              <a:rPr lang="en-US" dirty="0"/>
              <a:t>MAE more robust to outliers.</a:t>
            </a:r>
            <a:endParaRPr lang="en-IN" dirty="0"/>
          </a:p>
          <a:p>
            <a:pPr lvl="0"/>
            <a:r>
              <a:rPr lang="en-US" b="1" dirty="0"/>
              <a:t>Optimization</a:t>
            </a:r>
            <a:r>
              <a:rPr lang="en-US" dirty="0"/>
              <a:t>:</a:t>
            </a:r>
            <a:endParaRPr lang="en-IN" dirty="0"/>
          </a:p>
          <a:p>
            <a:pPr lvl="1"/>
            <a:r>
              <a:rPr lang="en-US" b="1" dirty="0"/>
              <a:t>MSE</a:t>
            </a:r>
            <a:r>
              <a:rPr lang="en-US" dirty="0"/>
              <a:t> results in a smooth </a:t>
            </a:r>
            <a:r>
              <a:rPr lang="en-US" dirty="0" smtClean="0"/>
              <a:t>gradient. Easier </a:t>
            </a:r>
            <a:r>
              <a:rPr lang="en-US" dirty="0"/>
              <a:t>to optimize using gradient descent because the squared term leads to continuous and differentiable gradients.</a:t>
            </a:r>
            <a:endParaRPr lang="en-IN" dirty="0"/>
          </a:p>
          <a:p>
            <a:pPr lvl="1"/>
            <a:r>
              <a:rPr lang="en-US" b="1" dirty="0"/>
              <a:t>MAE</a:t>
            </a:r>
            <a:r>
              <a:rPr lang="en-US" dirty="0"/>
              <a:t> has a discontinuous gradient at zero, which can make optimization using gradient descent more challenging. The derivative of the absolute function is not defined at </a:t>
            </a:r>
            <a:r>
              <a:rPr lang="en-US" dirty="0" smtClean="0"/>
              <a:t>zero.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534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Alternative functions (Just as </a:t>
            </a:r>
            <a:r>
              <a:rPr lang="en-IN" b="1" dirty="0" smtClean="0"/>
              <a:t>an Example</a:t>
            </a:r>
            <a:r>
              <a:rPr lang="en-IN" b="1" dirty="0" smtClean="0"/>
              <a:t>)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200"/>
                <a:ext cx="11152223" cy="52578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Huber Loss </a:t>
                </a:r>
                <a:r>
                  <a:rPr lang="en-US" b="1" dirty="0" smtClean="0"/>
                  <a:t>Function</a:t>
                </a:r>
              </a:p>
              <a:p>
                <a:r>
                  <a:rPr lang="en-US" dirty="0" smtClean="0"/>
                  <a:t>Combination </a:t>
                </a:r>
                <a:r>
                  <a:rPr lang="en-US" dirty="0"/>
                  <a:t>of the Mean Squared Error (MSE) and Mean Absolute Error (MAE). It behaves like MAE for large errors and like MSE for small errors, thus smoothing out the non-differentiable point at zero.</a:t>
                </a:r>
                <a:endParaRPr lang="en-IN" dirty="0"/>
              </a:p>
              <a:p>
                <a:r>
                  <a:rPr lang="en-US" b="1" dirty="0"/>
                  <a:t>Huber Loss:</a:t>
                </a:r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ˆ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ˆ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ˆ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ˆ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ˆ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a threshold parameter. This function is differentiable everywhere.</a:t>
                </a:r>
                <a:endParaRPr lang="en-IN" dirty="0"/>
              </a:p>
              <a:p>
                <a:pPr marL="0" lv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200"/>
                <a:ext cx="11152223" cy="5257800"/>
              </a:xfrm>
              <a:blipFill rotWithShape="0">
                <a:blip r:embed="rId2"/>
                <a:stretch>
                  <a:fillRect l="-1093" t="-1160" r="-6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771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Plot of Huber Loss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74" y="1651441"/>
            <a:ext cx="7616967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Regression - </a:t>
            </a:r>
            <a:r>
              <a:rPr lang="en-US" b="1" dirty="0"/>
              <a:t>Mean Absolute Error (MAE)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8920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MAE measures the average absolute difference between the actual and predicted values. It is defined as: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MAE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The MAE is less sensitive to outliers compared to the MSE because it does not square the differences.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892040"/>
              </a:xfrm>
              <a:blipFill rotWithShape="0">
                <a:blip r:embed="rId2"/>
                <a:stretch>
                  <a:fillRect l="-449" t="-7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6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MAE and Its Differentiability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8920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Mean Absolute Error (MAE)</a:t>
                </a:r>
                <a:r>
                  <a:rPr lang="en-US" dirty="0"/>
                  <a:t> is a common metric for evaluating the performance of regression models. It calculates the average of the absolute differences between the predicted and actual values.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MAE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  <a:endParaRPr lang="en-IN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number of data points.</a:t>
                </a:r>
                <a:endParaRPr lang="en-IN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actual value for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training example.</a:t>
                </a:r>
                <a:endParaRPr lang="en-IN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predicted value for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training example.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892040"/>
              </a:xfrm>
              <a:blipFill rotWithShape="0">
                <a:blip r:embed="rId2"/>
                <a:stretch>
                  <a:fillRect l="-1122" t="-1247" r="-13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4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Smooth and Non-Smooth functions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199"/>
                <a:ext cx="2649667" cy="56979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199"/>
                <a:ext cx="2649667" cy="56979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31" y="1851654"/>
            <a:ext cx="5461106" cy="48216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71933" y="6488668"/>
            <a:ext cx="282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www.geogebra.org/graphing</a:t>
            </a:r>
          </a:p>
        </p:txBody>
      </p:sp>
    </p:spTree>
    <p:extLst>
      <p:ext uri="{BB962C8B-B14F-4D97-AF65-F5344CB8AC3E}">
        <p14:creationId xmlns:p14="http://schemas.microsoft.com/office/powerpoint/2010/main" val="274883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Smooth and Non-Smooth functions..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5" y="1600200"/>
                <a:ext cx="1926336" cy="7472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baseline="300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5" y="1600200"/>
                <a:ext cx="1926336" cy="74721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9371933" y="6488668"/>
            <a:ext cx="282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www.geogebra.org/graphing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133" y="1801504"/>
            <a:ext cx="6375389" cy="48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1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Smooth and Non-Smooth functions..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371933" y="6488668"/>
            <a:ext cx="282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www.geogebra.org/graphing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12" y="1999396"/>
            <a:ext cx="7066811" cy="4489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71205" y="1845859"/>
                <a:ext cx="1926336" cy="7472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baseline="300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71205" y="1845859"/>
                <a:ext cx="1926336" cy="74721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5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MAE </a:t>
            </a:r>
            <a:r>
              <a:rPr lang="en-US" b="1" dirty="0" smtClean="0"/>
              <a:t>steps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892040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b="1" dirty="0" smtClean="0"/>
                  <a:t>Absolute </a:t>
                </a:r>
                <a:r>
                  <a:rPr lang="en-US" b="1" dirty="0"/>
                  <a:t>Differences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For each data point, compute the absolute difference between the actual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and the predicted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/>
              </a:p>
              <a:p>
                <a:pPr marL="0" lvl="0" indent="0">
                  <a:buNone/>
                </a:pPr>
                <a:r>
                  <a:rPr lang="en-US" b="1" dirty="0"/>
                  <a:t>Sum of Absolute Differences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Sum up all the absolute differences:</a:t>
                </a:r>
                <a:endParaRPr lang="en-I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/>
              </a:p>
              <a:p>
                <a:pPr marL="0" lvl="0" indent="0">
                  <a:buNone/>
                </a:pPr>
                <a:r>
                  <a:rPr lang="en-US" b="1" dirty="0"/>
                  <a:t>Average of Absolute Differences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Divide the sum by the number of data points to get the mean absolute error: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MAE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892040"/>
              </a:xfrm>
              <a:blipFill rotWithShape="0">
                <a:blip r:embed="rId2"/>
                <a:stretch>
                  <a:fillRect l="-1010" t="-12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Non-Differentiability of MAE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89204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MAE is not differentiable at zero, </a:t>
                </a:r>
                <a:r>
                  <a:rPr lang="en-US" dirty="0" smtClean="0"/>
                  <a:t>consider </a:t>
                </a:r>
                <a:r>
                  <a:rPr lang="en-US" dirty="0"/>
                  <a:t>the absolute value function: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This function can be split into two linear functions: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The derivative (gradient)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is:</a:t>
                </a:r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differentiable because the left-hand derivative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 does not equal the right-hand derivative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). This lack of differentiability at zero makes it challenging to apply standard gradient descent methods.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892040"/>
              </a:xfrm>
              <a:blipFill rotWithShape="0">
                <a:blip r:embed="rId2"/>
                <a:stretch>
                  <a:fillRect l="-1010" t="-2868" r="-1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9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ustom 3">
      <a:majorFont>
        <a:latin typeface="Mongolian Baiti"/>
        <a:ea typeface=""/>
        <a:cs typeface=""/>
      </a:majorFont>
      <a:minorFont>
        <a:latin typeface="Mongolian Bait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 1</Template>
  <TotalTime>2550</TotalTime>
  <Words>1239</Words>
  <Application>Microsoft Office PowerPoint</Application>
  <PresentationFormat>Widescreen</PresentationFormat>
  <Paragraphs>247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Cambria Math</vt:lpstr>
      <vt:lpstr>Minion Pro</vt:lpstr>
      <vt:lpstr>Mongolian Baiti</vt:lpstr>
      <vt:lpstr>Source Sans Pro</vt:lpstr>
      <vt:lpstr>Times New Roman</vt:lpstr>
      <vt:lpstr>Wingdings</vt:lpstr>
      <vt:lpstr>Wingdings 2</vt:lpstr>
      <vt:lpstr>Median</vt:lpstr>
      <vt:lpstr>1_Office Theme</vt:lpstr>
      <vt:lpstr>2_Office Theme</vt:lpstr>
      <vt:lpstr>PowerPoint Presentation</vt:lpstr>
      <vt:lpstr>Module 2: Regression</vt:lpstr>
      <vt:lpstr>Regression - Mean Absolute Error (MAE)</vt:lpstr>
      <vt:lpstr>MAE and Its Differentiability</vt:lpstr>
      <vt:lpstr>Smooth and Non-Smooth functions</vt:lpstr>
      <vt:lpstr>Smooth and Non-Smooth functions..</vt:lpstr>
      <vt:lpstr>Smooth and Non-Smooth functions..</vt:lpstr>
      <vt:lpstr>MAE steps</vt:lpstr>
      <vt:lpstr>Non-Differentiability of MAE</vt:lpstr>
      <vt:lpstr>Differentiability of  Function f(x)=x</vt:lpstr>
      <vt:lpstr>Differentiability of  Function f(x)=x</vt:lpstr>
      <vt:lpstr>Differentiability of  Functionf(x)=|x|</vt:lpstr>
      <vt:lpstr>Subgradient Definition</vt:lpstr>
      <vt:lpstr>Subgradient Definition..cont</vt:lpstr>
      <vt:lpstr>Subgradients in Multivariable Context</vt:lpstr>
      <vt:lpstr>Gradient Descent with MAE</vt:lpstr>
      <vt:lpstr>Gradient Descent Update Rule</vt:lpstr>
      <vt:lpstr>MAE Sub-gradient Calculation</vt:lpstr>
      <vt:lpstr>Example</vt:lpstr>
      <vt:lpstr>Iteration 1 for MAE via Gradient Descent</vt:lpstr>
      <vt:lpstr>Iteration 2 for MAE via Gradient Descent</vt:lpstr>
      <vt:lpstr>Iteration 3 for MAE via Gradient Descent</vt:lpstr>
      <vt:lpstr>Iteration 4 for MAE via Gradient Descent</vt:lpstr>
      <vt:lpstr>Iteration 5 for MAE via Gradient Descent</vt:lpstr>
      <vt:lpstr>Plot of  MAE for each iteration</vt:lpstr>
      <vt:lpstr>Inference from Plot of  MAE </vt:lpstr>
      <vt:lpstr>MAE and MSE</vt:lpstr>
      <vt:lpstr>Alternative functions (Just as an Example)</vt:lpstr>
      <vt:lpstr>Plot of Huber Loss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200</cp:revision>
  <dcterms:created xsi:type="dcterms:W3CDTF">2024-07-09T04:39:18Z</dcterms:created>
  <dcterms:modified xsi:type="dcterms:W3CDTF">2024-08-07T07:03:55Z</dcterms:modified>
</cp:coreProperties>
</file>