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57" r:id="rId3"/>
    <p:sldId id="330" r:id="rId4"/>
    <p:sldId id="331" r:id="rId5"/>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9" r:id="rId22"/>
    <p:sldId id="350" r:id="rId23"/>
    <p:sldId id="351" r:id="rId24"/>
    <p:sldId id="352" r:id="rId25"/>
    <p:sldId id="353" r:id="rId26"/>
    <p:sldId id="354" r:id="rId27"/>
    <p:sldId id="355" r:id="rId28"/>
    <p:sldId id="305" r:id="rId2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15" autoAdjust="0"/>
    <p:restoredTop sz="94660"/>
  </p:normalViewPr>
  <p:slideViewPr>
    <p:cSldViewPr>
      <p:cViewPr varScale="1">
        <p:scale>
          <a:sx n="90" d="100"/>
          <a:sy n="90" d="100"/>
        </p:scale>
        <p:origin x="1768" y="200"/>
      </p:cViewPr>
      <p:guideLst>
        <p:guide orient="horz" pos="2880"/>
        <p:guide pos="2160"/>
      </p:guideLst>
    </p:cSldViewPr>
  </p:slideViewPr>
  <p:notesTextViewPr>
    <p:cViewPr>
      <p:scale>
        <a:sx n="100" d="100"/>
        <a:sy n="100" d="100"/>
      </p:scale>
      <p:origin x="0" y="0"/>
    </p:cViewPr>
  </p:notesTextViewPr>
  <p:sorterViewPr>
    <p:cViewPr>
      <p:scale>
        <a:sx n="31" d="100"/>
        <a:sy n="31" d="100"/>
      </p:scale>
      <p:origin x="0" y="-1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F8BB9-8851-7B63-E8F0-94CEEE975795}"/>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F18C645-9E14-39B7-5DFB-904A4790BA41}"/>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560EBF2B-F223-5E47-9C22-EFC469BC4F0A}" type="datetime1">
              <a:rPr lang="en-IN" smtClean="0"/>
              <a:t>24/01/25</a:t>
            </a:fld>
            <a:endParaRPr lang="en-US"/>
          </a:p>
        </p:txBody>
      </p:sp>
      <p:sp>
        <p:nvSpPr>
          <p:cNvPr id="4" name="Footer Placeholder 3">
            <a:extLst>
              <a:ext uri="{FF2B5EF4-FFF2-40B4-BE49-F238E27FC236}">
                <a16:creationId xmlns:a16="http://schemas.microsoft.com/office/drawing/2014/main" id="{2C27E143-8671-9696-E50A-079E40721FB0}"/>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r>
              <a:rPr lang="en-US"/>
              <a:t>Dr. Bhawana Garg</a:t>
            </a:r>
          </a:p>
        </p:txBody>
      </p:sp>
      <p:sp>
        <p:nvSpPr>
          <p:cNvPr id="5" name="Slide Number Placeholder 4">
            <a:extLst>
              <a:ext uri="{FF2B5EF4-FFF2-40B4-BE49-F238E27FC236}">
                <a16:creationId xmlns:a16="http://schemas.microsoft.com/office/drawing/2014/main" id="{BC7892F4-9EF9-2F7B-BBE5-6AD3A744BC86}"/>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250D6230-5DBF-1D44-9C52-C50F0ED86973}" type="slidenum">
              <a:rPr lang="en-US" smtClean="0"/>
              <a:t>‹#›</a:t>
            </a:fld>
            <a:endParaRPr lang="en-US"/>
          </a:p>
        </p:txBody>
      </p:sp>
    </p:spTree>
    <p:extLst>
      <p:ext uri="{BB962C8B-B14F-4D97-AF65-F5344CB8AC3E}">
        <p14:creationId xmlns:p14="http://schemas.microsoft.com/office/powerpoint/2010/main" val="119715317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EF0051D-E263-9F4E-AB8E-632F9B6309B1}" type="datetime1">
              <a:rPr lang="en-IN" smtClean="0"/>
              <a:t>24/01/25</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r>
              <a:rPr lang="en-IN"/>
              <a:t>Dr. Bhawana Garg</a:t>
            </a:r>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E8BBD67-BCBB-4AA7-ACD8-A70A5ED651F5}" type="slidenum">
              <a:rPr lang="en-IN" smtClean="0"/>
              <a:t>‹#›</a:t>
            </a:fld>
            <a:endParaRPr lang="en-IN"/>
          </a:p>
        </p:txBody>
      </p:sp>
    </p:spTree>
    <p:extLst>
      <p:ext uri="{BB962C8B-B14F-4D97-AF65-F5344CB8AC3E}">
        <p14:creationId xmlns:p14="http://schemas.microsoft.com/office/powerpoint/2010/main" val="346221291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3999" cy="68579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398525" y="1126997"/>
            <a:ext cx="8352790" cy="0"/>
          </a:xfrm>
          <a:custGeom>
            <a:avLst/>
            <a:gdLst/>
            <a:ahLst/>
            <a:cxnLst/>
            <a:rect l="l" t="t" r="r" b="b"/>
            <a:pathLst>
              <a:path w="8352790">
                <a:moveTo>
                  <a:pt x="0" y="0"/>
                </a:moveTo>
                <a:lnTo>
                  <a:pt x="8352663" y="0"/>
                </a:lnTo>
              </a:path>
            </a:pathLst>
          </a:custGeom>
          <a:ln w="10668">
            <a:solidFill>
              <a:srgbClr val="3C3C3C"/>
            </a:solidFill>
          </a:ln>
        </p:spPr>
        <p:txBody>
          <a:bodyPr wrap="square" lIns="0" tIns="0" rIns="0" bIns="0" rtlCol="0"/>
          <a:lstStyle/>
          <a:p>
            <a:endParaRPr/>
          </a:p>
        </p:txBody>
      </p:sp>
      <p:sp>
        <p:nvSpPr>
          <p:cNvPr id="18" name="bk object 18"/>
          <p:cNvSpPr/>
          <p:nvPr/>
        </p:nvSpPr>
        <p:spPr>
          <a:xfrm>
            <a:off x="398525" y="1126997"/>
            <a:ext cx="8352790" cy="0"/>
          </a:xfrm>
          <a:custGeom>
            <a:avLst/>
            <a:gdLst/>
            <a:ahLst/>
            <a:cxnLst/>
            <a:rect l="l" t="t" r="r" b="b"/>
            <a:pathLst>
              <a:path w="8352790">
                <a:moveTo>
                  <a:pt x="0" y="0"/>
                </a:moveTo>
                <a:lnTo>
                  <a:pt x="8352663" y="0"/>
                </a:lnTo>
              </a:path>
            </a:pathLst>
          </a:custGeom>
          <a:ln w="10668">
            <a:solidFill>
              <a:srgbClr val="3C3C3C"/>
            </a:solidFill>
          </a:ln>
        </p:spPr>
        <p:txBody>
          <a:bodyPr wrap="square" lIns="0" tIns="0" rIns="0" bIns="0" rtlCol="0"/>
          <a:lstStyle/>
          <a:p>
            <a:endParaRPr/>
          </a:p>
        </p:txBody>
      </p:sp>
      <p:sp>
        <p:nvSpPr>
          <p:cNvPr id="19" name="bk object 19"/>
          <p:cNvSpPr/>
          <p:nvPr/>
        </p:nvSpPr>
        <p:spPr>
          <a:xfrm>
            <a:off x="398525" y="6310121"/>
            <a:ext cx="6192520" cy="0"/>
          </a:xfrm>
          <a:custGeom>
            <a:avLst/>
            <a:gdLst/>
            <a:ahLst/>
            <a:cxnLst/>
            <a:rect l="l" t="t" r="r" b="b"/>
            <a:pathLst>
              <a:path w="6192520">
                <a:moveTo>
                  <a:pt x="0" y="0"/>
                </a:moveTo>
                <a:lnTo>
                  <a:pt x="6192012" y="0"/>
                </a:lnTo>
              </a:path>
            </a:pathLst>
          </a:custGeom>
          <a:ln w="10668">
            <a:solidFill>
              <a:srgbClr val="3C3C3C"/>
            </a:solidFill>
          </a:ln>
        </p:spPr>
        <p:txBody>
          <a:bodyPr wrap="square" lIns="0" tIns="0" rIns="0" bIns="0" rtlCol="0"/>
          <a:lstStyle/>
          <a:p>
            <a:endParaRPr/>
          </a:p>
        </p:txBody>
      </p:sp>
      <p:sp>
        <p:nvSpPr>
          <p:cNvPr id="20" name="bk object 20"/>
          <p:cNvSpPr/>
          <p:nvPr/>
        </p:nvSpPr>
        <p:spPr>
          <a:xfrm>
            <a:off x="974597" y="6383273"/>
            <a:ext cx="0" cy="360045"/>
          </a:xfrm>
          <a:custGeom>
            <a:avLst/>
            <a:gdLst/>
            <a:ahLst/>
            <a:cxnLst/>
            <a:rect l="l" t="t" r="r" b="b"/>
            <a:pathLst>
              <a:path h="360045">
                <a:moveTo>
                  <a:pt x="0" y="0"/>
                </a:moveTo>
                <a:lnTo>
                  <a:pt x="0" y="359600"/>
                </a:lnTo>
              </a:path>
            </a:pathLst>
          </a:custGeom>
          <a:ln w="10668">
            <a:solidFill>
              <a:srgbClr val="010101"/>
            </a:solidFill>
          </a:ln>
        </p:spPr>
        <p:txBody>
          <a:bodyPr wrap="square" lIns="0" tIns="0" rIns="0" bIns="0" rtlCol="0"/>
          <a:lstStyle/>
          <a:p>
            <a:endParaRPr/>
          </a:p>
        </p:txBody>
      </p:sp>
      <p:sp>
        <p:nvSpPr>
          <p:cNvPr id="21" name="bk object 21"/>
          <p:cNvSpPr/>
          <p:nvPr/>
        </p:nvSpPr>
        <p:spPr>
          <a:xfrm>
            <a:off x="7216140" y="5937503"/>
            <a:ext cx="1927859" cy="920495"/>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534922" y="568703"/>
            <a:ext cx="8074154" cy="3206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a:t>Week-3 project Initiation</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02B488C-0372-1F42-9C98-DD312C46684F}" type="datetime1">
              <a:rPr lang="en-IN" smtClean="0"/>
              <a:t>24/01/25</a:t>
            </a:fld>
            <a:endParaRPr lang="en-US"/>
          </a:p>
        </p:txBody>
      </p:sp>
      <p:sp>
        <p:nvSpPr>
          <p:cNvPr id="6" name="Holder 6"/>
          <p:cNvSpPr>
            <a:spLocks noGrp="1"/>
          </p:cNvSpPr>
          <p:nvPr>
            <p:ph type="sldNum" sz="quarter" idx="7"/>
          </p:nvPr>
        </p:nvSpPr>
        <p:spPr/>
        <p:txBody>
          <a:bodyPr lIns="0" tIns="0" rIns="0" bIns="0"/>
          <a:lstStyle>
            <a:lvl1pPr>
              <a:defRPr sz="1400" b="0" i="0">
                <a:solidFill>
                  <a:srgbClr val="3C3C3C"/>
                </a:solidFill>
                <a:latin typeface="Arial"/>
                <a:cs typeface="Arial"/>
              </a:defRPr>
            </a:lvl1pPr>
          </a:lstStyle>
          <a:p>
            <a:pPr marL="25400">
              <a:lnSpc>
                <a:spcPts val="165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9F1C3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a:t>Week-3 project Initiation</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2E0546A-BEB0-3740-8A59-1DA2B4EFBA0C}" type="datetime1">
              <a:rPr lang="en-IN" smtClean="0"/>
              <a:t>24/01/25</a:t>
            </a:fld>
            <a:endParaRPr lang="en-US"/>
          </a:p>
        </p:txBody>
      </p:sp>
      <p:sp>
        <p:nvSpPr>
          <p:cNvPr id="6" name="Holder 6"/>
          <p:cNvSpPr>
            <a:spLocks noGrp="1"/>
          </p:cNvSpPr>
          <p:nvPr>
            <p:ph type="sldNum" sz="quarter" idx="7"/>
          </p:nvPr>
        </p:nvSpPr>
        <p:spPr/>
        <p:txBody>
          <a:bodyPr lIns="0" tIns="0" rIns="0" bIns="0"/>
          <a:lstStyle>
            <a:lvl1pPr>
              <a:defRPr sz="1400" b="0" i="0">
                <a:solidFill>
                  <a:srgbClr val="3C3C3C"/>
                </a:solidFill>
                <a:latin typeface="Arial"/>
                <a:cs typeface="Arial"/>
              </a:defRPr>
            </a:lvl1pPr>
          </a:lstStyle>
          <a:p>
            <a:pPr marL="25400">
              <a:lnSpc>
                <a:spcPts val="165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98525" y="1126997"/>
            <a:ext cx="8352790" cy="0"/>
          </a:xfrm>
          <a:custGeom>
            <a:avLst/>
            <a:gdLst/>
            <a:ahLst/>
            <a:cxnLst/>
            <a:rect l="l" t="t" r="r" b="b"/>
            <a:pathLst>
              <a:path w="8352790">
                <a:moveTo>
                  <a:pt x="0" y="0"/>
                </a:moveTo>
                <a:lnTo>
                  <a:pt x="8352663" y="0"/>
                </a:lnTo>
              </a:path>
            </a:pathLst>
          </a:custGeom>
          <a:ln w="10668">
            <a:solidFill>
              <a:srgbClr val="3C3C3C"/>
            </a:solidFill>
          </a:ln>
        </p:spPr>
        <p:txBody>
          <a:bodyPr wrap="square" lIns="0" tIns="0" rIns="0" bIns="0" rtlCol="0"/>
          <a:lstStyle/>
          <a:p>
            <a:endParaRPr/>
          </a:p>
        </p:txBody>
      </p:sp>
      <p:sp>
        <p:nvSpPr>
          <p:cNvPr id="17" name="bk object 17"/>
          <p:cNvSpPr/>
          <p:nvPr/>
        </p:nvSpPr>
        <p:spPr>
          <a:xfrm>
            <a:off x="398525" y="6310121"/>
            <a:ext cx="6192520" cy="0"/>
          </a:xfrm>
          <a:custGeom>
            <a:avLst/>
            <a:gdLst/>
            <a:ahLst/>
            <a:cxnLst/>
            <a:rect l="l" t="t" r="r" b="b"/>
            <a:pathLst>
              <a:path w="6192520">
                <a:moveTo>
                  <a:pt x="0" y="0"/>
                </a:moveTo>
                <a:lnTo>
                  <a:pt x="6192012" y="0"/>
                </a:lnTo>
              </a:path>
            </a:pathLst>
          </a:custGeom>
          <a:ln w="10668">
            <a:solidFill>
              <a:srgbClr val="3C3C3C"/>
            </a:solidFill>
          </a:ln>
        </p:spPr>
        <p:txBody>
          <a:bodyPr wrap="square" lIns="0" tIns="0" rIns="0" bIns="0" rtlCol="0"/>
          <a:lstStyle/>
          <a:p>
            <a:endParaRPr/>
          </a:p>
        </p:txBody>
      </p:sp>
      <p:sp>
        <p:nvSpPr>
          <p:cNvPr id="18" name="bk object 18"/>
          <p:cNvSpPr/>
          <p:nvPr/>
        </p:nvSpPr>
        <p:spPr>
          <a:xfrm>
            <a:off x="974597" y="6383273"/>
            <a:ext cx="0" cy="360045"/>
          </a:xfrm>
          <a:custGeom>
            <a:avLst/>
            <a:gdLst/>
            <a:ahLst/>
            <a:cxnLst/>
            <a:rect l="l" t="t" r="r" b="b"/>
            <a:pathLst>
              <a:path h="360045">
                <a:moveTo>
                  <a:pt x="0" y="0"/>
                </a:moveTo>
                <a:lnTo>
                  <a:pt x="0" y="359600"/>
                </a:lnTo>
              </a:path>
            </a:pathLst>
          </a:custGeom>
          <a:ln w="10668">
            <a:solidFill>
              <a:srgbClr val="010101"/>
            </a:solidFill>
          </a:ln>
        </p:spPr>
        <p:txBody>
          <a:bodyPr wrap="square" lIns="0" tIns="0" rIns="0" bIns="0" rtlCol="0"/>
          <a:lstStyle/>
          <a:p>
            <a:endParaRPr/>
          </a:p>
        </p:txBody>
      </p:sp>
      <p:sp>
        <p:nvSpPr>
          <p:cNvPr id="19" name="bk object 19"/>
          <p:cNvSpPr/>
          <p:nvPr/>
        </p:nvSpPr>
        <p:spPr>
          <a:xfrm>
            <a:off x="7216140" y="5937503"/>
            <a:ext cx="1927859" cy="920495"/>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1" i="0">
                <a:solidFill>
                  <a:srgbClr val="9F1C33"/>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IN"/>
              <a:t>Week-3 project Initiation</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0FFE7309-C79E-584F-8392-B8BAE02BEB4D}" type="datetime1">
              <a:rPr lang="en-IN" smtClean="0"/>
              <a:t>24/01/25</a:t>
            </a:fld>
            <a:endParaRPr lang="en-US"/>
          </a:p>
        </p:txBody>
      </p:sp>
      <p:sp>
        <p:nvSpPr>
          <p:cNvPr id="7" name="Holder 7"/>
          <p:cNvSpPr>
            <a:spLocks noGrp="1"/>
          </p:cNvSpPr>
          <p:nvPr>
            <p:ph type="sldNum" sz="quarter" idx="7"/>
          </p:nvPr>
        </p:nvSpPr>
        <p:spPr/>
        <p:txBody>
          <a:bodyPr lIns="0" tIns="0" rIns="0" bIns="0"/>
          <a:lstStyle>
            <a:lvl1pPr>
              <a:defRPr sz="1400" b="0" i="0">
                <a:solidFill>
                  <a:srgbClr val="3C3C3C"/>
                </a:solidFill>
                <a:latin typeface="Arial"/>
                <a:cs typeface="Arial"/>
              </a:defRPr>
            </a:lvl1pPr>
          </a:lstStyle>
          <a:p>
            <a:pPr marL="25400">
              <a:lnSpc>
                <a:spcPts val="165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98525" y="1126997"/>
            <a:ext cx="8352790" cy="0"/>
          </a:xfrm>
          <a:custGeom>
            <a:avLst/>
            <a:gdLst/>
            <a:ahLst/>
            <a:cxnLst/>
            <a:rect l="l" t="t" r="r" b="b"/>
            <a:pathLst>
              <a:path w="8352790">
                <a:moveTo>
                  <a:pt x="0" y="0"/>
                </a:moveTo>
                <a:lnTo>
                  <a:pt x="8352663" y="0"/>
                </a:lnTo>
              </a:path>
            </a:pathLst>
          </a:custGeom>
          <a:ln w="10668">
            <a:solidFill>
              <a:srgbClr val="3C3C3C"/>
            </a:solidFill>
          </a:ln>
        </p:spPr>
        <p:txBody>
          <a:bodyPr wrap="square" lIns="0" tIns="0" rIns="0" bIns="0" rtlCol="0"/>
          <a:lstStyle/>
          <a:p>
            <a:endParaRPr/>
          </a:p>
        </p:txBody>
      </p:sp>
      <p:sp>
        <p:nvSpPr>
          <p:cNvPr id="17" name="bk object 17"/>
          <p:cNvSpPr/>
          <p:nvPr/>
        </p:nvSpPr>
        <p:spPr>
          <a:xfrm>
            <a:off x="398525" y="6310121"/>
            <a:ext cx="6192520" cy="0"/>
          </a:xfrm>
          <a:custGeom>
            <a:avLst/>
            <a:gdLst/>
            <a:ahLst/>
            <a:cxnLst/>
            <a:rect l="l" t="t" r="r" b="b"/>
            <a:pathLst>
              <a:path w="6192520">
                <a:moveTo>
                  <a:pt x="0" y="0"/>
                </a:moveTo>
                <a:lnTo>
                  <a:pt x="6192012" y="0"/>
                </a:lnTo>
              </a:path>
            </a:pathLst>
          </a:custGeom>
          <a:ln w="10668">
            <a:solidFill>
              <a:srgbClr val="3C3C3C"/>
            </a:solidFill>
          </a:ln>
        </p:spPr>
        <p:txBody>
          <a:bodyPr wrap="square" lIns="0" tIns="0" rIns="0" bIns="0" rtlCol="0"/>
          <a:lstStyle/>
          <a:p>
            <a:endParaRPr/>
          </a:p>
        </p:txBody>
      </p:sp>
      <p:sp>
        <p:nvSpPr>
          <p:cNvPr id="18" name="bk object 18"/>
          <p:cNvSpPr/>
          <p:nvPr/>
        </p:nvSpPr>
        <p:spPr>
          <a:xfrm>
            <a:off x="974597" y="6383273"/>
            <a:ext cx="0" cy="360045"/>
          </a:xfrm>
          <a:custGeom>
            <a:avLst/>
            <a:gdLst/>
            <a:ahLst/>
            <a:cxnLst/>
            <a:rect l="l" t="t" r="r" b="b"/>
            <a:pathLst>
              <a:path h="360045">
                <a:moveTo>
                  <a:pt x="0" y="0"/>
                </a:moveTo>
                <a:lnTo>
                  <a:pt x="0" y="359600"/>
                </a:lnTo>
              </a:path>
            </a:pathLst>
          </a:custGeom>
          <a:ln w="10668">
            <a:solidFill>
              <a:srgbClr val="010101"/>
            </a:solidFill>
          </a:ln>
        </p:spPr>
        <p:txBody>
          <a:bodyPr wrap="square" lIns="0" tIns="0" rIns="0" bIns="0" rtlCol="0"/>
          <a:lstStyle/>
          <a:p>
            <a:endParaRPr/>
          </a:p>
        </p:txBody>
      </p:sp>
      <p:sp>
        <p:nvSpPr>
          <p:cNvPr id="19" name="bk object 19"/>
          <p:cNvSpPr/>
          <p:nvPr/>
        </p:nvSpPr>
        <p:spPr>
          <a:xfrm>
            <a:off x="7216140" y="5937503"/>
            <a:ext cx="1927859" cy="920495"/>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1" i="0">
                <a:solidFill>
                  <a:srgbClr val="9F1C3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IN"/>
              <a:t>Week-3 project Initiation</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753F3C7-4073-984A-A783-E5A7694DE724}" type="datetime1">
              <a:rPr lang="en-IN" smtClean="0"/>
              <a:t>24/01/25</a:t>
            </a:fld>
            <a:endParaRPr lang="en-US"/>
          </a:p>
        </p:txBody>
      </p:sp>
      <p:sp>
        <p:nvSpPr>
          <p:cNvPr id="5" name="Holder 5"/>
          <p:cNvSpPr>
            <a:spLocks noGrp="1"/>
          </p:cNvSpPr>
          <p:nvPr>
            <p:ph type="sldNum" sz="quarter" idx="7"/>
          </p:nvPr>
        </p:nvSpPr>
        <p:spPr/>
        <p:txBody>
          <a:bodyPr lIns="0" tIns="0" rIns="0" bIns="0"/>
          <a:lstStyle>
            <a:lvl1pPr>
              <a:defRPr sz="1400" b="0" i="0">
                <a:solidFill>
                  <a:srgbClr val="3C3C3C"/>
                </a:solidFill>
                <a:latin typeface="Arial"/>
                <a:cs typeface="Arial"/>
              </a:defRPr>
            </a:lvl1pPr>
          </a:lstStyle>
          <a:p>
            <a:pPr marL="25400">
              <a:lnSpc>
                <a:spcPts val="165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9F1C33"/>
          </a:solidFill>
        </p:spPr>
        <p:txBody>
          <a:bodyPr wrap="square" lIns="0" tIns="0" rIns="0" bIns="0" rtlCol="0"/>
          <a:lstStyle/>
          <a:p>
            <a:endParaRPr/>
          </a:p>
        </p:txBody>
      </p:sp>
      <p:sp>
        <p:nvSpPr>
          <p:cNvPr id="17" name="bk object 17"/>
          <p:cNvSpPr/>
          <p:nvPr/>
        </p:nvSpPr>
        <p:spPr>
          <a:xfrm>
            <a:off x="883919" y="4184903"/>
            <a:ext cx="7425055" cy="64135"/>
          </a:xfrm>
          <a:custGeom>
            <a:avLst/>
            <a:gdLst/>
            <a:ahLst/>
            <a:cxnLst/>
            <a:rect l="l" t="t" r="r" b="b"/>
            <a:pathLst>
              <a:path w="7425055" h="64135">
                <a:moveTo>
                  <a:pt x="0" y="0"/>
                </a:moveTo>
                <a:lnTo>
                  <a:pt x="7424801" y="0"/>
                </a:lnTo>
                <a:lnTo>
                  <a:pt x="7424801" y="63881"/>
                </a:lnTo>
                <a:lnTo>
                  <a:pt x="0" y="63881"/>
                </a:lnTo>
                <a:lnTo>
                  <a:pt x="0" y="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IN"/>
              <a:t>Week-3 project Initiation</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88472A0-493B-4A4F-979E-6213221BC8BB}" type="datetime1">
              <a:rPr lang="en-IN" smtClean="0"/>
              <a:t>24/01/25</a:t>
            </a:fld>
            <a:endParaRPr lang="en-US"/>
          </a:p>
        </p:txBody>
      </p:sp>
      <p:sp>
        <p:nvSpPr>
          <p:cNvPr id="4" name="Holder 4"/>
          <p:cNvSpPr>
            <a:spLocks noGrp="1"/>
          </p:cNvSpPr>
          <p:nvPr>
            <p:ph type="sldNum" sz="quarter" idx="7"/>
          </p:nvPr>
        </p:nvSpPr>
        <p:spPr/>
        <p:txBody>
          <a:bodyPr lIns="0" tIns="0" rIns="0" bIns="0"/>
          <a:lstStyle>
            <a:lvl1pPr>
              <a:defRPr sz="1400" b="0" i="0">
                <a:solidFill>
                  <a:srgbClr val="3C3C3C"/>
                </a:solidFill>
                <a:latin typeface="Arial"/>
                <a:cs typeface="Arial"/>
              </a:defRPr>
            </a:lvl1pPr>
          </a:lstStyle>
          <a:p>
            <a:pPr marL="25400">
              <a:lnSpc>
                <a:spcPts val="165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98525" y="1126997"/>
            <a:ext cx="8352790" cy="0"/>
          </a:xfrm>
          <a:custGeom>
            <a:avLst/>
            <a:gdLst/>
            <a:ahLst/>
            <a:cxnLst/>
            <a:rect l="l" t="t" r="r" b="b"/>
            <a:pathLst>
              <a:path w="8352790">
                <a:moveTo>
                  <a:pt x="0" y="0"/>
                </a:moveTo>
                <a:lnTo>
                  <a:pt x="8352663" y="0"/>
                </a:lnTo>
              </a:path>
            </a:pathLst>
          </a:custGeom>
          <a:ln w="10668">
            <a:solidFill>
              <a:srgbClr val="3C3C3C"/>
            </a:solidFill>
          </a:ln>
        </p:spPr>
        <p:txBody>
          <a:bodyPr wrap="square" lIns="0" tIns="0" rIns="0" bIns="0" rtlCol="0"/>
          <a:lstStyle/>
          <a:p>
            <a:endParaRPr/>
          </a:p>
        </p:txBody>
      </p:sp>
      <p:sp>
        <p:nvSpPr>
          <p:cNvPr id="17" name="bk object 17"/>
          <p:cNvSpPr/>
          <p:nvPr/>
        </p:nvSpPr>
        <p:spPr>
          <a:xfrm>
            <a:off x="398525" y="6310121"/>
            <a:ext cx="6192520" cy="0"/>
          </a:xfrm>
          <a:custGeom>
            <a:avLst/>
            <a:gdLst/>
            <a:ahLst/>
            <a:cxnLst/>
            <a:rect l="l" t="t" r="r" b="b"/>
            <a:pathLst>
              <a:path w="6192520">
                <a:moveTo>
                  <a:pt x="0" y="0"/>
                </a:moveTo>
                <a:lnTo>
                  <a:pt x="6192012" y="0"/>
                </a:lnTo>
              </a:path>
            </a:pathLst>
          </a:custGeom>
          <a:ln w="10668">
            <a:solidFill>
              <a:srgbClr val="3C3C3C"/>
            </a:solidFill>
          </a:ln>
        </p:spPr>
        <p:txBody>
          <a:bodyPr wrap="square" lIns="0" tIns="0" rIns="0" bIns="0" rtlCol="0"/>
          <a:lstStyle/>
          <a:p>
            <a:endParaRPr/>
          </a:p>
        </p:txBody>
      </p:sp>
      <p:sp>
        <p:nvSpPr>
          <p:cNvPr id="18" name="bk object 18"/>
          <p:cNvSpPr/>
          <p:nvPr/>
        </p:nvSpPr>
        <p:spPr>
          <a:xfrm>
            <a:off x="974597" y="6383273"/>
            <a:ext cx="0" cy="360045"/>
          </a:xfrm>
          <a:custGeom>
            <a:avLst/>
            <a:gdLst/>
            <a:ahLst/>
            <a:cxnLst/>
            <a:rect l="l" t="t" r="r" b="b"/>
            <a:pathLst>
              <a:path h="360045">
                <a:moveTo>
                  <a:pt x="0" y="0"/>
                </a:moveTo>
                <a:lnTo>
                  <a:pt x="0" y="359600"/>
                </a:lnTo>
              </a:path>
            </a:pathLst>
          </a:custGeom>
          <a:ln w="10668">
            <a:solidFill>
              <a:srgbClr val="010101"/>
            </a:solidFill>
          </a:ln>
        </p:spPr>
        <p:txBody>
          <a:bodyPr wrap="square" lIns="0" tIns="0" rIns="0" bIns="0" rtlCol="0"/>
          <a:lstStyle/>
          <a:p>
            <a:endParaRPr/>
          </a:p>
        </p:txBody>
      </p:sp>
      <p:sp>
        <p:nvSpPr>
          <p:cNvPr id="2" name="Holder 2"/>
          <p:cNvSpPr>
            <a:spLocks noGrp="1"/>
          </p:cNvSpPr>
          <p:nvPr>
            <p:ph type="title"/>
          </p:nvPr>
        </p:nvSpPr>
        <p:spPr>
          <a:xfrm>
            <a:off x="1169235" y="138176"/>
            <a:ext cx="6805528" cy="930910"/>
          </a:xfrm>
          <a:prstGeom prst="rect">
            <a:avLst/>
          </a:prstGeom>
        </p:spPr>
        <p:txBody>
          <a:bodyPr wrap="square" lIns="0" tIns="0" rIns="0" bIns="0">
            <a:spAutoFit/>
          </a:bodyPr>
          <a:lstStyle>
            <a:lvl1pPr>
              <a:defRPr sz="2000" b="1" i="0">
                <a:solidFill>
                  <a:srgbClr val="9F1C33"/>
                </a:solidFill>
                <a:latin typeface="Arial"/>
                <a:cs typeface="Arial"/>
              </a:defRPr>
            </a:lvl1pPr>
          </a:lstStyle>
          <a:p>
            <a:endParaRPr/>
          </a:p>
        </p:txBody>
      </p:sp>
      <p:sp>
        <p:nvSpPr>
          <p:cNvPr id="3" name="Holder 3"/>
          <p:cNvSpPr>
            <a:spLocks noGrp="1"/>
          </p:cNvSpPr>
          <p:nvPr>
            <p:ph type="body" idx="1"/>
          </p:nvPr>
        </p:nvSpPr>
        <p:spPr>
          <a:xfrm>
            <a:off x="535431" y="1633726"/>
            <a:ext cx="8073136" cy="176402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r>
              <a:rPr lang="en-IN"/>
              <a:t>Week-3 project Initiation</a:t>
            </a:r>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7B0BB07B-2C57-D446-97C1-A7BE063A51E4}" type="datetime1">
              <a:rPr lang="en-IN" smtClean="0"/>
              <a:t>24/01/25</a:t>
            </a:fld>
            <a:endParaRPr lang="en-US"/>
          </a:p>
        </p:txBody>
      </p:sp>
      <p:sp>
        <p:nvSpPr>
          <p:cNvPr id="6" name="Holder 6"/>
          <p:cNvSpPr>
            <a:spLocks noGrp="1"/>
          </p:cNvSpPr>
          <p:nvPr>
            <p:ph type="sldNum" sz="quarter" idx="7"/>
          </p:nvPr>
        </p:nvSpPr>
        <p:spPr>
          <a:xfrm>
            <a:off x="534860" y="6409716"/>
            <a:ext cx="249554" cy="224790"/>
          </a:xfrm>
          <a:prstGeom prst="rect">
            <a:avLst/>
          </a:prstGeom>
        </p:spPr>
        <p:txBody>
          <a:bodyPr wrap="square" lIns="0" tIns="0" rIns="0" bIns="0">
            <a:spAutoFit/>
          </a:bodyPr>
          <a:lstStyle>
            <a:lvl1pPr>
              <a:defRPr sz="1400" b="0" i="0">
                <a:solidFill>
                  <a:srgbClr val="3C3C3C"/>
                </a:solidFill>
                <a:latin typeface="Arial"/>
                <a:cs typeface="Arial"/>
              </a:defRPr>
            </a:lvl1pPr>
          </a:lstStyle>
          <a:p>
            <a:pPr marL="25400">
              <a:lnSpc>
                <a:spcPts val="165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s://asana.com/resources/raci-chart" TargetMode="External"/><Relationship Id="rId2" Type="http://schemas.openxmlformats.org/officeDocument/2006/relationships/hyperlink" Target="https://asana.com/resources/project-risk-management-process" TargetMode="External"/><Relationship Id="rId1" Type="http://schemas.openxmlformats.org/officeDocument/2006/relationships/slideLayout" Target="../slideLayouts/slideLayout2.xml"/><Relationship Id="rId5" Type="http://schemas.openxmlformats.org/officeDocument/2006/relationships/hyperlink" Target="https://asana.com/templates/project-initiation" TargetMode="External"/><Relationship Id="rId4" Type="http://schemas.openxmlformats.org/officeDocument/2006/relationships/hyperlink" Target="https://asana.com/resources/communication-pla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sana.com/resources/key-performance-indicator-kpi" TargetMode="External"/><Relationship Id="rId2" Type="http://schemas.openxmlformats.org/officeDocument/2006/relationships/hyperlink" Target="https://asana.com/resources/project-management-phases" TargetMode="External"/><Relationship Id="rId1" Type="http://schemas.openxmlformats.org/officeDocument/2006/relationships/slideLayout" Target="../slideLayouts/slideLayout2.xml"/><Relationship Id="rId4" Type="http://schemas.openxmlformats.org/officeDocument/2006/relationships/hyperlink" Target="https://asana.com/resources/project-closur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sana.com/resources/business-case" TargetMode="External"/><Relationship Id="rId2" Type="http://schemas.openxmlformats.org/officeDocument/2006/relationships/hyperlink" Target="https://asana.com/resources/project-chart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sana.com/resources/project-budget" TargetMode="External"/><Relationship Id="rId2" Type="http://schemas.openxmlformats.org/officeDocument/2006/relationships/hyperlink" Target="https://asana.com/resources/project-scop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1156" y="2255385"/>
            <a:ext cx="7663244" cy="984885"/>
          </a:xfrm>
          <a:prstGeom prst="rect">
            <a:avLst/>
          </a:prstGeom>
        </p:spPr>
        <p:txBody>
          <a:bodyPr vert="horz" wrap="square" lIns="0" tIns="0" rIns="0" bIns="0" rtlCol="0">
            <a:spAutoFit/>
          </a:bodyPr>
          <a:lstStyle/>
          <a:p>
            <a:pPr marL="12700">
              <a:lnSpc>
                <a:spcPct val="100000"/>
              </a:lnSpc>
            </a:pPr>
            <a:endParaRPr lang="en-US" sz="3200" b="1" spc="-5" dirty="0">
              <a:solidFill>
                <a:srgbClr val="FFFFFF"/>
              </a:solidFill>
              <a:latin typeface="Arial"/>
              <a:cs typeface="Arial"/>
            </a:endParaRPr>
          </a:p>
          <a:p>
            <a:pPr marL="12700">
              <a:lnSpc>
                <a:spcPct val="100000"/>
              </a:lnSpc>
            </a:pPr>
            <a:r>
              <a:rPr sz="3200" b="1" spc="-5" dirty="0">
                <a:solidFill>
                  <a:srgbClr val="FFFFFF"/>
                </a:solidFill>
                <a:latin typeface="Arial"/>
                <a:cs typeface="Arial"/>
              </a:rPr>
              <a:t>Subject Name: </a:t>
            </a:r>
            <a:r>
              <a:rPr lang="en-US" sz="3200" b="1" spc="-5" dirty="0">
                <a:solidFill>
                  <a:srgbClr val="FFFFFF"/>
                </a:solidFill>
                <a:latin typeface="Arial"/>
                <a:cs typeface="Arial"/>
              </a:rPr>
              <a:t>Project Management</a:t>
            </a:r>
            <a:endParaRPr sz="3200" dirty="0">
              <a:latin typeface="Arial"/>
              <a:cs typeface="Arial"/>
            </a:endParaRPr>
          </a:p>
        </p:txBody>
      </p:sp>
      <p:sp>
        <p:nvSpPr>
          <p:cNvPr id="4" name="object 4"/>
          <p:cNvSpPr/>
          <p:nvPr/>
        </p:nvSpPr>
        <p:spPr>
          <a:xfrm>
            <a:off x="2962910" y="4902678"/>
            <a:ext cx="3203575" cy="64135"/>
          </a:xfrm>
          <a:custGeom>
            <a:avLst/>
            <a:gdLst/>
            <a:ahLst/>
            <a:cxnLst/>
            <a:rect l="l" t="t" r="r" b="b"/>
            <a:pathLst>
              <a:path w="3203575" h="64135">
                <a:moveTo>
                  <a:pt x="0" y="0"/>
                </a:moveTo>
                <a:lnTo>
                  <a:pt x="3203320" y="0"/>
                </a:lnTo>
                <a:lnTo>
                  <a:pt x="3203320" y="63881"/>
                </a:lnTo>
                <a:lnTo>
                  <a:pt x="0" y="63881"/>
                </a:lnTo>
                <a:lnTo>
                  <a:pt x="0" y="0"/>
                </a:lnTo>
                <a:close/>
              </a:path>
            </a:pathLst>
          </a:custGeom>
          <a:solidFill>
            <a:srgbClr val="FFFFFF"/>
          </a:solidFill>
        </p:spPr>
        <p:txBody>
          <a:bodyPr wrap="square" lIns="0" tIns="0" rIns="0" bIns="0" rtlCol="0"/>
          <a:lstStyle/>
          <a:p>
            <a:endParaRPr/>
          </a:p>
        </p:txBody>
      </p:sp>
      <p:sp>
        <p:nvSpPr>
          <p:cNvPr id="5" name="object 5"/>
          <p:cNvSpPr txBox="1"/>
          <p:nvPr/>
        </p:nvSpPr>
        <p:spPr>
          <a:xfrm>
            <a:off x="685355" y="4966813"/>
            <a:ext cx="8306245" cy="2205732"/>
          </a:xfrm>
          <a:prstGeom prst="rect">
            <a:avLst/>
          </a:prstGeom>
        </p:spPr>
        <p:txBody>
          <a:bodyPr vert="horz" wrap="square" lIns="0" tIns="0" rIns="0" bIns="0" rtlCol="0">
            <a:spAutoFit/>
          </a:bodyPr>
          <a:lstStyle/>
          <a:p>
            <a:pPr marL="12700" marR="540385" algn="ctr">
              <a:lnSpc>
                <a:spcPts val="3820"/>
              </a:lnSpc>
            </a:pPr>
            <a:endParaRPr lang="en-US" sz="3200" b="1" spc="-5" dirty="0">
              <a:solidFill>
                <a:srgbClr val="FFFFFF"/>
              </a:solidFill>
              <a:latin typeface="Arial"/>
              <a:cs typeface="Arial"/>
            </a:endParaRPr>
          </a:p>
          <a:p>
            <a:pPr marL="12700" marR="540385" algn="ctr">
              <a:lnSpc>
                <a:spcPts val="3820"/>
              </a:lnSpc>
            </a:pPr>
            <a:r>
              <a:rPr lang="en-IN" sz="3200" b="1" spc="-5" dirty="0">
                <a:solidFill>
                  <a:srgbClr val="FFFFFF"/>
                </a:solidFill>
                <a:latin typeface="Arial"/>
                <a:cs typeface="Arial"/>
              </a:rPr>
              <a:t>Project Initialization</a:t>
            </a:r>
            <a:endParaRPr lang="en-IN" sz="3200" dirty="0">
              <a:solidFill>
                <a:srgbClr val="000000"/>
              </a:solidFill>
              <a:effectLst/>
              <a:latin typeface="Times New Roman" panose="02020603050405020304" pitchFamily="18" charset="0"/>
            </a:endParaRPr>
          </a:p>
          <a:p>
            <a:pPr marL="3347085">
              <a:lnSpc>
                <a:spcPct val="100000"/>
              </a:lnSpc>
              <a:spcBef>
                <a:spcPts val="2435"/>
              </a:spcBef>
            </a:pPr>
            <a:r>
              <a:rPr sz="2000" spc="-5" dirty="0">
                <a:solidFill>
                  <a:srgbClr val="FFFFFF"/>
                </a:solidFill>
                <a:latin typeface="Arial"/>
                <a:cs typeface="Arial"/>
              </a:rPr>
              <a:t>Faculty</a:t>
            </a:r>
            <a:r>
              <a:rPr sz="2000" spc="-70" dirty="0">
                <a:solidFill>
                  <a:srgbClr val="FFFFFF"/>
                </a:solidFill>
                <a:latin typeface="Arial"/>
                <a:cs typeface="Arial"/>
              </a:rPr>
              <a:t> </a:t>
            </a:r>
            <a:r>
              <a:rPr sz="2000" dirty="0">
                <a:solidFill>
                  <a:srgbClr val="FFFFFF"/>
                </a:solidFill>
                <a:latin typeface="Arial"/>
                <a:cs typeface="Arial"/>
              </a:rPr>
              <a:t>Name</a:t>
            </a:r>
            <a:r>
              <a:rPr sz="2000" spc="-25" dirty="0">
                <a:solidFill>
                  <a:srgbClr val="FFFFFF"/>
                </a:solidFill>
                <a:latin typeface="Arial"/>
                <a:cs typeface="Arial"/>
              </a:rPr>
              <a:t> </a:t>
            </a:r>
            <a:r>
              <a:rPr sz="2000" dirty="0">
                <a:solidFill>
                  <a:srgbClr val="FFFFFF"/>
                </a:solidFill>
                <a:latin typeface="Arial"/>
                <a:cs typeface="Arial"/>
              </a:rPr>
              <a:t>:</a:t>
            </a:r>
            <a:r>
              <a:rPr sz="2000" spc="-35" dirty="0">
                <a:solidFill>
                  <a:srgbClr val="FFFFFF"/>
                </a:solidFill>
                <a:latin typeface="Arial"/>
                <a:cs typeface="Arial"/>
              </a:rPr>
              <a:t> </a:t>
            </a:r>
            <a:r>
              <a:rPr lang="en-IN" sz="2000" spc="-35" dirty="0" err="1">
                <a:solidFill>
                  <a:srgbClr val="FFFFFF"/>
                </a:solidFill>
                <a:latin typeface="Arial"/>
                <a:cs typeface="Arial"/>
              </a:rPr>
              <a:t>Dr.</a:t>
            </a:r>
            <a:r>
              <a:rPr lang="en-IN" sz="2000" spc="-35" dirty="0">
                <a:solidFill>
                  <a:srgbClr val="FFFFFF"/>
                </a:solidFill>
                <a:latin typeface="Arial"/>
                <a:cs typeface="Arial"/>
              </a:rPr>
              <a:t> Bhawana Garg</a:t>
            </a:r>
          </a:p>
          <a:p>
            <a:pPr marL="3347085">
              <a:lnSpc>
                <a:spcPct val="100000"/>
              </a:lnSpc>
              <a:spcBef>
                <a:spcPts val="2435"/>
              </a:spcBef>
            </a:pPr>
            <a:r>
              <a:rPr lang="en-IN" sz="2000" spc="-35" dirty="0">
                <a:solidFill>
                  <a:srgbClr val="FFFFFF"/>
                </a:solidFill>
                <a:latin typeface="Arial"/>
                <a:cs typeface="Arial"/>
              </a:rPr>
              <a:t>                   </a:t>
            </a:r>
            <a:endParaRPr lang="en-US" sz="2000" spc="-35" dirty="0">
              <a:solidFill>
                <a:srgbClr val="FFFFFF"/>
              </a:solidFill>
              <a:latin typeface="Arial"/>
              <a:cs typeface="Arial"/>
            </a:endParaRPr>
          </a:p>
        </p:txBody>
      </p:sp>
      <p:sp>
        <p:nvSpPr>
          <p:cNvPr id="7" name="object 7"/>
          <p:cNvSpPr txBox="1"/>
          <p:nvPr/>
        </p:nvSpPr>
        <p:spPr>
          <a:xfrm>
            <a:off x="547560" y="6406033"/>
            <a:ext cx="125095" cy="228600"/>
          </a:xfrm>
          <a:prstGeom prst="rect">
            <a:avLst/>
          </a:prstGeom>
        </p:spPr>
        <p:txBody>
          <a:bodyPr vert="horz" wrap="square" lIns="0" tIns="0" rIns="0" bIns="0" rtlCol="0">
            <a:spAutoFit/>
          </a:bodyPr>
          <a:lstStyle/>
          <a:p>
            <a:pPr marL="12700">
              <a:lnSpc>
                <a:spcPct val="100000"/>
              </a:lnSpc>
            </a:pPr>
            <a:r>
              <a:rPr sz="1400" dirty="0">
                <a:solidFill>
                  <a:srgbClr val="3C3C3C"/>
                </a:solidFill>
                <a:latin typeface="Arial"/>
                <a:cs typeface="Arial"/>
              </a:rPr>
              <a:t>1</a:t>
            </a:r>
            <a:endParaRPr sz="1400">
              <a:latin typeface="Arial"/>
              <a:cs typeface="Arial"/>
            </a:endParaRPr>
          </a:p>
        </p:txBody>
      </p:sp>
      <p:pic>
        <p:nvPicPr>
          <p:cNvPr id="8" name="Picture 7">
            <a:extLst>
              <a:ext uri="{FF2B5EF4-FFF2-40B4-BE49-F238E27FC236}">
                <a16:creationId xmlns:a16="http://schemas.microsoft.com/office/drawing/2014/main" id="{43D7D658-E9C5-4290-8262-08B4DB9351FA}"/>
              </a:ext>
            </a:extLst>
          </p:cNvPr>
          <p:cNvPicPr>
            <a:picLocks noChangeAspect="1"/>
          </p:cNvPicPr>
          <p:nvPr/>
        </p:nvPicPr>
        <p:blipFill>
          <a:blip r:embed="rId2"/>
          <a:stretch>
            <a:fillRect/>
          </a:stretch>
        </p:blipFill>
        <p:spPr>
          <a:xfrm>
            <a:off x="3017520" y="820868"/>
            <a:ext cx="3190875" cy="1219200"/>
          </a:xfrm>
          <a:prstGeom prst="rect">
            <a:avLst/>
          </a:prstGeom>
        </p:spPr>
      </p:pic>
      <p:sp>
        <p:nvSpPr>
          <p:cNvPr id="6" name="TextBox 5">
            <a:extLst>
              <a:ext uri="{FF2B5EF4-FFF2-40B4-BE49-F238E27FC236}">
                <a16:creationId xmlns:a16="http://schemas.microsoft.com/office/drawing/2014/main" id="{08BB5694-3C07-BA22-8D90-8558372F2801}"/>
              </a:ext>
            </a:extLst>
          </p:cNvPr>
          <p:cNvSpPr txBox="1"/>
          <p:nvPr/>
        </p:nvSpPr>
        <p:spPr>
          <a:xfrm>
            <a:off x="3390645" y="4355100"/>
            <a:ext cx="3203575" cy="579646"/>
          </a:xfrm>
          <a:prstGeom prst="rect">
            <a:avLst/>
          </a:prstGeom>
          <a:noFill/>
        </p:spPr>
        <p:txBody>
          <a:bodyPr wrap="square" rtlCol="0">
            <a:spAutoFit/>
          </a:bodyPr>
          <a:lstStyle/>
          <a:p>
            <a:pPr marL="12700" marR="540385" algn="ctr">
              <a:lnSpc>
                <a:spcPts val="3820"/>
              </a:lnSpc>
            </a:pPr>
            <a:r>
              <a:rPr lang="en-IN" sz="3200" b="1" dirty="0">
                <a:solidFill>
                  <a:srgbClr val="FFFFFF"/>
                </a:solidFill>
                <a:latin typeface="Arial"/>
                <a:cs typeface="Arial"/>
              </a:rPr>
              <a:t>Unit No: </a:t>
            </a:r>
            <a:r>
              <a:rPr lang="en-IN" sz="3200" b="1" spc="-5" dirty="0">
                <a:solidFill>
                  <a:srgbClr val="FFFFFF"/>
                </a:solidFill>
                <a:latin typeface="Arial"/>
                <a:cs typeface="Arial"/>
              </a:rPr>
              <a:t>02 </a:t>
            </a:r>
          </a:p>
        </p:txBody>
      </p:sp>
      <p:sp>
        <p:nvSpPr>
          <p:cNvPr id="13" name="Slide Number Placeholder 12">
            <a:extLst>
              <a:ext uri="{FF2B5EF4-FFF2-40B4-BE49-F238E27FC236}">
                <a16:creationId xmlns:a16="http://schemas.microsoft.com/office/drawing/2014/main" id="{577ACC73-04B3-C79E-4538-3181CC311002}"/>
              </a:ext>
            </a:extLst>
          </p:cNvPr>
          <p:cNvSpPr>
            <a:spLocks noGrp="1"/>
          </p:cNvSpPr>
          <p:nvPr>
            <p:ph type="sldNum" sz="quarter" idx="7"/>
          </p:nvPr>
        </p:nvSpPr>
        <p:spPr/>
        <p:txBody>
          <a:bodyPr/>
          <a:lstStyle/>
          <a:p>
            <a:pPr marL="25400">
              <a:lnSpc>
                <a:spcPts val="1650"/>
              </a:lnSpc>
            </a:pPr>
            <a:fld id="{81D60167-4931-47E6-BA6A-407CBD079E47}" type="slidenum">
              <a:rPr lang="en-IN" smtClean="0"/>
              <a:t>1</a:t>
            </a:fld>
            <a:endParaRPr lang="en-IN" dirty="0"/>
          </a:p>
        </p:txBody>
      </p:sp>
      <p:sp>
        <p:nvSpPr>
          <p:cNvPr id="15" name="Date Placeholder 14">
            <a:extLst>
              <a:ext uri="{FF2B5EF4-FFF2-40B4-BE49-F238E27FC236}">
                <a16:creationId xmlns:a16="http://schemas.microsoft.com/office/drawing/2014/main" id="{DCC6D87E-B76F-C8CD-2238-C2CC32EB1208}"/>
              </a:ext>
            </a:extLst>
          </p:cNvPr>
          <p:cNvSpPr>
            <a:spLocks noGrp="1"/>
          </p:cNvSpPr>
          <p:nvPr>
            <p:ph type="dt" sz="half" idx="6"/>
          </p:nvPr>
        </p:nvSpPr>
        <p:spPr/>
        <p:txBody>
          <a:bodyPr/>
          <a:lstStyle/>
          <a:p>
            <a:fld id="{C6B0E57E-574D-A645-B63E-3EE51469E31E}" type="datetime1">
              <a:rPr lang="en-IN" smtClean="0"/>
              <a:t>24/01/25</a:t>
            </a:fld>
            <a:endParaRPr lang="en-US"/>
          </a:p>
        </p:txBody>
      </p:sp>
      <p:sp>
        <p:nvSpPr>
          <p:cNvPr id="16" name="Footer Placeholder 15">
            <a:extLst>
              <a:ext uri="{FF2B5EF4-FFF2-40B4-BE49-F238E27FC236}">
                <a16:creationId xmlns:a16="http://schemas.microsoft.com/office/drawing/2014/main" id="{9C942C06-6F1A-C3A2-58EA-5EB32BFC44D0}"/>
              </a:ext>
            </a:extLst>
          </p:cNvPr>
          <p:cNvSpPr>
            <a:spLocks noGrp="1"/>
          </p:cNvSpPr>
          <p:nvPr>
            <p:ph type="ftr" sz="quarter" idx="5"/>
          </p:nvPr>
        </p:nvSpPr>
        <p:spPr/>
        <p:txBody>
          <a:bodyPr/>
          <a:lstStyle/>
          <a:p>
            <a:r>
              <a:rPr lang="en-IN"/>
              <a:t>Week-3 project Initiation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61950-A08A-B831-11A3-254D6DAE5FCF}"/>
              </a:ext>
            </a:extLst>
          </p:cNvPr>
          <p:cNvSpPr>
            <a:spLocks noGrp="1"/>
          </p:cNvSpPr>
          <p:nvPr>
            <p:ph type="title"/>
          </p:nvPr>
        </p:nvSpPr>
        <p:spPr>
          <a:xfrm>
            <a:off x="457200" y="410829"/>
            <a:ext cx="7517563" cy="615553"/>
          </a:xfrm>
        </p:spPr>
        <p:txBody>
          <a:bodyPr/>
          <a:lstStyle/>
          <a:p>
            <a:r>
              <a:rPr lang="en-IN" i="0" u="none" strike="noStrike" dirty="0">
                <a:effectLst/>
                <a:latin typeface="TWK Lausanne"/>
              </a:rPr>
              <a:t>Business case</a:t>
            </a:r>
            <a:br>
              <a:rPr lang="en-IN" b="0" i="0" u="none" strike="noStrike" dirty="0">
                <a:effectLst/>
                <a:latin typeface="TWK Lausanne"/>
              </a:rPr>
            </a:br>
            <a:endParaRPr lang="en-US" dirty="0"/>
          </a:p>
        </p:txBody>
      </p:sp>
      <p:sp>
        <p:nvSpPr>
          <p:cNvPr id="3" name="Text Placeholder 2">
            <a:extLst>
              <a:ext uri="{FF2B5EF4-FFF2-40B4-BE49-F238E27FC236}">
                <a16:creationId xmlns:a16="http://schemas.microsoft.com/office/drawing/2014/main" id="{41C1D511-A815-FE7E-3C35-38AEC616F3ED}"/>
              </a:ext>
            </a:extLst>
          </p:cNvPr>
          <p:cNvSpPr>
            <a:spLocks noGrp="1"/>
          </p:cNvSpPr>
          <p:nvPr>
            <p:ph type="body" idx="1"/>
          </p:nvPr>
        </p:nvSpPr>
        <p:spPr>
          <a:xfrm>
            <a:off x="784414" y="838200"/>
            <a:ext cx="7517563" cy="5257800"/>
          </a:xfrm>
        </p:spPr>
        <p:txBody>
          <a:bodyPr/>
          <a:lstStyle/>
          <a:p>
            <a:pPr algn="l" fontAlgn="auto">
              <a:lnSpc>
                <a:spcPct val="150000"/>
              </a:lnSpc>
            </a:pPr>
            <a:r>
              <a:rPr lang="en-IN" sz="2400" b="0" i="0" u="none" strike="noStrike" dirty="0">
                <a:solidFill>
                  <a:srgbClr val="2A2B2C"/>
                </a:solidFill>
                <a:effectLst/>
                <a:latin typeface="Times New Roman" panose="02020603050405020304" pitchFamily="18" charset="0"/>
                <a:cs typeface="Times New Roman" panose="02020603050405020304" pitchFamily="18" charset="0"/>
              </a:rPr>
              <a:t>A business case includes all the components of a project charter, along with these additional elements: </a:t>
            </a:r>
          </a:p>
          <a:p>
            <a:pPr algn="l" fontAlgn="auto">
              <a:lnSpc>
                <a:spcPct val="150000"/>
              </a:lnSpc>
              <a:spcAft>
                <a:spcPts val="600"/>
              </a:spcAft>
              <a:buFont typeface="Arial" panose="020B0604020202020204" pitchFamily="34" charset="0"/>
              <a:buChar char="•"/>
            </a:pPr>
            <a:r>
              <a:rPr lang="en-IN" sz="2400" b="0" i="0" u="none" strike="noStrike" dirty="0">
                <a:solidFill>
                  <a:srgbClr val="646F79"/>
                </a:solidFill>
                <a:effectLst/>
                <a:latin typeface="Times New Roman" panose="02020603050405020304" pitchFamily="18" charset="0"/>
                <a:cs typeface="Times New Roman" panose="02020603050405020304" pitchFamily="18" charset="0"/>
              </a:rPr>
              <a:t>A comprehensive financial analysis, including an estimate of the </a:t>
            </a:r>
            <a:r>
              <a:rPr lang="en-IN" sz="2400" b="1" i="1" u="sng" strike="noStrike" dirty="0">
                <a:solidFill>
                  <a:srgbClr val="C00000"/>
                </a:solidFill>
                <a:effectLst/>
                <a:latin typeface="Times New Roman" panose="02020603050405020304" pitchFamily="18" charset="0"/>
                <a:cs typeface="Times New Roman" panose="02020603050405020304" pitchFamily="18" charset="0"/>
              </a:rPr>
              <a:t>return on investment (ROI) </a:t>
            </a:r>
            <a:r>
              <a:rPr lang="en-IN" sz="2400" b="0" i="0" u="none" strike="noStrike" dirty="0">
                <a:solidFill>
                  <a:srgbClr val="646F79"/>
                </a:solidFill>
                <a:effectLst/>
                <a:latin typeface="Times New Roman" panose="02020603050405020304" pitchFamily="18" charset="0"/>
                <a:cs typeface="Times New Roman" panose="02020603050405020304" pitchFamily="18" charset="0"/>
              </a:rPr>
              <a:t>your project will bring </a:t>
            </a:r>
          </a:p>
          <a:p>
            <a:pPr algn="l" fontAlgn="auto">
              <a:lnSpc>
                <a:spcPct val="150000"/>
              </a:lnSpc>
              <a:spcAft>
                <a:spcPts val="600"/>
              </a:spcAft>
              <a:buFont typeface="Arial" panose="020B0604020202020204" pitchFamily="34" charset="0"/>
              <a:buChar char="•"/>
            </a:pPr>
            <a:r>
              <a:rPr lang="en-IN" sz="2400" b="0" i="0" u="none" strike="noStrike" dirty="0">
                <a:solidFill>
                  <a:srgbClr val="646F79"/>
                </a:solidFill>
                <a:effectLst/>
                <a:latin typeface="Times New Roman" panose="02020603050405020304" pitchFamily="18" charset="0"/>
                <a:cs typeface="Times New Roman" panose="02020603050405020304" pitchFamily="18" charset="0"/>
              </a:rPr>
              <a:t>An analysis of project risks and a </a:t>
            </a:r>
            <a:r>
              <a:rPr lang="en-IN" sz="2400" b="1" i="1" dirty="0">
                <a:solidFill>
                  <a:srgbClr val="C000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risk management plan</a:t>
            </a:r>
            <a:endParaRPr lang="en-IN" sz="2400" b="1" i="1" dirty="0">
              <a:solidFill>
                <a:srgbClr val="C00000"/>
              </a:solidFill>
              <a:latin typeface="Times New Roman" panose="02020603050405020304" pitchFamily="18" charset="0"/>
              <a:cs typeface="Times New Roman" panose="02020603050405020304" pitchFamily="18" charset="0"/>
            </a:endParaRPr>
          </a:p>
          <a:p>
            <a:pPr algn="l" fontAlgn="auto">
              <a:lnSpc>
                <a:spcPct val="150000"/>
              </a:lnSpc>
              <a:spcAft>
                <a:spcPts val="600"/>
              </a:spcAft>
              <a:buFont typeface="Arial" panose="020B0604020202020204" pitchFamily="34" charset="0"/>
              <a:buChar char="•"/>
            </a:pPr>
            <a:r>
              <a:rPr lang="en-IN" sz="2400" b="0" i="0" u="none" strike="noStrike" dirty="0">
                <a:solidFill>
                  <a:srgbClr val="646F79"/>
                </a:solidFill>
                <a:effectLst/>
                <a:latin typeface="Times New Roman" panose="02020603050405020304" pitchFamily="18" charset="0"/>
                <a:cs typeface="Times New Roman" panose="02020603050405020304" pitchFamily="18" charset="0"/>
              </a:rPr>
              <a:t>An action plan that includes how decisions will be made (such as a </a:t>
            </a:r>
            <a:r>
              <a:rPr lang="en-IN" sz="2400" b="0" i="0" u="sng" strike="noStrike" dirty="0">
                <a:solidFill>
                  <a:srgbClr val="646F79"/>
                </a:solidFill>
                <a:effectLst/>
                <a:latin typeface="Times New Roman" panose="02020603050405020304" pitchFamily="18" charset="0"/>
                <a:cs typeface="Times New Roman" panose="02020603050405020304" pitchFamily="18" charset="0"/>
                <a:hlinkClick r:id="rId3"/>
              </a:rPr>
              <a:t>RACI chart</a:t>
            </a:r>
            <a:r>
              <a:rPr lang="en-IN" sz="2400" b="0" i="0" u="none" strike="noStrike" dirty="0">
                <a:solidFill>
                  <a:srgbClr val="646F79"/>
                </a:solidFill>
                <a:effectLst/>
                <a:latin typeface="Times New Roman" panose="02020603050405020304" pitchFamily="18" charset="0"/>
                <a:cs typeface="Times New Roman" panose="02020603050405020304" pitchFamily="18" charset="0"/>
              </a:rPr>
              <a:t>), a </a:t>
            </a:r>
            <a:r>
              <a:rPr lang="en-IN" sz="2400" b="0" i="0" u="sng" strike="noStrike" dirty="0">
                <a:solidFill>
                  <a:srgbClr val="646F79"/>
                </a:solidFill>
                <a:effectLst/>
                <a:latin typeface="Times New Roman" panose="02020603050405020304" pitchFamily="18" charset="0"/>
                <a:cs typeface="Times New Roman" panose="02020603050405020304" pitchFamily="18" charset="0"/>
                <a:hlinkClick r:id="rId4"/>
              </a:rPr>
              <a:t>communication plan</a:t>
            </a:r>
            <a:r>
              <a:rPr lang="en-IN" sz="2400" b="0" i="0" u="none" strike="noStrike" dirty="0">
                <a:solidFill>
                  <a:srgbClr val="646F79"/>
                </a:solidFill>
                <a:effectLst/>
                <a:latin typeface="Times New Roman" panose="02020603050405020304" pitchFamily="18" charset="0"/>
                <a:cs typeface="Times New Roman" panose="02020603050405020304" pitchFamily="18" charset="0"/>
              </a:rPr>
              <a:t>, and next steps you’ll take if your business case is </a:t>
            </a:r>
            <a:r>
              <a:rPr lang="en-IN" sz="2400" b="0" i="0" u="none" strike="noStrike" dirty="0" err="1">
                <a:solidFill>
                  <a:srgbClr val="646F79"/>
                </a:solidFill>
                <a:effectLst/>
                <a:latin typeface="Times New Roman" panose="02020603050405020304" pitchFamily="18" charset="0"/>
                <a:cs typeface="Times New Roman" panose="02020603050405020304" pitchFamily="18" charset="0"/>
              </a:rPr>
              <a:t>approved</a:t>
            </a:r>
            <a:r>
              <a:rPr lang="en-IN" sz="2400" b="0" i="0" u="none" strike="noStrike" dirty="0" err="1">
                <a:solidFill>
                  <a:srgbClr val="646F79"/>
                </a:solidFill>
                <a:effectLst/>
                <a:latin typeface="Times New Roman" panose="02020603050405020304" pitchFamily="18" charset="0"/>
                <a:cs typeface="Times New Roman" panose="02020603050405020304" pitchFamily="18" charset="0"/>
                <a:hlinkClick r:id="rId5"/>
              </a:rPr>
              <a:t>https</a:t>
            </a:r>
            <a:r>
              <a:rPr lang="en-IN" sz="2400" b="0" i="0" u="none" strike="noStrike" dirty="0">
                <a:solidFill>
                  <a:srgbClr val="646F79"/>
                </a:solidFill>
                <a:effectLst/>
                <a:latin typeface="Times New Roman" panose="02020603050405020304" pitchFamily="18" charset="0"/>
                <a:cs typeface="Times New Roman" panose="02020603050405020304" pitchFamily="18" charset="0"/>
                <a:hlinkClick r:id="rId5"/>
              </a:rPr>
              <a:t>://asana.com/templates/project-initiation</a:t>
            </a:r>
            <a:r>
              <a:rPr lang="en-IN" sz="2400" b="0" i="0" u="none" strike="noStrike" dirty="0">
                <a:solidFill>
                  <a:srgbClr val="646F79"/>
                </a:solidFill>
                <a:effectLst/>
                <a:latin typeface="Times New Roman" panose="02020603050405020304" pitchFamily="18" charset="0"/>
                <a:cs typeface="Times New Roman" panose="02020603050405020304" pitchFamily="18" charset="0"/>
              </a:rPr>
              <a:t> </a:t>
            </a:r>
          </a:p>
          <a:p>
            <a:endParaRPr lang="en-US" dirty="0"/>
          </a:p>
        </p:txBody>
      </p:sp>
      <p:sp>
        <p:nvSpPr>
          <p:cNvPr id="4" name="Footer Placeholder 3">
            <a:extLst>
              <a:ext uri="{FF2B5EF4-FFF2-40B4-BE49-F238E27FC236}">
                <a16:creationId xmlns:a16="http://schemas.microsoft.com/office/drawing/2014/main" id="{B1D85EC1-460B-9068-B5C9-B40CA7032AA8}"/>
              </a:ext>
            </a:extLst>
          </p:cNvPr>
          <p:cNvSpPr>
            <a:spLocks noGrp="1"/>
          </p:cNvSpPr>
          <p:nvPr>
            <p:ph type="ftr" sz="quarter" idx="5"/>
          </p:nvPr>
        </p:nvSpPr>
        <p:spPr/>
        <p:txBody>
          <a:bodyPr/>
          <a:lstStyle/>
          <a:p>
            <a:r>
              <a:rPr lang="en-IN"/>
              <a:t>Week-3 project Initiation</a:t>
            </a:r>
          </a:p>
        </p:txBody>
      </p:sp>
      <p:sp>
        <p:nvSpPr>
          <p:cNvPr id="5" name="Date Placeholder 4">
            <a:extLst>
              <a:ext uri="{FF2B5EF4-FFF2-40B4-BE49-F238E27FC236}">
                <a16:creationId xmlns:a16="http://schemas.microsoft.com/office/drawing/2014/main" id="{4B2815B1-C8D9-1546-25A2-2C11A9E6F5FA}"/>
              </a:ext>
            </a:extLst>
          </p:cNvPr>
          <p:cNvSpPr>
            <a:spLocks noGrp="1"/>
          </p:cNvSpPr>
          <p:nvPr>
            <p:ph type="dt" sz="half" idx="6"/>
          </p:nvPr>
        </p:nvSpPr>
        <p:spPr>
          <a:xfrm>
            <a:off x="990600" y="6377940"/>
            <a:ext cx="1569720" cy="342900"/>
          </a:xfrm>
        </p:spPr>
        <p:txBody>
          <a:bodyPr/>
          <a:lstStyle/>
          <a:p>
            <a:fld id="{F4340D29-489E-D44E-8C7E-6A7CDD8917C0}" type="datetime1">
              <a:rPr lang="en-IN" smtClean="0"/>
              <a:t>24/01/25</a:t>
            </a:fld>
            <a:endParaRPr lang="en-US" dirty="0"/>
          </a:p>
        </p:txBody>
      </p:sp>
      <p:sp>
        <p:nvSpPr>
          <p:cNvPr id="6" name="Slide Number Placeholder 5">
            <a:extLst>
              <a:ext uri="{FF2B5EF4-FFF2-40B4-BE49-F238E27FC236}">
                <a16:creationId xmlns:a16="http://schemas.microsoft.com/office/drawing/2014/main" id="{50CA3342-392E-6E30-D6C9-61CBA733EA89}"/>
              </a:ext>
            </a:extLst>
          </p:cNvPr>
          <p:cNvSpPr>
            <a:spLocks noGrp="1"/>
          </p:cNvSpPr>
          <p:nvPr>
            <p:ph type="sldNum" sz="quarter" idx="7"/>
          </p:nvPr>
        </p:nvSpPr>
        <p:spPr/>
        <p:txBody>
          <a:bodyPr/>
          <a:lstStyle/>
          <a:p>
            <a:pPr marL="25400">
              <a:lnSpc>
                <a:spcPts val="1650"/>
              </a:lnSpc>
            </a:pPr>
            <a:fld id="{81D60167-4931-47E6-BA6A-407CBD079E47}" type="slidenum">
              <a:rPr lang="en-IN" smtClean="0"/>
              <a:t>10</a:t>
            </a:fld>
            <a:endParaRPr lang="en-IN" dirty="0"/>
          </a:p>
        </p:txBody>
      </p:sp>
    </p:spTree>
    <p:extLst>
      <p:ext uri="{BB962C8B-B14F-4D97-AF65-F5344CB8AC3E}">
        <p14:creationId xmlns:p14="http://schemas.microsoft.com/office/powerpoint/2010/main" val="11716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130E-232B-AA74-6F76-A130700EE0BD}"/>
              </a:ext>
            </a:extLst>
          </p:cNvPr>
          <p:cNvSpPr>
            <a:spLocks noGrp="1"/>
          </p:cNvSpPr>
          <p:nvPr>
            <p:ph type="title"/>
          </p:nvPr>
        </p:nvSpPr>
        <p:spPr>
          <a:xfrm>
            <a:off x="228600" y="223494"/>
            <a:ext cx="7746163" cy="615553"/>
          </a:xfrm>
        </p:spPr>
        <p:txBody>
          <a:bodyPr/>
          <a:lstStyle/>
          <a:p>
            <a:r>
              <a:rPr lang="en-IN" i="0" u="none" strike="noStrike" dirty="0">
                <a:effectLst/>
                <a:latin typeface="TWK Lausanne"/>
              </a:rPr>
              <a:t>Identify key stakeholders and pitch your project</a:t>
            </a:r>
            <a:br>
              <a:rPr lang="en-IN" b="0" i="0" u="none" strike="noStrike" dirty="0">
                <a:effectLst/>
                <a:latin typeface="TWK Lausanne"/>
              </a:rPr>
            </a:br>
            <a:endParaRPr lang="en-US" dirty="0"/>
          </a:p>
        </p:txBody>
      </p:sp>
      <p:sp>
        <p:nvSpPr>
          <p:cNvPr id="3" name="Text Placeholder 2">
            <a:extLst>
              <a:ext uri="{FF2B5EF4-FFF2-40B4-BE49-F238E27FC236}">
                <a16:creationId xmlns:a16="http://schemas.microsoft.com/office/drawing/2014/main" id="{8D94C1FB-8159-4608-6A52-CB1046895656}"/>
              </a:ext>
            </a:extLst>
          </p:cNvPr>
          <p:cNvSpPr>
            <a:spLocks noGrp="1"/>
          </p:cNvSpPr>
          <p:nvPr>
            <p:ph type="body" idx="1"/>
          </p:nvPr>
        </p:nvSpPr>
        <p:spPr>
          <a:xfrm>
            <a:off x="535431" y="1633726"/>
            <a:ext cx="8073136" cy="4657880"/>
          </a:xfrm>
        </p:spPr>
        <p:txBody>
          <a:bodyPr/>
          <a:lstStyle/>
          <a:p>
            <a:pPr algn="l" fontAlgn="auto">
              <a:lnSpc>
                <a:spcPct val="150000"/>
              </a:lnSpc>
            </a:pPr>
            <a:r>
              <a:rPr lang="en-IN" sz="2000" dirty="0">
                <a:solidFill>
                  <a:srgbClr val="2A2B2C"/>
                </a:solidFill>
                <a:latin typeface="Times New Roman" panose="02020603050405020304" pitchFamily="18" charset="0"/>
                <a:cs typeface="Times New Roman" panose="02020603050405020304" pitchFamily="18" charset="0"/>
              </a:rPr>
              <a:t>D</a:t>
            </a:r>
            <a:r>
              <a:rPr lang="en-IN" sz="2000" b="0" i="0" u="none" strike="noStrike" dirty="0">
                <a:solidFill>
                  <a:srgbClr val="2A2B2C"/>
                </a:solidFill>
                <a:effectLst/>
                <a:latin typeface="Times New Roman" panose="02020603050405020304" pitchFamily="18" charset="0"/>
                <a:cs typeface="Times New Roman" panose="02020603050405020304" pitchFamily="18" charset="0"/>
              </a:rPr>
              <a:t>etermine who needs to sign off on your project charter or business case. This includes key stakeholders who have a say in the outcome of your project</a:t>
            </a:r>
          </a:p>
          <a:p>
            <a:pPr algn="l" fontAlgn="auto">
              <a:lnSpc>
                <a:spcPct val="150000"/>
              </a:lnSpc>
            </a:pPr>
            <a:endParaRPr lang="en-IN" sz="2000" b="0" i="0" u="none" strike="noStrike" dirty="0">
              <a:solidFill>
                <a:srgbClr val="2A2B2C"/>
              </a:solidFill>
              <a:effectLst/>
              <a:latin typeface="Times New Roman" panose="02020603050405020304" pitchFamily="18" charset="0"/>
              <a:cs typeface="Times New Roman" panose="02020603050405020304" pitchFamily="18" charset="0"/>
            </a:endParaRPr>
          </a:p>
          <a:p>
            <a:pPr algn="l" fontAlgn="auto">
              <a:lnSpc>
                <a:spcPct val="150000"/>
              </a:lnSpc>
            </a:pPr>
            <a:r>
              <a:rPr lang="en-IN" sz="2000" b="0" i="0" u="none" strike="noStrike" dirty="0">
                <a:solidFill>
                  <a:srgbClr val="2A2B2C"/>
                </a:solidFill>
                <a:effectLst/>
                <a:latin typeface="Times New Roman" panose="02020603050405020304" pitchFamily="18" charset="0"/>
                <a:cs typeface="Times New Roman" panose="02020603050405020304" pitchFamily="18" charset="0"/>
              </a:rPr>
              <a:t>for example, executive leaders, project sponsors, or cross-functional teams that you’re requesting budget or resources from. </a:t>
            </a:r>
          </a:p>
          <a:p>
            <a:pPr algn="l" fontAlgn="auto">
              <a:lnSpc>
                <a:spcPct val="150000"/>
              </a:lnSpc>
            </a:pPr>
            <a:r>
              <a:rPr lang="en-IN" sz="2000" b="0" i="0" u="none" strike="noStrike" dirty="0">
                <a:solidFill>
                  <a:srgbClr val="2A2B2C"/>
                </a:solidFill>
                <a:effectLst/>
                <a:latin typeface="Times New Roman" panose="02020603050405020304" pitchFamily="18" charset="0"/>
                <a:cs typeface="Times New Roman" panose="02020603050405020304" pitchFamily="18" charset="0"/>
              </a:rPr>
              <a:t>If you’re not sure who your key stakeholders are, ask yourself the following questions: </a:t>
            </a:r>
          </a:p>
          <a:p>
            <a:pPr algn="l" fontAlgn="auto">
              <a:lnSpc>
                <a:spcPct val="150000"/>
              </a:lnSpc>
              <a:spcAft>
                <a:spcPts val="600"/>
              </a:spcAft>
              <a:buFont typeface="Arial" panose="020B0604020202020204" pitchFamily="34" charset="0"/>
              <a:buChar char="•"/>
            </a:pPr>
            <a:r>
              <a:rPr lang="en-IN" sz="2000" b="0" i="0" u="none" strike="noStrike" dirty="0">
                <a:solidFill>
                  <a:srgbClr val="646F79"/>
                </a:solidFill>
                <a:effectLst/>
                <a:latin typeface="Times New Roman" panose="02020603050405020304" pitchFamily="18" charset="0"/>
                <a:cs typeface="Times New Roman" panose="02020603050405020304" pitchFamily="18" charset="0"/>
              </a:rPr>
              <a:t>Who needs to approve my project? </a:t>
            </a:r>
          </a:p>
          <a:p>
            <a:pPr algn="l" fontAlgn="auto">
              <a:lnSpc>
                <a:spcPct val="150000"/>
              </a:lnSpc>
              <a:spcAft>
                <a:spcPts val="600"/>
              </a:spcAft>
              <a:buFont typeface="Arial" panose="020B0604020202020204" pitchFamily="34" charset="0"/>
              <a:buChar char="•"/>
            </a:pPr>
            <a:r>
              <a:rPr lang="en-IN" sz="2000" b="0" i="0" u="none" strike="noStrike" dirty="0">
                <a:solidFill>
                  <a:srgbClr val="646F79"/>
                </a:solidFill>
                <a:effectLst/>
                <a:latin typeface="Times New Roman" panose="02020603050405020304" pitchFamily="18" charset="0"/>
                <a:cs typeface="Times New Roman" panose="02020603050405020304" pitchFamily="18" charset="0"/>
              </a:rPr>
              <a:t>Who will provide resources for my project? </a:t>
            </a:r>
          </a:p>
          <a:p>
            <a:pPr algn="l" fontAlgn="auto">
              <a:lnSpc>
                <a:spcPct val="150000"/>
              </a:lnSpc>
              <a:spcAft>
                <a:spcPts val="600"/>
              </a:spcAft>
              <a:buFont typeface="Arial" panose="020B0604020202020204" pitchFamily="34" charset="0"/>
              <a:buChar char="•"/>
            </a:pPr>
            <a:r>
              <a:rPr lang="en-IN" sz="2000" b="0" i="0" u="none" strike="noStrike" dirty="0">
                <a:solidFill>
                  <a:srgbClr val="646F79"/>
                </a:solidFill>
                <a:effectLst/>
                <a:latin typeface="Times New Roman" panose="02020603050405020304" pitchFamily="18" charset="0"/>
                <a:cs typeface="Times New Roman" panose="02020603050405020304" pitchFamily="18" charset="0"/>
              </a:rPr>
              <a:t>Who can influence my project? </a:t>
            </a:r>
          </a:p>
          <a:p>
            <a:endParaRPr lang="en-US" dirty="0"/>
          </a:p>
        </p:txBody>
      </p:sp>
      <p:sp>
        <p:nvSpPr>
          <p:cNvPr id="4" name="Footer Placeholder 3">
            <a:extLst>
              <a:ext uri="{FF2B5EF4-FFF2-40B4-BE49-F238E27FC236}">
                <a16:creationId xmlns:a16="http://schemas.microsoft.com/office/drawing/2014/main" id="{80964983-D32B-D3CA-1E67-EA1978CA0031}"/>
              </a:ext>
            </a:extLst>
          </p:cNvPr>
          <p:cNvSpPr>
            <a:spLocks noGrp="1"/>
          </p:cNvSpPr>
          <p:nvPr>
            <p:ph type="ftr" sz="quarter" idx="5"/>
          </p:nvPr>
        </p:nvSpPr>
        <p:spPr/>
        <p:txBody>
          <a:bodyPr/>
          <a:lstStyle/>
          <a:p>
            <a:r>
              <a:rPr lang="en-IN"/>
              <a:t>Week-3 project Initiation</a:t>
            </a:r>
          </a:p>
        </p:txBody>
      </p:sp>
      <p:sp>
        <p:nvSpPr>
          <p:cNvPr id="5" name="Date Placeholder 4">
            <a:extLst>
              <a:ext uri="{FF2B5EF4-FFF2-40B4-BE49-F238E27FC236}">
                <a16:creationId xmlns:a16="http://schemas.microsoft.com/office/drawing/2014/main" id="{E1933D47-8AC8-1D21-C22D-1ED1B2508EED}"/>
              </a:ext>
            </a:extLst>
          </p:cNvPr>
          <p:cNvSpPr>
            <a:spLocks noGrp="1"/>
          </p:cNvSpPr>
          <p:nvPr>
            <p:ph type="dt" sz="half" idx="6"/>
          </p:nvPr>
        </p:nvSpPr>
        <p:spPr>
          <a:xfrm>
            <a:off x="784414" y="6377940"/>
            <a:ext cx="1775906" cy="342900"/>
          </a:xfrm>
        </p:spPr>
        <p:txBody>
          <a:bodyPr/>
          <a:lstStyle/>
          <a:p>
            <a:fld id="{93DA1CA8-0960-0049-A90A-E134CDB3C4AB}" type="datetime1">
              <a:rPr lang="en-IN" smtClean="0"/>
              <a:t>24/01/25</a:t>
            </a:fld>
            <a:endParaRPr lang="en-US" dirty="0"/>
          </a:p>
        </p:txBody>
      </p:sp>
      <p:sp>
        <p:nvSpPr>
          <p:cNvPr id="6" name="Slide Number Placeholder 5">
            <a:extLst>
              <a:ext uri="{FF2B5EF4-FFF2-40B4-BE49-F238E27FC236}">
                <a16:creationId xmlns:a16="http://schemas.microsoft.com/office/drawing/2014/main" id="{51E08653-2FC6-8DFE-587D-EEB0F84ED1AC}"/>
              </a:ext>
            </a:extLst>
          </p:cNvPr>
          <p:cNvSpPr>
            <a:spLocks noGrp="1"/>
          </p:cNvSpPr>
          <p:nvPr>
            <p:ph type="sldNum" sz="quarter" idx="7"/>
          </p:nvPr>
        </p:nvSpPr>
        <p:spPr/>
        <p:txBody>
          <a:bodyPr/>
          <a:lstStyle/>
          <a:p>
            <a:pPr marL="25400">
              <a:lnSpc>
                <a:spcPts val="1650"/>
              </a:lnSpc>
            </a:pPr>
            <a:fld id="{81D60167-4931-47E6-BA6A-407CBD079E47}" type="slidenum">
              <a:rPr lang="en-IN" smtClean="0"/>
              <a:t>11</a:t>
            </a:fld>
            <a:endParaRPr lang="en-IN" dirty="0"/>
          </a:p>
        </p:txBody>
      </p:sp>
    </p:spTree>
    <p:extLst>
      <p:ext uri="{BB962C8B-B14F-4D97-AF65-F5344CB8AC3E}">
        <p14:creationId xmlns:p14="http://schemas.microsoft.com/office/powerpoint/2010/main" val="103525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759D3CD-4F41-0E17-3959-4B91247CBB3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BCDF70D-0A16-FDB8-3473-9361743A64A8}"/>
              </a:ext>
            </a:extLst>
          </p:cNvPr>
          <p:cNvSpPr/>
          <p:nvPr/>
        </p:nvSpPr>
        <p:spPr>
          <a:xfrm>
            <a:off x="0" y="381000"/>
            <a:ext cx="9143999" cy="6857999"/>
          </a:xfrm>
          <a:prstGeom prst="rect">
            <a:avLst/>
          </a:prstGeom>
          <a:blipFill>
            <a:blip r:embed="rId2" cstate="print"/>
            <a:stretch>
              <a:fillRect/>
            </a:stretch>
          </a:blipFill>
        </p:spPr>
        <p:txBody>
          <a:bodyPr wrap="square" lIns="0" tIns="0" rIns="0" bIns="0" rtlCol="0"/>
          <a:lstStyle/>
          <a:p>
            <a:endParaRPr/>
          </a:p>
        </p:txBody>
      </p:sp>
      <p:sp>
        <p:nvSpPr>
          <p:cNvPr id="3" name="object 3">
            <a:extLst>
              <a:ext uri="{FF2B5EF4-FFF2-40B4-BE49-F238E27FC236}">
                <a16:creationId xmlns:a16="http://schemas.microsoft.com/office/drawing/2014/main" id="{D2533682-88D7-DAAC-0AF8-DF940AD9D6A9}"/>
              </a:ext>
            </a:extLst>
          </p:cNvPr>
          <p:cNvSpPr/>
          <p:nvPr/>
        </p:nvSpPr>
        <p:spPr>
          <a:xfrm>
            <a:off x="398525" y="1126997"/>
            <a:ext cx="8352790" cy="0"/>
          </a:xfrm>
          <a:custGeom>
            <a:avLst/>
            <a:gdLst/>
            <a:ahLst/>
            <a:cxnLst/>
            <a:rect l="l" t="t" r="r" b="b"/>
            <a:pathLst>
              <a:path w="8352790">
                <a:moveTo>
                  <a:pt x="0" y="0"/>
                </a:moveTo>
                <a:lnTo>
                  <a:pt x="8352663" y="0"/>
                </a:lnTo>
              </a:path>
            </a:pathLst>
          </a:custGeom>
          <a:ln w="10668">
            <a:solidFill>
              <a:srgbClr val="3C3C3C"/>
            </a:solidFill>
          </a:ln>
        </p:spPr>
        <p:txBody>
          <a:bodyPr wrap="square" lIns="0" tIns="0" rIns="0" bIns="0" rtlCol="0"/>
          <a:lstStyle/>
          <a:p>
            <a:endParaRPr/>
          </a:p>
        </p:txBody>
      </p:sp>
      <p:sp>
        <p:nvSpPr>
          <p:cNvPr id="4" name="object 4">
            <a:extLst>
              <a:ext uri="{FF2B5EF4-FFF2-40B4-BE49-F238E27FC236}">
                <a16:creationId xmlns:a16="http://schemas.microsoft.com/office/drawing/2014/main" id="{E072FD01-C7FB-407D-0233-4DBAC29497F5}"/>
              </a:ext>
            </a:extLst>
          </p:cNvPr>
          <p:cNvSpPr txBox="1">
            <a:spLocks noGrp="1"/>
          </p:cNvSpPr>
          <p:nvPr>
            <p:ph type="title"/>
          </p:nvPr>
        </p:nvSpPr>
        <p:spPr>
          <a:xfrm>
            <a:off x="549910" y="566418"/>
            <a:ext cx="1126490" cy="307777"/>
          </a:xfrm>
          <a:prstGeom prst="rect">
            <a:avLst/>
          </a:prstGeom>
        </p:spPr>
        <p:txBody>
          <a:bodyPr vert="horz" wrap="square" lIns="0" tIns="0" rIns="0" bIns="0" rtlCol="0">
            <a:spAutoFit/>
          </a:bodyPr>
          <a:lstStyle/>
          <a:p>
            <a:pPr marL="12700">
              <a:lnSpc>
                <a:spcPct val="100000"/>
              </a:lnSpc>
            </a:pPr>
            <a:r>
              <a:rPr dirty="0">
                <a:solidFill>
                  <a:srgbClr val="FFFFFF"/>
                </a:solidFill>
                <a:latin typeface="Times New Roman"/>
                <a:cs typeface="Times New Roman"/>
              </a:rPr>
              <a:t>Unit </a:t>
            </a:r>
            <a:r>
              <a:rPr spc="5" dirty="0">
                <a:solidFill>
                  <a:srgbClr val="FFFFFF"/>
                </a:solidFill>
                <a:latin typeface="Times New Roman"/>
                <a:cs typeface="Times New Roman"/>
              </a:rPr>
              <a:t>No:</a:t>
            </a:r>
            <a:r>
              <a:rPr spc="-350" dirty="0">
                <a:solidFill>
                  <a:srgbClr val="FFFFFF"/>
                </a:solidFill>
                <a:latin typeface="Times New Roman"/>
                <a:cs typeface="Times New Roman"/>
              </a:rPr>
              <a:t> </a:t>
            </a:r>
            <a:r>
              <a:rPr lang="en-US" spc="-350" dirty="0">
                <a:solidFill>
                  <a:srgbClr val="FFFFFF"/>
                </a:solidFill>
                <a:latin typeface="Times New Roman"/>
                <a:cs typeface="Times New Roman"/>
              </a:rPr>
              <a:t>2</a:t>
            </a:r>
            <a:endParaRPr dirty="0">
              <a:solidFill>
                <a:srgbClr val="FFFFFF"/>
              </a:solidFill>
              <a:latin typeface="Times New Roman"/>
              <a:cs typeface="Times New Roman"/>
            </a:endParaRPr>
          </a:p>
        </p:txBody>
      </p:sp>
      <p:sp>
        <p:nvSpPr>
          <p:cNvPr id="6" name="object 6">
            <a:extLst>
              <a:ext uri="{FF2B5EF4-FFF2-40B4-BE49-F238E27FC236}">
                <a16:creationId xmlns:a16="http://schemas.microsoft.com/office/drawing/2014/main" id="{38CD9923-B093-27E2-1E72-D2B310F2FDFB}"/>
              </a:ext>
            </a:extLst>
          </p:cNvPr>
          <p:cNvSpPr txBox="1"/>
          <p:nvPr/>
        </p:nvSpPr>
        <p:spPr>
          <a:xfrm>
            <a:off x="523743" y="2015360"/>
            <a:ext cx="8352789" cy="738664"/>
          </a:xfrm>
          <a:prstGeom prst="rect">
            <a:avLst/>
          </a:prstGeom>
        </p:spPr>
        <p:txBody>
          <a:bodyPr vert="horz" wrap="square" lIns="0" tIns="0" rIns="0" bIns="0" rtlCol="0">
            <a:spAutoFit/>
          </a:bodyPr>
          <a:lstStyle/>
          <a:p>
            <a:pPr marL="12700" marR="5080" algn="ctr">
              <a:lnSpc>
                <a:spcPct val="100000"/>
              </a:lnSpc>
              <a:spcBef>
                <a:spcPts val="2815"/>
              </a:spcBef>
              <a:tabLst>
                <a:tab pos="2754630" algn="l"/>
              </a:tabLst>
            </a:pPr>
            <a:r>
              <a:rPr sz="4800" b="1" spc="-35" dirty="0">
                <a:solidFill>
                  <a:srgbClr val="FFFFFF"/>
                </a:solidFill>
                <a:latin typeface="Times New Roman"/>
                <a:cs typeface="Times New Roman"/>
              </a:rPr>
              <a:t>Lecture </a:t>
            </a:r>
            <a:r>
              <a:rPr sz="4800" b="1" spc="-5" dirty="0">
                <a:solidFill>
                  <a:srgbClr val="FFFFFF"/>
                </a:solidFill>
                <a:latin typeface="Times New Roman"/>
                <a:cs typeface="Times New Roman"/>
              </a:rPr>
              <a:t>No: </a:t>
            </a:r>
            <a:r>
              <a:rPr lang="en-US" sz="4800" b="1" spc="-5" dirty="0">
                <a:solidFill>
                  <a:srgbClr val="FFFFFF"/>
                </a:solidFill>
                <a:latin typeface="Times New Roman"/>
                <a:cs typeface="Times New Roman"/>
              </a:rPr>
              <a:t>8</a:t>
            </a:r>
            <a:r>
              <a:rPr sz="4800" b="1" dirty="0">
                <a:solidFill>
                  <a:srgbClr val="FFFFFF"/>
                </a:solidFill>
                <a:latin typeface="Times New Roman"/>
                <a:cs typeface="Times New Roman"/>
              </a:rPr>
              <a:t> </a:t>
            </a:r>
            <a:endParaRPr lang="en-US" sz="4800" b="1" spc="-15" dirty="0">
              <a:solidFill>
                <a:srgbClr val="FFFFFF"/>
              </a:solidFill>
              <a:latin typeface="Times New Roman"/>
              <a:cs typeface="Times New Roman"/>
            </a:endParaRPr>
          </a:p>
        </p:txBody>
      </p:sp>
      <p:sp>
        <p:nvSpPr>
          <p:cNvPr id="7" name="Date Placeholder 6">
            <a:extLst>
              <a:ext uri="{FF2B5EF4-FFF2-40B4-BE49-F238E27FC236}">
                <a16:creationId xmlns:a16="http://schemas.microsoft.com/office/drawing/2014/main" id="{216BFAAA-4535-04A9-5912-A7B8C585EF9A}"/>
              </a:ext>
            </a:extLst>
          </p:cNvPr>
          <p:cNvSpPr>
            <a:spLocks noGrp="1"/>
          </p:cNvSpPr>
          <p:nvPr>
            <p:ph type="dt" sz="half" idx="6"/>
          </p:nvPr>
        </p:nvSpPr>
        <p:spPr/>
        <p:txBody>
          <a:bodyPr/>
          <a:lstStyle/>
          <a:p>
            <a:fld id="{9A289E92-C9D6-1E4E-B8E4-22DD7F869157}" type="datetime1">
              <a:rPr lang="en-IN" smtClean="0"/>
              <a:t>24/01/25</a:t>
            </a:fld>
            <a:endParaRPr lang="en-US"/>
          </a:p>
        </p:txBody>
      </p:sp>
      <p:sp>
        <p:nvSpPr>
          <p:cNvPr id="8" name="Footer Placeholder 7">
            <a:extLst>
              <a:ext uri="{FF2B5EF4-FFF2-40B4-BE49-F238E27FC236}">
                <a16:creationId xmlns:a16="http://schemas.microsoft.com/office/drawing/2014/main" id="{D2D5620C-38ED-6A8E-B346-FE575617F5B5}"/>
              </a:ext>
            </a:extLst>
          </p:cNvPr>
          <p:cNvSpPr>
            <a:spLocks noGrp="1"/>
          </p:cNvSpPr>
          <p:nvPr>
            <p:ph type="ftr" sz="quarter" idx="5"/>
          </p:nvPr>
        </p:nvSpPr>
        <p:spPr/>
        <p:txBody>
          <a:bodyPr/>
          <a:lstStyle/>
          <a:p>
            <a:r>
              <a:rPr lang="en-IN" dirty="0"/>
              <a:t>Week-3 project Initiation</a:t>
            </a:r>
          </a:p>
        </p:txBody>
      </p:sp>
      <p:sp>
        <p:nvSpPr>
          <p:cNvPr id="9" name="Slide Number Placeholder 8">
            <a:extLst>
              <a:ext uri="{FF2B5EF4-FFF2-40B4-BE49-F238E27FC236}">
                <a16:creationId xmlns:a16="http://schemas.microsoft.com/office/drawing/2014/main" id="{A36CD7A3-494E-0BBC-B6F9-F3462C08D825}"/>
              </a:ext>
            </a:extLst>
          </p:cNvPr>
          <p:cNvSpPr>
            <a:spLocks noGrp="1"/>
          </p:cNvSpPr>
          <p:nvPr>
            <p:ph type="sldNum" sz="quarter" idx="7"/>
          </p:nvPr>
        </p:nvSpPr>
        <p:spPr/>
        <p:txBody>
          <a:bodyPr/>
          <a:lstStyle/>
          <a:p>
            <a:pPr marL="25400">
              <a:lnSpc>
                <a:spcPts val="1650"/>
              </a:lnSpc>
            </a:pPr>
            <a:fld id="{81D60167-4931-47E6-BA6A-407CBD079E47}" type="slidenum">
              <a:rPr lang="en-IN" smtClean="0"/>
              <a:t>12</a:t>
            </a:fld>
            <a:endParaRPr lang="en-IN" dirty="0"/>
          </a:p>
        </p:txBody>
      </p:sp>
    </p:spTree>
    <p:extLst>
      <p:ext uri="{BB962C8B-B14F-4D97-AF65-F5344CB8AC3E}">
        <p14:creationId xmlns:p14="http://schemas.microsoft.com/office/powerpoint/2010/main" val="1802207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A59F9-B5EE-F2A0-CE56-665CB651942B}"/>
              </a:ext>
            </a:extLst>
          </p:cNvPr>
          <p:cNvSpPr>
            <a:spLocks noGrp="1"/>
          </p:cNvSpPr>
          <p:nvPr>
            <p:ph type="title"/>
          </p:nvPr>
        </p:nvSpPr>
        <p:spPr>
          <a:xfrm>
            <a:off x="304800" y="609600"/>
            <a:ext cx="7669963" cy="615553"/>
          </a:xfrm>
        </p:spPr>
        <p:txBody>
          <a:bodyPr/>
          <a:lstStyle/>
          <a:p>
            <a:r>
              <a:rPr lang="en-IN" b="1" dirty="0">
                <a:effectLst/>
                <a:latin typeface="Times New Roman" panose="02020603050405020304" pitchFamily="18" charset="0"/>
                <a:cs typeface="Times New Roman" panose="02020603050405020304" pitchFamily="18" charset="0"/>
              </a:rPr>
              <a:t>PROJECT SELECTION CRITERIA AND MODELS </a:t>
            </a:r>
            <a:br>
              <a:rPr lang="en-IN" dirty="0"/>
            </a:br>
            <a:endParaRPr lang="en-US" dirty="0"/>
          </a:p>
        </p:txBody>
      </p:sp>
      <p:sp>
        <p:nvSpPr>
          <p:cNvPr id="3" name="Text Placeholder 2">
            <a:extLst>
              <a:ext uri="{FF2B5EF4-FFF2-40B4-BE49-F238E27FC236}">
                <a16:creationId xmlns:a16="http://schemas.microsoft.com/office/drawing/2014/main" id="{770A7B1F-AFBE-FCA1-1077-AA1A180987AC}"/>
              </a:ext>
            </a:extLst>
          </p:cNvPr>
          <p:cNvSpPr>
            <a:spLocks noGrp="1"/>
          </p:cNvSpPr>
          <p:nvPr>
            <p:ph type="body" idx="1"/>
          </p:nvPr>
        </p:nvSpPr>
        <p:spPr>
          <a:xfrm>
            <a:off x="535430" y="1225153"/>
            <a:ext cx="8379969" cy="4794647"/>
          </a:xfrm>
        </p:spPr>
        <p:txBody>
          <a:bodyPr/>
          <a:lstStyle/>
          <a:p>
            <a:pPr algn="just"/>
            <a:r>
              <a:rPr lang="en-IN" sz="2800" dirty="0">
                <a:effectLst/>
                <a:latin typeface="Times New Roman" panose="02020603050405020304" pitchFamily="18" charset="0"/>
                <a:cs typeface="Times New Roman" panose="02020603050405020304" pitchFamily="18" charset="0"/>
              </a:rPr>
              <a:t>Project selection is the process of evaluating proposed projects or groups of projects, and then choosing to implement some set of them so that the objectives of the parent organization will be achieved.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E</a:t>
            </a:r>
            <a:r>
              <a:rPr lang="en-IN" sz="2000" dirty="0">
                <a:effectLst/>
                <a:latin typeface="Times New Roman" panose="02020603050405020304" pitchFamily="18" charset="0"/>
                <a:cs typeface="Times New Roman" panose="02020603050405020304" pitchFamily="18" charset="0"/>
              </a:rPr>
              <a:t>xample</a:t>
            </a:r>
            <a:r>
              <a:rPr lang="en-IN" sz="2000" dirty="0">
                <a:latin typeface="Times New Roman" panose="02020603050405020304" pitchFamily="18" charset="0"/>
                <a:cs typeface="Times New Roman" panose="02020603050405020304" pitchFamily="18" charset="0"/>
              </a:rPr>
              <a:t>s</a:t>
            </a:r>
            <a:r>
              <a:rPr lang="en-IN" sz="2000" dirty="0">
                <a:effectLst/>
                <a:latin typeface="Times New Roman" panose="02020603050405020304" pitchFamily="18" charset="0"/>
                <a:cs typeface="Times New Roman" panose="02020603050405020304" pitchFamily="18" charset="0"/>
              </a:rPr>
              <a:t> </a:t>
            </a:r>
          </a:p>
          <a:p>
            <a:pPr algn="just"/>
            <a:r>
              <a:rPr lang="en-IN" sz="2000" dirty="0">
                <a:effectLst/>
                <a:latin typeface="Times New Roman" panose="02020603050405020304" pitchFamily="18" charset="0"/>
                <a:cs typeface="Times New Roman" panose="02020603050405020304" pitchFamily="18" charset="0"/>
              </a:rPr>
              <a:t>a manufacturing firm can use evaluation/selection techniques to choose which machine to adopt in a part-fabrication process; </a:t>
            </a:r>
          </a:p>
          <a:p>
            <a:pPr algn="just"/>
            <a:r>
              <a:rPr lang="en-IN" sz="2000" dirty="0">
                <a:effectLst/>
                <a:latin typeface="Times New Roman" panose="02020603050405020304" pitchFamily="18" charset="0"/>
                <a:cs typeface="Times New Roman" panose="02020603050405020304" pitchFamily="18" charset="0"/>
              </a:rPr>
              <a:t>a TV station can select which of several syndicated comedy shows to rerun in its 7:30 p.m. weekday time-slot;</a:t>
            </a:r>
          </a:p>
          <a:p>
            <a:pPr algn="just"/>
            <a:r>
              <a:rPr lang="en-IN" sz="2000" dirty="0">
                <a:effectLst/>
                <a:latin typeface="Times New Roman" panose="02020603050405020304" pitchFamily="18" charset="0"/>
                <a:cs typeface="Times New Roman" panose="02020603050405020304" pitchFamily="18" charset="0"/>
              </a:rPr>
              <a:t> a construction firm can select the best subset of a large group of potential projects on which to bid; </a:t>
            </a:r>
          </a:p>
          <a:p>
            <a:pPr algn="just"/>
            <a:r>
              <a:rPr lang="en-IN" sz="2000" dirty="0">
                <a:effectLst/>
                <a:latin typeface="Times New Roman" panose="02020603050405020304" pitchFamily="18" charset="0"/>
                <a:cs typeface="Times New Roman" panose="02020603050405020304" pitchFamily="18" charset="0"/>
              </a:rPr>
              <a:t> a hospital can find the best mix of psychiatric, </a:t>
            </a:r>
            <a:r>
              <a:rPr lang="en-IN" sz="2000" dirty="0" err="1">
                <a:effectLst/>
                <a:latin typeface="Times New Roman" panose="02020603050405020304" pitchFamily="18" charset="0"/>
                <a:cs typeface="Times New Roman" panose="02020603050405020304" pitchFamily="18" charset="0"/>
              </a:rPr>
              <a:t>orthopedic</a:t>
            </a:r>
            <a:r>
              <a:rPr lang="en-IN" sz="2000" dirty="0">
                <a:effectLst/>
                <a:latin typeface="Times New Roman" panose="02020603050405020304" pitchFamily="18" charset="0"/>
                <a:cs typeface="Times New Roman" panose="02020603050405020304" pitchFamily="18" charset="0"/>
              </a:rPr>
              <a:t>, obstetric, and other beds for a new wing. </a:t>
            </a:r>
            <a:endParaRPr lang="en-IN" sz="2000" dirty="0">
              <a:latin typeface="Times New Roman" panose="02020603050405020304" pitchFamily="18" charset="0"/>
              <a:cs typeface="Times New Roman" panose="02020603050405020304" pitchFamily="18" charset="0"/>
            </a:endParaRPr>
          </a:p>
          <a:p>
            <a:endParaRPr lang="en-IN" dirty="0"/>
          </a:p>
          <a:p>
            <a:endParaRPr lang="en-US" dirty="0"/>
          </a:p>
        </p:txBody>
      </p:sp>
      <p:sp>
        <p:nvSpPr>
          <p:cNvPr id="4" name="Footer Placeholder 3">
            <a:extLst>
              <a:ext uri="{FF2B5EF4-FFF2-40B4-BE49-F238E27FC236}">
                <a16:creationId xmlns:a16="http://schemas.microsoft.com/office/drawing/2014/main" id="{6312A9EB-10B0-8E7A-77F8-D7E5C49ECC04}"/>
              </a:ext>
            </a:extLst>
          </p:cNvPr>
          <p:cNvSpPr>
            <a:spLocks noGrp="1"/>
          </p:cNvSpPr>
          <p:nvPr>
            <p:ph type="ftr" sz="quarter" idx="5"/>
          </p:nvPr>
        </p:nvSpPr>
        <p:spPr/>
        <p:txBody>
          <a:bodyPr/>
          <a:lstStyle/>
          <a:p>
            <a:r>
              <a:rPr lang="en-IN"/>
              <a:t>Week-3 project Initiation</a:t>
            </a:r>
          </a:p>
        </p:txBody>
      </p:sp>
      <p:sp>
        <p:nvSpPr>
          <p:cNvPr id="5" name="Date Placeholder 4">
            <a:extLst>
              <a:ext uri="{FF2B5EF4-FFF2-40B4-BE49-F238E27FC236}">
                <a16:creationId xmlns:a16="http://schemas.microsoft.com/office/drawing/2014/main" id="{784713BE-4CE9-6AD0-4CD1-DB89653A9CE1}"/>
              </a:ext>
            </a:extLst>
          </p:cNvPr>
          <p:cNvSpPr>
            <a:spLocks noGrp="1"/>
          </p:cNvSpPr>
          <p:nvPr>
            <p:ph type="dt" sz="half" idx="6"/>
          </p:nvPr>
        </p:nvSpPr>
        <p:spPr>
          <a:xfrm>
            <a:off x="1143000" y="6377940"/>
            <a:ext cx="1417320" cy="342900"/>
          </a:xfrm>
        </p:spPr>
        <p:txBody>
          <a:bodyPr/>
          <a:lstStyle/>
          <a:p>
            <a:fld id="{F2E0546A-BEB0-3740-8A59-1DA2B4EFBA0C}" type="datetime1">
              <a:rPr lang="en-IN" smtClean="0"/>
              <a:t>24/01/25</a:t>
            </a:fld>
            <a:endParaRPr lang="en-US" dirty="0"/>
          </a:p>
        </p:txBody>
      </p:sp>
      <p:sp>
        <p:nvSpPr>
          <p:cNvPr id="6" name="Slide Number Placeholder 5">
            <a:extLst>
              <a:ext uri="{FF2B5EF4-FFF2-40B4-BE49-F238E27FC236}">
                <a16:creationId xmlns:a16="http://schemas.microsoft.com/office/drawing/2014/main" id="{717FE20B-223A-D898-042F-292D9CDBF950}"/>
              </a:ext>
            </a:extLst>
          </p:cNvPr>
          <p:cNvSpPr>
            <a:spLocks noGrp="1"/>
          </p:cNvSpPr>
          <p:nvPr>
            <p:ph type="sldNum" sz="quarter" idx="7"/>
          </p:nvPr>
        </p:nvSpPr>
        <p:spPr/>
        <p:txBody>
          <a:bodyPr/>
          <a:lstStyle/>
          <a:p>
            <a:pPr marL="25400">
              <a:lnSpc>
                <a:spcPts val="1650"/>
              </a:lnSpc>
            </a:pPr>
            <a:fld id="{81D60167-4931-47E6-BA6A-407CBD079E47}" type="slidenum">
              <a:rPr lang="en-IN" smtClean="0"/>
              <a:t>13</a:t>
            </a:fld>
            <a:endParaRPr lang="en-IN" dirty="0"/>
          </a:p>
        </p:txBody>
      </p:sp>
    </p:spTree>
    <p:extLst>
      <p:ext uri="{BB962C8B-B14F-4D97-AF65-F5344CB8AC3E}">
        <p14:creationId xmlns:p14="http://schemas.microsoft.com/office/powerpoint/2010/main" val="4174887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8464-376B-7A2E-8D60-61CCA99F5DB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FCCC68F-1471-1B8A-8C48-55CCCB962214}"/>
              </a:ext>
            </a:extLst>
          </p:cNvPr>
          <p:cNvSpPr>
            <a:spLocks noGrp="1"/>
          </p:cNvSpPr>
          <p:nvPr>
            <p:ph type="body" idx="1"/>
          </p:nvPr>
        </p:nvSpPr>
        <p:spPr>
          <a:xfrm>
            <a:off x="535431" y="1633726"/>
            <a:ext cx="8073136" cy="1384995"/>
          </a:xfrm>
        </p:spPr>
        <p:txBody>
          <a:bodyPr/>
          <a:lstStyle/>
          <a:p>
            <a:r>
              <a:rPr lang="en-IN" sz="1800" dirty="0">
                <a:effectLst/>
                <a:latin typeface="Times"/>
              </a:rPr>
              <a:t>Project selection is only one of many decisions associated with project management. To deal with all of these problems, we use models. We need such models because they abstract the relevant issues about a problem from the mass of detail in which the problem is embedded </a:t>
            </a:r>
            <a:endParaRPr lang="en-IN" dirty="0"/>
          </a:p>
          <a:p>
            <a:endParaRPr lang="en-US" dirty="0"/>
          </a:p>
        </p:txBody>
      </p:sp>
      <p:sp>
        <p:nvSpPr>
          <p:cNvPr id="4" name="Footer Placeholder 3">
            <a:extLst>
              <a:ext uri="{FF2B5EF4-FFF2-40B4-BE49-F238E27FC236}">
                <a16:creationId xmlns:a16="http://schemas.microsoft.com/office/drawing/2014/main" id="{FD7C0BCF-8A20-0926-113B-A21C020EB899}"/>
              </a:ext>
            </a:extLst>
          </p:cNvPr>
          <p:cNvSpPr>
            <a:spLocks noGrp="1"/>
          </p:cNvSpPr>
          <p:nvPr>
            <p:ph type="ftr" sz="quarter" idx="5"/>
          </p:nvPr>
        </p:nvSpPr>
        <p:spPr/>
        <p:txBody>
          <a:bodyPr/>
          <a:lstStyle/>
          <a:p>
            <a:r>
              <a:rPr lang="en-IN"/>
              <a:t>Week-3 project Initiation</a:t>
            </a:r>
          </a:p>
        </p:txBody>
      </p:sp>
      <p:sp>
        <p:nvSpPr>
          <p:cNvPr id="5" name="Date Placeholder 4">
            <a:extLst>
              <a:ext uri="{FF2B5EF4-FFF2-40B4-BE49-F238E27FC236}">
                <a16:creationId xmlns:a16="http://schemas.microsoft.com/office/drawing/2014/main" id="{B13BA1E2-7DD1-7871-F4AB-E70D5D333EC6}"/>
              </a:ext>
            </a:extLst>
          </p:cNvPr>
          <p:cNvSpPr>
            <a:spLocks noGrp="1"/>
          </p:cNvSpPr>
          <p:nvPr>
            <p:ph type="dt" sz="half" idx="6"/>
          </p:nvPr>
        </p:nvSpPr>
        <p:spPr/>
        <p:txBody>
          <a:bodyPr/>
          <a:lstStyle/>
          <a:p>
            <a:fld id="{F2E0546A-BEB0-3740-8A59-1DA2B4EFBA0C}" type="datetime1">
              <a:rPr lang="en-IN" smtClean="0"/>
              <a:t>24/01/25</a:t>
            </a:fld>
            <a:endParaRPr lang="en-US"/>
          </a:p>
        </p:txBody>
      </p:sp>
      <p:sp>
        <p:nvSpPr>
          <p:cNvPr id="6" name="Slide Number Placeholder 5">
            <a:extLst>
              <a:ext uri="{FF2B5EF4-FFF2-40B4-BE49-F238E27FC236}">
                <a16:creationId xmlns:a16="http://schemas.microsoft.com/office/drawing/2014/main" id="{47C9A356-BC4E-F915-B5F7-DCE0499302A9}"/>
              </a:ext>
            </a:extLst>
          </p:cNvPr>
          <p:cNvSpPr>
            <a:spLocks noGrp="1"/>
          </p:cNvSpPr>
          <p:nvPr>
            <p:ph type="sldNum" sz="quarter" idx="7"/>
          </p:nvPr>
        </p:nvSpPr>
        <p:spPr/>
        <p:txBody>
          <a:bodyPr/>
          <a:lstStyle/>
          <a:p>
            <a:pPr marL="25400">
              <a:lnSpc>
                <a:spcPts val="1650"/>
              </a:lnSpc>
            </a:pPr>
            <a:fld id="{81D60167-4931-47E6-BA6A-407CBD079E47}" type="slidenum">
              <a:rPr lang="en-IN" smtClean="0"/>
              <a:t>14</a:t>
            </a:fld>
            <a:endParaRPr lang="en-IN" dirty="0"/>
          </a:p>
        </p:txBody>
      </p:sp>
    </p:spTree>
    <p:extLst>
      <p:ext uri="{BB962C8B-B14F-4D97-AF65-F5344CB8AC3E}">
        <p14:creationId xmlns:p14="http://schemas.microsoft.com/office/powerpoint/2010/main" val="1140561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DAA8-ACE7-6B3A-2C5A-31F09C5CF10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D52031D-5397-41B3-EABD-E8CCF0434F39}"/>
              </a:ext>
            </a:extLst>
          </p:cNvPr>
          <p:cNvSpPr>
            <a:spLocks noGrp="1"/>
          </p:cNvSpPr>
          <p:nvPr>
            <p:ph type="body" idx="1"/>
          </p:nvPr>
        </p:nvSpPr>
        <p:spPr>
          <a:xfrm>
            <a:off x="535431" y="1633726"/>
            <a:ext cx="8073136" cy="2492990"/>
          </a:xfrm>
        </p:spPr>
        <p:txBody>
          <a:bodyPr/>
          <a:lstStyle/>
          <a:p>
            <a:r>
              <a:rPr lang="en-IN" sz="1800" dirty="0">
                <a:effectLst/>
                <a:latin typeface="Times"/>
              </a:rPr>
              <a:t>When a firm chooses a project selection model, the following criteria, based on Souder (1973), are most important. </a:t>
            </a:r>
            <a:endParaRPr lang="en-IN" dirty="0"/>
          </a:p>
          <a:p>
            <a:r>
              <a:rPr lang="en-IN" sz="1800" i="1" dirty="0">
                <a:effectLst/>
                <a:latin typeface="Times"/>
              </a:rPr>
              <a:t>Realism </a:t>
            </a:r>
            <a:endParaRPr lang="en-IN" dirty="0"/>
          </a:p>
          <a:p>
            <a:r>
              <a:rPr lang="en-IN" sz="1800" i="1" dirty="0">
                <a:effectLst/>
                <a:latin typeface="Times"/>
              </a:rPr>
              <a:t>Capability </a:t>
            </a:r>
            <a:endParaRPr lang="en-IN" dirty="0"/>
          </a:p>
          <a:p>
            <a:r>
              <a:rPr lang="en-IN" sz="1800" i="1" dirty="0">
                <a:effectLst/>
                <a:latin typeface="Times"/>
              </a:rPr>
              <a:t>Flexibility </a:t>
            </a:r>
            <a:endParaRPr lang="en-IN" dirty="0"/>
          </a:p>
          <a:p>
            <a:r>
              <a:rPr lang="en-IN" sz="1800" i="1" dirty="0">
                <a:effectLst/>
                <a:latin typeface="Times"/>
              </a:rPr>
              <a:t>Ease of use </a:t>
            </a:r>
            <a:endParaRPr lang="en-IN" dirty="0"/>
          </a:p>
          <a:p>
            <a:r>
              <a:rPr lang="en-IN" sz="1800" i="1" dirty="0">
                <a:effectLst/>
                <a:latin typeface="Times"/>
              </a:rPr>
              <a:t>Cost </a:t>
            </a:r>
            <a:endParaRPr lang="en-IN" dirty="0"/>
          </a:p>
          <a:p>
            <a:r>
              <a:rPr lang="en-IN" sz="1800" i="1" dirty="0">
                <a:effectLst/>
                <a:latin typeface="Times"/>
              </a:rPr>
              <a:t>Easy computerization </a:t>
            </a:r>
            <a:endParaRPr lang="en-IN" dirty="0"/>
          </a:p>
          <a:p>
            <a:endParaRPr lang="en-US" dirty="0"/>
          </a:p>
        </p:txBody>
      </p:sp>
      <p:sp>
        <p:nvSpPr>
          <p:cNvPr id="4" name="Footer Placeholder 3">
            <a:extLst>
              <a:ext uri="{FF2B5EF4-FFF2-40B4-BE49-F238E27FC236}">
                <a16:creationId xmlns:a16="http://schemas.microsoft.com/office/drawing/2014/main" id="{0AE3797F-BBDC-F508-CC11-544CF160E898}"/>
              </a:ext>
            </a:extLst>
          </p:cNvPr>
          <p:cNvSpPr>
            <a:spLocks noGrp="1"/>
          </p:cNvSpPr>
          <p:nvPr>
            <p:ph type="ftr" sz="quarter" idx="5"/>
          </p:nvPr>
        </p:nvSpPr>
        <p:spPr/>
        <p:txBody>
          <a:bodyPr/>
          <a:lstStyle/>
          <a:p>
            <a:r>
              <a:rPr lang="en-IN"/>
              <a:t>Week-3 project Initiation</a:t>
            </a:r>
          </a:p>
        </p:txBody>
      </p:sp>
      <p:sp>
        <p:nvSpPr>
          <p:cNvPr id="5" name="Date Placeholder 4">
            <a:extLst>
              <a:ext uri="{FF2B5EF4-FFF2-40B4-BE49-F238E27FC236}">
                <a16:creationId xmlns:a16="http://schemas.microsoft.com/office/drawing/2014/main" id="{C88E74BE-9881-AF80-07FC-A602D6F6BF5A}"/>
              </a:ext>
            </a:extLst>
          </p:cNvPr>
          <p:cNvSpPr>
            <a:spLocks noGrp="1"/>
          </p:cNvSpPr>
          <p:nvPr>
            <p:ph type="dt" sz="half" idx="6"/>
          </p:nvPr>
        </p:nvSpPr>
        <p:spPr/>
        <p:txBody>
          <a:bodyPr/>
          <a:lstStyle/>
          <a:p>
            <a:fld id="{F2E0546A-BEB0-3740-8A59-1DA2B4EFBA0C}" type="datetime1">
              <a:rPr lang="en-IN" smtClean="0"/>
              <a:t>24/01/25</a:t>
            </a:fld>
            <a:endParaRPr lang="en-US"/>
          </a:p>
        </p:txBody>
      </p:sp>
      <p:sp>
        <p:nvSpPr>
          <p:cNvPr id="6" name="Slide Number Placeholder 5">
            <a:extLst>
              <a:ext uri="{FF2B5EF4-FFF2-40B4-BE49-F238E27FC236}">
                <a16:creationId xmlns:a16="http://schemas.microsoft.com/office/drawing/2014/main" id="{C74C1999-8BD3-DC85-7D9B-0EE96AC64BA0}"/>
              </a:ext>
            </a:extLst>
          </p:cNvPr>
          <p:cNvSpPr>
            <a:spLocks noGrp="1"/>
          </p:cNvSpPr>
          <p:nvPr>
            <p:ph type="sldNum" sz="quarter" idx="7"/>
          </p:nvPr>
        </p:nvSpPr>
        <p:spPr/>
        <p:txBody>
          <a:bodyPr/>
          <a:lstStyle/>
          <a:p>
            <a:pPr marL="25400">
              <a:lnSpc>
                <a:spcPts val="1650"/>
              </a:lnSpc>
            </a:pPr>
            <a:fld id="{81D60167-4931-47E6-BA6A-407CBD079E47}" type="slidenum">
              <a:rPr lang="en-IN" smtClean="0"/>
              <a:t>15</a:t>
            </a:fld>
            <a:endParaRPr lang="en-IN" dirty="0"/>
          </a:p>
        </p:txBody>
      </p:sp>
    </p:spTree>
    <p:extLst>
      <p:ext uri="{BB962C8B-B14F-4D97-AF65-F5344CB8AC3E}">
        <p14:creationId xmlns:p14="http://schemas.microsoft.com/office/powerpoint/2010/main" val="3318518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2C12F-EDF8-F525-19A1-AE71400D2E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DBF6C39-C2C6-A688-56D2-2547699C4B43}"/>
              </a:ext>
            </a:extLst>
          </p:cNvPr>
          <p:cNvSpPr>
            <a:spLocks noGrp="1"/>
          </p:cNvSpPr>
          <p:nvPr>
            <p:ph type="body" idx="1"/>
          </p:nvPr>
        </p:nvSpPr>
        <p:spPr>
          <a:xfrm>
            <a:off x="535431" y="1633726"/>
            <a:ext cx="8073136" cy="3323987"/>
          </a:xfrm>
        </p:spPr>
        <p:txBody>
          <a:bodyPr/>
          <a:lstStyle/>
          <a:p>
            <a:r>
              <a:rPr lang="en-IN" sz="1800" dirty="0">
                <a:effectLst/>
                <a:latin typeface="Times"/>
              </a:rPr>
              <a:t>There are two basic types of project selection models, </a:t>
            </a:r>
            <a:r>
              <a:rPr lang="en-IN" sz="1800" i="1" dirty="0">
                <a:effectLst/>
                <a:latin typeface="Times"/>
              </a:rPr>
              <a:t>numeric </a:t>
            </a:r>
            <a:r>
              <a:rPr lang="en-IN" sz="1800" dirty="0">
                <a:effectLst/>
                <a:latin typeface="Times"/>
              </a:rPr>
              <a:t>and </a:t>
            </a:r>
            <a:r>
              <a:rPr lang="en-IN" sz="1800" i="1" dirty="0">
                <a:effectLst/>
                <a:latin typeface="Times"/>
              </a:rPr>
              <a:t>nonnumeric</a:t>
            </a:r>
            <a:r>
              <a:rPr lang="en-IN" sz="1800" dirty="0">
                <a:effectLst/>
                <a:latin typeface="Times"/>
              </a:rPr>
              <a:t>. </a:t>
            </a:r>
            <a:endParaRPr lang="en-IN" dirty="0"/>
          </a:p>
          <a:p>
            <a:r>
              <a:rPr lang="en-IN" sz="1800" dirty="0" err="1">
                <a:effectLst/>
                <a:latin typeface="Times"/>
              </a:rPr>
              <a:t>efore</a:t>
            </a:r>
            <a:r>
              <a:rPr lang="en-IN" sz="1800" dirty="0">
                <a:effectLst/>
                <a:latin typeface="Times"/>
              </a:rPr>
              <a:t> examining specific kinds of models within the two basic types, let us consider just what we wish the model to do for us, never forgetting two critically important, but often overlooked, facts. </a:t>
            </a:r>
            <a:endParaRPr lang="en-IN" dirty="0"/>
          </a:p>
          <a:p>
            <a:pPr fontAlgn="auto">
              <a:buFont typeface="Arial" panose="020B0604020202020204" pitchFamily="34" charset="0"/>
              <a:buChar char="•"/>
            </a:pPr>
            <a:r>
              <a:rPr lang="en-IN" sz="1800" dirty="0">
                <a:effectLst/>
                <a:latin typeface="Times"/>
              </a:rPr>
              <a:t>Models do not make decisions—people do. The manager, not the model, bears responsibility for the decision. The manager may “delegate” the task of making the decision to a model, but the responsibility cannot be abdicated. </a:t>
            </a:r>
          </a:p>
          <a:p>
            <a:pPr fontAlgn="auto">
              <a:buFont typeface="Arial" panose="020B0604020202020204" pitchFamily="34" charset="0"/>
              <a:buChar char="•"/>
            </a:pPr>
            <a:r>
              <a:rPr lang="en-IN" sz="1800" dirty="0">
                <a:effectLst/>
                <a:latin typeface="Times"/>
              </a:rPr>
              <a:t>All models, however sophisticated, are only partial representations of the reality they are meant to reflect. Reality is far too complex for us to capture more than a small fraction of it in any model. Therefore, no model can yield an optimal decision except within its own, possibly inadequate, framework. </a:t>
            </a:r>
          </a:p>
          <a:p>
            <a:endParaRPr lang="en-US" dirty="0"/>
          </a:p>
        </p:txBody>
      </p:sp>
      <p:sp>
        <p:nvSpPr>
          <p:cNvPr id="4" name="Footer Placeholder 3">
            <a:extLst>
              <a:ext uri="{FF2B5EF4-FFF2-40B4-BE49-F238E27FC236}">
                <a16:creationId xmlns:a16="http://schemas.microsoft.com/office/drawing/2014/main" id="{7A3E6340-3A53-65EB-B4C5-6BFF92F18EC1}"/>
              </a:ext>
            </a:extLst>
          </p:cNvPr>
          <p:cNvSpPr>
            <a:spLocks noGrp="1"/>
          </p:cNvSpPr>
          <p:nvPr>
            <p:ph type="ftr" sz="quarter" idx="5"/>
          </p:nvPr>
        </p:nvSpPr>
        <p:spPr/>
        <p:txBody>
          <a:bodyPr/>
          <a:lstStyle/>
          <a:p>
            <a:r>
              <a:rPr lang="en-IN"/>
              <a:t>Week-3 project Initiation</a:t>
            </a:r>
          </a:p>
        </p:txBody>
      </p:sp>
      <p:sp>
        <p:nvSpPr>
          <p:cNvPr id="5" name="Date Placeholder 4">
            <a:extLst>
              <a:ext uri="{FF2B5EF4-FFF2-40B4-BE49-F238E27FC236}">
                <a16:creationId xmlns:a16="http://schemas.microsoft.com/office/drawing/2014/main" id="{BC2A7B78-ED09-9AA3-4612-46EDBE494340}"/>
              </a:ext>
            </a:extLst>
          </p:cNvPr>
          <p:cNvSpPr>
            <a:spLocks noGrp="1"/>
          </p:cNvSpPr>
          <p:nvPr>
            <p:ph type="dt" sz="half" idx="6"/>
          </p:nvPr>
        </p:nvSpPr>
        <p:spPr/>
        <p:txBody>
          <a:bodyPr/>
          <a:lstStyle/>
          <a:p>
            <a:fld id="{F2E0546A-BEB0-3740-8A59-1DA2B4EFBA0C}" type="datetime1">
              <a:rPr lang="en-IN" smtClean="0"/>
              <a:t>24/01/25</a:t>
            </a:fld>
            <a:endParaRPr lang="en-US"/>
          </a:p>
        </p:txBody>
      </p:sp>
      <p:sp>
        <p:nvSpPr>
          <p:cNvPr id="6" name="Slide Number Placeholder 5">
            <a:extLst>
              <a:ext uri="{FF2B5EF4-FFF2-40B4-BE49-F238E27FC236}">
                <a16:creationId xmlns:a16="http://schemas.microsoft.com/office/drawing/2014/main" id="{38766600-C811-FD10-A4E2-F03BFE7E4DF8}"/>
              </a:ext>
            </a:extLst>
          </p:cNvPr>
          <p:cNvSpPr>
            <a:spLocks noGrp="1"/>
          </p:cNvSpPr>
          <p:nvPr>
            <p:ph type="sldNum" sz="quarter" idx="7"/>
          </p:nvPr>
        </p:nvSpPr>
        <p:spPr/>
        <p:txBody>
          <a:bodyPr/>
          <a:lstStyle/>
          <a:p>
            <a:pPr marL="25400">
              <a:lnSpc>
                <a:spcPts val="1650"/>
              </a:lnSpc>
            </a:pPr>
            <a:fld id="{81D60167-4931-47E6-BA6A-407CBD079E47}" type="slidenum">
              <a:rPr lang="en-IN" smtClean="0"/>
              <a:t>16</a:t>
            </a:fld>
            <a:endParaRPr lang="en-IN" dirty="0"/>
          </a:p>
        </p:txBody>
      </p:sp>
    </p:spTree>
    <p:extLst>
      <p:ext uri="{BB962C8B-B14F-4D97-AF65-F5344CB8AC3E}">
        <p14:creationId xmlns:p14="http://schemas.microsoft.com/office/powerpoint/2010/main" val="1621120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F4D02-CE13-1757-225A-4AE12D302C77}"/>
              </a:ext>
            </a:extLst>
          </p:cNvPr>
          <p:cNvSpPr>
            <a:spLocks noGrp="1"/>
          </p:cNvSpPr>
          <p:nvPr>
            <p:ph type="title"/>
          </p:nvPr>
        </p:nvSpPr>
        <p:spPr>
          <a:xfrm>
            <a:off x="1169235" y="138176"/>
            <a:ext cx="6805528" cy="584775"/>
          </a:xfrm>
        </p:spPr>
        <p:txBody>
          <a:bodyPr/>
          <a:lstStyle/>
          <a:p>
            <a:r>
              <a:rPr lang="en-IN" sz="1800" b="1" dirty="0">
                <a:effectLst/>
                <a:latin typeface="Galliard"/>
              </a:rPr>
              <a:t>Nonnumeric Models </a:t>
            </a:r>
            <a:br>
              <a:rPr lang="en-IN" dirty="0"/>
            </a:br>
            <a:endParaRPr lang="en-US" dirty="0"/>
          </a:p>
        </p:txBody>
      </p:sp>
      <p:sp>
        <p:nvSpPr>
          <p:cNvPr id="3" name="Text Placeholder 2">
            <a:extLst>
              <a:ext uri="{FF2B5EF4-FFF2-40B4-BE49-F238E27FC236}">
                <a16:creationId xmlns:a16="http://schemas.microsoft.com/office/drawing/2014/main" id="{83B59201-7D9D-58A3-6145-8BE46C0C6E2C}"/>
              </a:ext>
            </a:extLst>
          </p:cNvPr>
          <p:cNvSpPr>
            <a:spLocks noGrp="1"/>
          </p:cNvSpPr>
          <p:nvPr>
            <p:ph type="body" idx="1"/>
          </p:nvPr>
        </p:nvSpPr>
        <p:spPr>
          <a:xfrm>
            <a:off x="535431" y="1633726"/>
            <a:ext cx="8073136" cy="5539978"/>
          </a:xfrm>
        </p:spPr>
        <p:txBody>
          <a:bodyPr/>
          <a:lstStyle/>
          <a:p>
            <a:r>
              <a:rPr lang="en-IN" sz="1800" b="1" i="1" dirty="0">
                <a:effectLst/>
                <a:latin typeface="Galliard"/>
              </a:rPr>
              <a:t>The Sacred Cow : </a:t>
            </a:r>
            <a:r>
              <a:rPr lang="en-IN" sz="1800" dirty="0">
                <a:effectLst/>
                <a:latin typeface="Times"/>
              </a:rPr>
              <a:t>In this case the project is suggested by a senior and powerful official in the organization. </a:t>
            </a:r>
            <a:endParaRPr lang="en-IN" dirty="0"/>
          </a:p>
          <a:p>
            <a:r>
              <a:rPr lang="en-IN" sz="1800" b="1" i="1" dirty="0">
                <a:effectLst/>
                <a:latin typeface="Galliard"/>
              </a:rPr>
              <a:t>The Operating Necessity: </a:t>
            </a:r>
            <a:r>
              <a:rPr lang="en-IN" sz="1800" dirty="0">
                <a:effectLst/>
                <a:latin typeface="Times"/>
              </a:rPr>
              <a:t>the project is required in order to keep the system operating, the primary question becomes: Is the system worth saving at the estimated cost of the project? If the answer is yes, project costs will be examined to make </a:t>
            </a:r>
            <a:endParaRPr lang="en-IN" dirty="0"/>
          </a:p>
          <a:p>
            <a:r>
              <a:rPr lang="en-IN" sz="1800" dirty="0">
                <a:effectLst/>
                <a:latin typeface="Times"/>
              </a:rPr>
              <a:t>sure they are kept as low as is consistent with project success, but the project will be funded. </a:t>
            </a:r>
            <a:endParaRPr lang="en-IN" dirty="0"/>
          </a:p>
          <a:p>
            <a:r>
              <a:rPr lang="en-IN" sz="1800" b="1" i="1" dirty="0">
                <a:effectLst/>
                <a:latin typeface="Galliard"/>
              </a:rPr>
              <a:t>The Competitive Necessity : </a:t>
            </a:r>
            <a:r>
              <a:rPr lang="en-IN" dirty="0">
                <a:solidFill>
                  <a:srgbClr val="000000"/>
                </a:solidFill>
                <a:effectLst/>
                <a:latin typeface="Arial" panose="020B0604020202020204" pitchFamily="34" charset="0"/>
              </a:rPr>
              <a:t>project is necessary to sustain a competitive position</a:t>
            </a:r>
          </a:p>
          <a:p>
            <a:r>
              <a:rPr lang="en-IN" sz="1800" b="1" i="1" dirty="0">
                <a:effectLst/>
                <a:latin typeface="Galliard"/>
              </a:rPr>
              <a:t>The Product Line Extension </a:t>
            </a:r>
            <a:r>
              <a:rPr lang="en-IN" sz="1800" dirty="0">
                <a:effectLst/>
                <a:latin typeface="Times"/>
              </a:rPr>
              <a:t>In this case, a project to develop and distribute new products would be judged on the degree to which it fits the firm’s existing product line, fills a gap, strengthens a weak link, or extends the line in a new, desirable direction. Sometimes careful calculations of profitability are not required. Decision makers can act on their beliefs about what will be the likely impact on the total system performance if the new product is added to the line. </a:t>
            </a:r>
            <a:endParaRPr lang="en-IN" dirty="0"/>
          </a:p>
          <a:p>
            <a:endParaRPr lang="en-IN" dirty="0">
              <a:solidFill>
                <a:srgbClr val="000000"/>
              </a:solidFill>
              <a:effectLst/>
              <a:latin typeface="Arial" panose="020B0604020202020204" pitchFamily="34" charset="0"/>
            </a:endParaRPr>
          </a:p>
          <a:p>
            <a:endParaRPr lang="en-IN" dirty="0"/>
          </a:p>
          <a:p>
            <a:endParaRPr lang="en-IN" dirty="0"/>
          </a:p>
          <a:p>
            <a:r>
              <a:rPr lang="en-IN" sz="1800" b="1" i="1" dirty="0">
                <a:effectLst/>
                <a:latin typeface="Galliard"/>
              </a:rPr>
              <a:t> </a:t>
            </a:r>
            <a:endParaRPr lang="en-IN" dirty="0"/>
          </a:p>
          <a:p>
            <a:endParaRPr lang="en-IN" dirty="0"/>
          </a:p>
          <a:p>
            <a:endParaRPr lang="en-US" dirty="0"/>
          </a:p>
        </p:txBody>
      </p:sp>
      <p:sp>
        <p:nvSpPr>
          <p:cNvPr id="4" name="Footer Placeholder 3">
            <a:extLst>
              <a:ext uri="{FF2B5EF4-FFF2-40B4-BE49-F238E27FC236}">
                <a16:creationId xmlns:a16="http://schemas.microsoft.com/office/drawing/2014/main" id="{AFFFB6C8-FA83-0259-02C4-39DCA165B658}"/>
              </a:ext>
            </a:extLst>
          </p:cNvPr>
          <p:cNvSpPr>
            <a:spLocks noGrp="1"/>
          </p:cNvSpPr>
          <p:nvPr>
            <p:ph type="ftr" sz="quarter" idx="5"/>
          </p:nvPr>
        </p:nvSpPr>
        <p:spPr/>
        <p:txBody>
          <a:bodyPr/>
          <a:lstStyle/>
          <a:p>
            <a:r>
              <a:rPr lang="en-IN"/>
              <a:t>Week-3 project Initiation</a:t>
            </a:r>
          </a:p>
        </p:txBody>
      </p:sp>
      <p:sp>
        <p:nvSpPr>
          <p:cNvPr id="5" name="Date Placeholder 4">
            <a:extLst>
              <a:ext uri="{FF2B5EF4-FFF2-40B4-BE49-F238E27FC236}">
                <a16:creationId xmlns:a16="http://schemas.microsoft.com/office/drawing/2014/main" id="{D01D3D25-3A7D-B47E-FA77-001854B0BB3E}"/>
              </a:ext>
            </a:extLst>
          </p:cNvPr>
          <p:cNvSpPr>
            <a:spLocks noGrp="1"/>
          </p:cNvSpPr>
          <p:nvPr>
            <p:ph type="dt" sz="half" idx="6"/>
          </p:nvPr>
        </p:nvSpPr>
        <p:spPr/>
        <p:txBody>
          <a:bodyPr/>
          <a:lstStyle/>
          <a:p>
            <a:fld id="{F2E0546A-BEB0-3740-8A59-1DA2B4EFBA0C}" type="datetime1">
              <a:rPr lang="en-IN" smtClean="0"/>
              <a:t>24/01/25</a:t>
            </a:fld>
            <a:endParaRPr lang="en-US"/>
          </a:p>
        </p:txBody>
      </p:sp>
      <p:sp>
        <p:nvSpPr>
          <p:cNvPr id="6" name="Slide Number Placeholder 5">
            <a:extLst>
              <a:ext uri="{FF2B5EF4-FFF2-40B4-BE49-F238E27FC236}">
                <a16:creationId xmlns:a16="http://schemas.microsoft.com/office/drawing/2014/main" id="{E9560BBF-4ADF-C3A5-F8F4-3D2B633DF4A7}"/>
              </a:ext>
            </a:extLst>
          </p:cNvPr>
          <p:cNvSpPr>
            <a:spLocks noGrp="1"/>
          </p:cNvSpPr>
          <p:nvPr>
            <p:ph type="sldNum" sz="quarter" idx="7"/>
          </p:nvPr>
        </p:nvSpPr>
        <p:spPr/>
        <p:txBody>
          <a:bodyPr/>
          <a:lstStyle/>
          <a:p>
            <a:pPr marL="25400">
              <a:lnSpc>
                <a:spcPts val="1650"/>
              </a:lnSpc>
            </a:pPr>
            <a:fld id="{81D60167-4931-47E6-BA6A-407CBD079E47}" type="slidenum">
              <a:rPr lang="en-IN" smtClean="0"/>
              <a:t>17</a:t>
            </a:fld>
            <a:endParaRPr lang="en-IN" dirty="0"/>
          </a:p>
        </p:txBody>
      </p:sp>
    </p:spTree>
    <p:extLst>
      <p:ext uri="{BB962C8B-B14F-4D97-AF65-F5344CB8AC3E}">
        <p14:creationId xmlns:p14="http://schemas.microsoft.com/office/powerpoint/2010/main" val="3615975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2B3A-9E56-CE6E-81D3-77D0864FBFC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D9DD2ED-715D-B05F-1235-E746FD051353}"/>
              </a:ext>
            </a:extLst>
          </p:cNvPr>
          <p:cNvSpPr>
            <a:spLocks noGrp="1"/>
          </p:cNvSpPr>
          <p:nvPr>
            <p:ph type="body" idx="1"/>
          </p:nvPr>
        </p:nvSpPr>
        <p:spPr>
          <a:xfrm>
            <a:off x="535431" y="1633726"/>
            <a:ext cx="8073136" cy="2769989"/>
          </a:xfrm>
        </p:spPr>
        <p:txBody>
          <a:bodyPr/>
          <a:lstStyle/>
          <a:p>
            <a:r>
              <a:rPr lang="en-IN" sz="1800" b="1" i="1" dirty="0">
                <a:effectLst/>
                <a:latin typeface="Galliard"/>
              </a:rPr>
              <a:t>Comparative Benefit Model </a:t>
            </a:r>
            <a:r>
              <a:rPr lang="en-IN" sz="1800" dirty="0">
                <a:effectLst/>
                <a:latin typeface="Times"/>
              </a:rPr>
              <a:t>For this situation, assume that an organization has many projects to consider.</a:t>
            </a:r>
          </a:p>
          <a:p>
            <a:r>
              <a:rPr lang="en-IN" sz="1800" dirty="0">
                <a:effectLst/>
                <a:latin typeface="Times"/>
              </a:rPr>
              <a:t>The concept of comparative benefits, if not a formal model, is widely adopted for </a:t>
            </a:r>
            <a:r>
              <a:rPr lang="en-IN" sz="1800" dirty="0" err="1">
                <a:effectLst/>
                <a:latin typeface="Times"/>
              </a:rPr>
              <a:t>selec</a:t>
            </a:r>
            <a:r>
              <a:rPr lang="en-IN" sz="1800" dirty="0">
                <a:effectLst/>
                <a:latin typeface="Times"/>
              </a:rPr>
              <a:t>- </a:t>
            </a:r>
            <a:r>
              <a:rPr lang="en-IN" sz="1800" dirty="0" err="1">
                <a:effectLst/>
                <a:latin typeface="Times"/>
              </a:rPr>
              <a:t>tion</a:t>
            </a:r>
            <a:r>
              <a:rPr lang="en-IN" sz="1800" dirty="0">
                <a:effectLst/>
                <a:latin typeface="Times"/>
              </a:rPr>
              <a:t> decisions on all sorts of projects. Most United Way organizations use the concept to make decisions about which of several social programs to fund. Senior management of the funding organization then examines all projects with positive recommendations and attempts to con- struct a portfolio that best fits the organization’s aims and its budget. </a:t>
            </a:r>
            <a:endParaRPr lang="en-IN" dirty="0"/>
          </a:p>
          <a:p>
            <a:endParaRPr lang="en-IN" dirty="0"/>
          </a:p>
          <a:p>
            <a:endParaRPr lang="en-US" dirty="0"/>
          </a:p>
        </p:txBody>
      </p:sp>
      <p:sp>
        <p:nvSpPr>
          <p:cNvPr id="4" name="Footer Placeholder 3">
            <a:extLst>
              <a:ext uri="{FF2B5EF4-FFF2-40B4-BE49-F238E27FC236}">
                <a16:creationId xmlns:a16="http://schemas.microsoft.com/office/drawing/2014/main" id="{89458EC0-9AEE-00EB-2BAF-72E3072A759A}"/>
              </a:ext>
            </a:extLst>
          </p:cNvPr>
          <p:cNvSpPr>
            <a:spLocks noGrp="1"/>
          </p:cNvSpPr>
          <p:nvPr>
            <p:ph type="ftr" sz="quarter" idx="5"/>
          </p:nvPr>
        </p:nvSpPr>
        <p:spPr/>
        <p:txBody>
          <a:bodyPr/>
          <a:lstStyle/>
          <a:p>
            <a:r>
              <a:rPr lang="en-IN"/>
              <a:t>Week-3 project Initiation</a:t>
            </a:r>
          </a:p>
        </p:txBody>
      </p:sp>
      <p:sp>
        <p:nvSpPr>
          <p:cNvPr id="5" name="Date Placeholder 4">
            <a:extLst>
              <a:ext uri="{FF2B5EF4-FFF2-40B4-BE49-F238E27FC236}">
                <a16:creationId xmlns:a16="http://schemas.microsoft.com/office/drawing/2014/main" id="{AB998E46-3CCF-8FEA-8C74-2570EDAF0576}"/>
              </a:ext>
            </a:extLst>
          </p:cNvPr>
          <p:cNvSpPr>
            <a:spLocks noGrp="1"/>
          </p:cNvSpPr>
          <p:nvPr>
            <p:ph type="dt" sz="half" idx="6"/>
          </p:nvPr>
        </p:nvSpPr>
        <p:spPr/>
        <p:txBody>
          <a:bodyPr/>
          <a:lstStyle/>
          <a:p>
            <a:fld id="{F2E0546A-BEB0-3740-8A59-1DA2B4EFBA0C}" type="datetime1">
              <a:rPr lang="en-IN" smtClean="0"/>
              <a:t>24/01/25</a:t>
            </a:fld>
            <a:endParaRPr lang="en-US"/>
          </a:p>
        </p:txBody>
      </p:sp>
      <p:sp>
        <p:nvSpPr>
          <p:cNvPr id="6" name="Slide Number Placeholder 5">
            <a:extLst>
              <a:ext uri="{FF2B5EF4-FFF2-40B4-BE49-F238E27FC236}">
                <a16:creationId xmlns:a16="http://schemas.microsoft.com/office/drawing/2014/main" id="{93AB4C95-C919-6CFE-B40E-A5E752C9178A}"/>
              </a:ext>
            </a:extLst>
          </p:cNvPr>
          <p:cNvSpPr>
            <a:spLocks noGrp="1"/>
          </p:cNvSpPr>
          <p:nvPr>
            <p:ph type="sldNum" sz="quarter" idx="7"/>
          </p:nvPr>
        </p:nvSpPr>
        <p:spPr/>
        <p:txBody>
          <a:bodyPr/>
          <a:lstStyle/>
          <a:p>
            <a:pPr marL="25400">
              <a:lnSpc>
                <a:spcPts val="1650"/>
              </a:lnSpc>
            </a:pPr>
            <a:fld id="{81D60167-4931-47E6-BA6A-407CBD079E47}" type="slidenum">
              <a:rPr lang="en-IN" smtClean="0"/>
              <a:t>18</a:t>
            </a:fld>
            <a:endParaRPr lang="en-IN" dirty="0"/>
          </a:p>
        </p:txBody>
      </p:sp>
    </p:spTree>
    <p:extLst>
      <p:ext uri="{BB962C8B-B14F-4D97-AF65-F5344CB8AC3E}">
        <p14:creationId xmlns:p14="http://schemas.microsoft.com/office/powerpoint/2010/main" val="1059021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20A4-6D6B-2FEF-356E-0FD24DA396A3}"/>
              </a:ext>
            </a:extLst>
          </p:cNvPr>
          <p:cNvSpPr>
            <a:spLocks noGrp="1"/>
          </p:cNvSpPr>
          <p:nvPr>
            <p:ph type="title"/>
          </p:nvPr>
        </p:nvSpPr>
        <p:spPr>
          <a:xfrm>
            <a:off x="1169235" y="138176"/>
            <a:ext cx="6805528" cy="307777"/>
          </a:xfrm>
        </p:spPr>
        <p:txBody>
          <a:bodyPr/>
          <a:lstStyle/>
          <a:p>
            <a:r>
              <a:rPr lang="en-US" dirty="0"/>
              <a:t>Q-Sort Method</a:t>
            </a:r>
          </a:p>
        </p:txBody>
      </p:sp>
      <p:sp>
        <p:nvSpPr>
          <p:cNvPr id="3" name="Text Placeholder 2">
            <a:extLst>
              <a:ext uri="{FF2B5EF4-FFF2-40B4-BE49-F238E27FC236}">
                <a16:creationId xmlns:a16="http://schemas.microsoft.com/office/drawing/2014/main" id="{0F2D5043-3F7A-CC0A-0E0D-47F25F6542A8}"/>
              </a:ext>
            </a:extLst>
          </p:cNvPr>
          <p:cNvSpPr>
            <a:spLocks noGrp="1"/>
          </p:cNvSpPr>
          <p:nvPr>
            <p:ph type="body" idx="1"/>
          </p:nvPr>
        </p:nvSpPr>
        <p:spPr>
          <a:xfrm>
            <a:off x="535431" y="1633726"/>
            <a:ext cx="8073136" cy="3600986"/>
          </a:xfrm>
        </p:spPr>
        <p:txBody>
          <a:bodyPr/>
          <a:lstStyle/>
          <a:p>
            <a:pPr algn="just"/>
            <a:r>
              <a:rPr lang="en-IN" sz="1800" dirty="0">
                <a:effectLst/>
                <a:latin typeface="Times"/>
              </a:rPr>
              <a:t>Of the several techniques for ordering projects, the Q-Sort (Helin et al., 1974) is one of the most straightforward. First, the projects are divided into three groups—</a:t>
            </a:r>
            <a:r>
              <a:rPr lang="en-IN" sz="1800" i="1" dirty="0">
                <a:effectLst/>
                <a:latin typeface="Times"/>
              </a:rPr>
              <a:t>good, fair</a:t>
            </a:r>
            <a:r>
              <a:rPr lang="en-IN" sz="1800" dirty="0">
                <a:effectLst/>
                <a:latin typeface="Times"/>
              </a:rPr>
              <a:t>, and </a:t>
            </a:r>
            <a:r>
              <a:rPr lang="en-IN" sz="1800" i="1" dirty="0">
                <a:effectLst/>
                <a:latin typeface="Times"/>
              </a:rPr>
              <a:t>poor</a:t>
            </a:r>
            <a:r>
              <a:rPr lang="en-IN" sz="1800" dirty="0">
                <a:effectLst/>
                <a:latin typeface="Times"/>
              </a:rPr>
              <a:t>— according to their relative merits.</a:t>
            </a:r>
          </a:p>
          <a:p>
            <a:pPr algn="just"/>
            <a:endParaRPr lang="en-IN" sz="1800" dirty="0">
              <a:effectLst/>
              <a:latin typeface="Times"/>
            </a:endParaRPr>
          </a:p>
          <a:p>
            <a:pPr algn="just"/>
            <a:r>
              <a:rPr lang="en-IN" sz="1800" dirty="0">
                <a:effectLst/>
                <a:latin typeface="Times"/>
              </a:rPr>
              <a:t> If any group has more than eight members, it is subdivided into two categories, such as </a:t>
            </a:r>
            <a:r>
              <a:rPr lang="en-IN" sz="1800" i="1" dirty="0">
                <a:effectLst/>
                <a:latin typeface="Times"/>
              </a:rPr>
              <a:t>fair-plus </a:t>
            </a:r>
            <a:r>
              <a:rPr lang="en-IN" sz="1800" dirty="0">
                <a:effectLst/>
                <a:latin typeface="Times"/>
              </a:rPr>
              <a:t>and </a:t>
            </a:r>
            <a:r>
              <a:rPr lang="en-IN" sz="1800" i="1" dirty="0">
                <a:effectLst/>
                <a:latin typeface="Times"/>
              </a:rPr>
              <a:t>fair-minus</a:t>
            </a:r>
            <a:r>
              <a:rPr lang="en-IN" sz="1800" dirty="0">
                <a:effectLst/>
                <a:latin typeface="Times"/>
              </a:rPr>
              <a:t>. </a:t>
            </a:r>
          </a:p>
          <a:p>
            <a:pPr algn="just"/>
            <a:endParaRPr lang="en-IN" dirty="0">
              <a:latin typeface="Times"/>
            </a:endParaRPr>
          </a:p>
          <a:p>
            <a:pPr algn="just"/>
            <a:r>
              <a:rPr lang="en-IN" sz="1800" dirty="0">
                <a:effectLst/>
                <a:latin typeface="Times"/>
              </a:rPr>
              <a:t>When all categories have eight or fewer members, the projects within each category are ordered from best to worst. </a:t>
            </a:r>
          </a:p>
          <a:p>
            <a:pPr algn="just"/>
            <a:endParaRPr lang="en-IN" dirty="0">
              <a:latin typeface="Times"/>
            </a:endParaRPr>
          </a:p>
          <a:p>
            <a:pPr algn="just"/>
            <a:r>
              <a:rPr lang="en-IN" sz="1800" dirty="0">
                <a:effectLst/>
                <a:latin typeface="Times"/>
              </a:rPr>
              <a:t>Again, the order is determined on the basis of relative merit. The rater may use specific criteria to rank each </a:t>
            </a:r>
            <a:r>
              <a:rPr lang="en-IN" sz="1800" dirty="0" err="1">
                <a:effectLst/>
                <a:latin typeface="Times"/>
              </a:rPr>
              <a:t>proj</a:t>
            </a:r>
            <a:r>
              <a:rPr lang="en-IN" sz="1800" dirty="0">
                <a:effectLst/>
                <a:latin typeface="Times"/>
              </a:rPr>
              <a:t>- </a:t>
            </a:r>
            <a:r>
              <a:rPr lang="en-IN" sz="1800" dirty="0" err="1">
                <a:effectLst/>
                <a:latin typeface="Times"/>
              </a:rPr>
              <a:t>ect</a:t>
            </a:r>
            <a:r>
              <a:rPr lang="en-IN" sz="1800" dirty="0">
                <a:effectLst/>
                <a:latin typeface="Times"/>
              </a:rPr>
              <a:t>, or may simply use general overall judgment. </a:t>
            </a:r>
            <a:endParaRPr lang="en-IN" dirty="0"/>
          </a:p>
          <a:p>
            <a:endParaRPr lang="en-US" dirty="0"/>
          </a:p>
        </p:txBody>
      </p:sp>
      <p:sp>
        <p:nvSpPr>
          <p:cNvPr id="4" name="Footer Placeholder 3">
            <a:extLst>
              <a:ext uri="{FF2B5EF4-FFF2-40B4-BE49-F238E27FC236}">
                <a16:creationId xmlns:a16="http://schemas.microsoft.com/office/drawing/2014/main" id="{673000F4-71A4-F0BF-A18D-4A83BC0B0A09}"/>
              </a:ext>
            </a:extLst>
          </p:cNvPr>
          <p:cNvSpPr>
            <a:spLocks noGrp="1"/>
          </p:cNvSpPr>
          <p:nvPr>
            <p:ph type="ftr" sz="quarter" idx="5"/>
          </p:nvPr>
        </p:nvSpPr>
        <p:spPr/>
        <p:txBody>
          <a:bodyPr/>
          <a:lstStyle/>
          <a:p>
            <a:r>
              <a:rPr lang="en-IN"/>
              <a:t>Week-3 project Initiation</a:t>
            </a:r>
          </a:p>
        </p:txBody>
      </p:sp>
      <p:sp>
        <p:nvSpPr>
          <p:cNvPr id="5" name="Date Placeholder 4">
            <a:extLst>
              <a:ext uri="{FF2B5EF4-FFF2-40B4-BE49-F238E27FC236}">
                <a16:creationId xmlns:a16="http://schemas.microsoft.com/office/drawing/2014/main" id="{CB9282F8-A294-2016-E089-03D95A0F4E10}"/>
              </a:ext>
            </a:extLst>
          </p:cNvPr>
          <p:cNvSpPr>
            <a:spLocks noGrp="1"/>
          </p:cNvSpPr>
          <p:nvPr>
            <p:ph type="dt" sz="half" idx="6"/>
          </p:nvPr>
        </p:nvSpPr>
        <p:spPr/>
        <p:txBody>
          <a:bodyPr/>
          <a:lstStyle/>
          <a:p>
            <a:fld id="{F2E0546A-BEB0-3740-8A59-1DA2B4EFBA0C}" type="datetime1">
              <a:rPr lang="en-IN" smtClean="0"/>
              <a:t>24/01/25</a:t>
            </a:fld>
            <a:endParaRPr lang="en-US"/>
          </a:p>
        </p:txBody>
      </p:sp>
      <p:sp>
        <p:nvSpPr>
          <p:cNvPr id="6" name="Slide Number Placeholder 5">
            <a:extLst>
              <a:ext uri="{FF2B5EF4-FFF2-40B4-BE49-F238E27FC236}">
                <a16:creationId xmlns:a16="http://schemas.microsoft.com/office/drawing/2014/main" id="{88DDBC65-EB55-2688-9DBC-685723DA8AEF}"/>
              </a:ext>
            </a:extLst>
          </p:cNvPr>
          <p:cNvSpPr>
            <a:spLocks noGrp="1"/>
          </p:cNvSpPr>
          <p:nvPr>
            <p:ph type="sldNum" sz="quarter" idx="7"/>
          </p:nvPr>
        </p:nvSpPr>
        <p:spPr/>
        <p:txBody>
          <a:bodyPr/>
          <a:lstStyle/>
          <a:p>
            <a:pPr marL="25400">
              <a:lnSpc>
                <a:spcPts val="1650"/>
              </a:lnSpc>
            </a:pPr>
            <a:fld id="{81D60167-4931-47E6-BA6A-407CBD079E47}" type="slidenum">
              <a:rPr lang="en-IN" smtClean="0"/>
              <a:t>19</a:t>
            </a:fld>
            <a:endParaRPr lang="en-IN" dirty="0"/>
          </a:p>
        </p:txBody>
      </p:sp>
    </p:spTree>
    <p:extLst>
      <p:ext uri="{BB962C8B-B14F-4D97-AF65-F5344CB8AC3E}">
        <p14:creationId xmlns:p14="http://schemas.microsoft.com/office/powerpoint/2010/main" val="186962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16140" y="5937503"/>
            <a:ext cx="1927859" cy="92049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34922" y="485391"/>
            <a:ext cx="648335" cy="321945"/>
          </a:xfrm>
          <a:prstGeom prst="rect">
            <a:avLst/>
          </a:prstGeom>
        </p:spPr>
        <p:txBody>
          <a:bodyPr vert="horz" wrap="square" lIns="0" tIns="0" rIns="0" bIns="0" rtlCol="0">
            <a:spAutoFit/>
          </a:bodyPr>
          <a:lstStyle/>
          <a:p>
            <a:pPr marL="12700">
              <a:lnSpc>
                <a:spcPct val="100000"/>
              </a:lnSpc>
            </a:pPr>
            <a:r>
              <a:rPr dirty="0">
                <a:latin typeface="Times New Roman"/>
                <a:cs typeface="Times New Roman"/>
              </a:rPr>
              <a:t>Ind</a:t>
            </a:r>
            <a:r>
              <a:rPr spc="-5" dirty="0">
                <a:latin typeface="Times New Roman"/>
                <a:cs typeface="Times New Roman"/>
              </a:rPr>
              <a:t>e</a:t>
            </a:r>
            <a:r>
              <a:rPr dirty="0">
                <a:latin typeface="Times New Roman"/>
                <a:cs typeface="Times New Roman"/>
              </a:rPr>
              <a:t>x</a:t>
            </a:r>
          </a:p>
        </p:txBody>
      </p:sp>
      <p:sp>
        <p:nvSpPr>
          <p:cNvPr id="4" name="object 4"/>
          <p:cNvSpPr txBox="1"/>
          <p:nvPr/>
        </p:nvSpPr>
        <p:spPr>
          <a:xfrm>
            <a:off x="546100" y="6471411"/>
            <a:ext cx="114935" cy="229235"/>
          </a:xfrm>
          <a:prstGeom prst="rect">
            <a:avLst/>
          </a:prstGeom>
        </p:spPr>
        <p:txBody>
          <a:bodyPr vert="horz" wrap="square" lIns="0" tIns="0" rIns="0" bIns="0" rtlCol="0">
            <a:spAutoFit/>
          </a:bodyPr>
          <a:lstStyle/>
          <a:p>
            <a:pPr marL="12700">
              <a:lnSpc>
                <a:spcPct val="100000"/>
              </a:lnSpc>
            </a:pPr>
            <a:r>
              <a:rPr sz="1400" dirty="0">
                <a:solidFill>
                  <a:srgbClr val="3C3C3C"/>
                </a:solidFill>
                <a:latin typeface="Times New Roman"/>
                <a:cs typeface="Times New Roman"/>
              </a:rPr>
              <a:t>2</a:t>
            </a:r>
            <a:endParaRPr sz="1400">
              <a:latin typeface="Times New Roman"/>
              <a:cs typeface="Times New Roman"/>
            </a:endParaRPr>
          </a:p>
        </p:txBody>
      </p:sp>
      <p:sp>
        <p:nvSpPr>
          <p:cNvPr id="5" name="object 5"/>
          <p:cNvSpPr/>
          <p:nvPr/>
        </p:nvSpPr>
        <p:spPr>
          <a:xfrm>
            <a:off x="539495" y="5883922"/>
            <a:ext cx="8065134" cy="0"/>
          </a:xfrm>
          <a:custGeom>
            <a:avLst/>
            <a:gdLst/>
            <a:ahLst/>
            <a:cxnLst/>
            <a:rect l="l" t="t" r="r" b="b"/>
            <a:pathLst>
              <a:path w="8065134">
                <a:moveTo>
                  <a:pt x="0" y="0"/>
                </a:moveTo>
                <a:lnTo>
                  <a:pt x="8064881" y="0"/>
                </a:lnTo>
              </a:path>
            </a:pathLst>
          </a:custGeom>
          <a:ln w="11709">
            <a:solidFill>
              <a:srgbClr val="C0504D"/>
            </a:solidFill>
          </a:ln>
        </p:spPr>
        <p:txBody>
          <a:bodyPr wrap="square" lIns="0" tIns="0" rIns="0" bIns="0" rtlCol="0"/>
          <a:lstStyle/>
          <a:p>
            <a:endParaRPr/>
          </a:p>
        </p:txBody>
      </p:sp>
      <p:sp>
        <p:nvSpPr>
          <p:cNvPr id="6" name="object 6"/>
          <p:cNvSpPr/>
          <p:nvPr/>
        </p:nvSpPr>
        <p:spPr>
          <a:xfrm>
            <a:off x="539495" y="4765547"/>
            <a:ext cx="6776084" cy="371475"/>
          </a:xfrm>
          <a:custGeom>
            <a:avLst/>
            <a:gdLst/>
            <a:ahLst/>
            <a:cxnLst/>
            <a:rect l="l" t="t" r="r" b="b"/>
            <a:pathLst>
              <a:path w="6776084" h="371475">
                <a:moveTo>
                  <a:pt x="0" y="0"/>
                </a:moveTo>
                <a:lnTo>
                  <a:pt x="6775704" y="0"/>
                </a:lnTo>
                <a:lnTo>
                  <a:pt x="6775704" y="371322"/>
                </a:lnTo>
                <a:lnTo>
                  <a:pt x="0" y="371322"/>
                </a:lnTo>
                <a:lnTo>
                  <a:pt x="0" y="0"/>
                </a:lnTo>
                <a:close/>
              </a:path>
            </a:pathLst>
          </a:custGeom>
          <a:solidFill>
            <a:srgbClr val="C0504D">
              <a:alpha val="19999"/>
            </a:srgbClr>
          </a:solidFill>
        </p:spPr>
        <p:txBody>
          <a:bodyPr wrap="square" lIns="0" tIns="0" rIns="0" bIns="0" rtlCol="0"/>
          <a:lstStyle/>
          <a:p>
            <a:endParaRPr/>
          </a:p>
        </p:txBody>
      </p:sp>
      <p:sp>
        <p:nvSpPr>
          <p:cNvPr id="7" name="object 7"/>
          <p:cNvSpPr/>
          <p:nvPr/>
        </p:nvSpPr>
        <p:spPr>
          <a:xfrm>
            <a:off x="7315200" y="4765547"/>
            <a:ext cx="1289050" cy="371475"/>
          </a:xfrm>
          <a:custGeom>
            <a:avLst/>
            <a:gdLst/>
            <a:ahLst/>
            <a:cxnLst/>
            <a:rect l="l" t="t" r="r" b="b"/>
            <a:pathLst>
              <a:path w="1289050" h="371475">
                <a:moveTo>
                  <a:pt x="0" y="0"/>
                </a:moveTo>
                <a:lnTo>
                  <a:pt x="1288707" y="0"/>
                </a:lnTo>
                <a:lnTo>
                  <a:pt x="1288707" y="371322"/>
                </a:lnTo>
                <a:lnTo>
                  <a:pt x="0" y="371322"/>
                </a:lnTo>
                <a:lnTo>
                  <a:pt x="0" y="0"/>
                </a:lnTo>
                <a:close/>
              </a:path>
            </a:pathLst>
          </a:custGeom>
          <a:solidFill>
            <a:srgbClr val="C0504D">
              <a:alpha val="19999"/>
            </a:srgbClr>
          </a:solidFill>
        </p:spPr>
        <p:txBody>
          <a:bodyPr wrap="square" lIns="0" tIns="0" rIns="0" bIns="0" rtlCol="0"/>
          <a:lstStyle/>
          <a:p>
            <a:endParaRPr/>
          </a:p>
        </p:txBody>
      </p:sp>
      <p:sp>
        <p:nvSpPr>
          <p:cNvPr id="8" name="object 8"/>
          <p:cNvSpPr/>
          <p:nvPr/>
        </p:nvSpPr>
        <p:spPr>
          <a:xfrm>
            <a:off x="539495" y="5507735"/>
            <a:ext cx="6776084" cy="371475"/>
          </a:xfrm>
          <a:custGeom>
            <a:avLst/>
            <a:gdLst/>
            <a:ahLst/>
            <a:cxnLst/>
            <a:rect l="l" t="t" r="r" b="b"/>
            <a:pathLst>
              <a:path w="6776084" h="371475">
                <a:moveTo>
                  <a:pt x="0" y="0"/>
                </a:moveTo>
                <a:lnTo>
                  <a:pt x="6775704" y="0"/>
                </a:lnTo>
                <a:lnTo>
                  <a:pt x="6775704" y="371322"/>
                </a:lnTo>
                <a:lnTo>
                  <a:pt x="0" y="371322"/>
                </a:lnTo>
                <a:lnTo>
                  <a:pt x="0" y="0"/>
                </a:lnTo>
                <a:close/>
              </a:path>
            </a:pathLst>
          </a:custGeom>
          <a:solidFill>
            <a:srgbClr val="C0504D">
              <a:alpha val="19999"/>
            </a:srgbClr>
          </a:solidFill>
        </p:spPr>
        <p:txBody>
          <a:bodyPr wrap="square" lIns="0" tIns="0" rIns="0" bIns="0" rtlCol="0"/>
          <a:lstStyle/>
          <a:p>
            <a:endParaRPr/>
          </a:p>
        </p:txBody>
      </p:sp>
      <p:sp>
        <p:nvSpPr>
          <p:cNvPr id="9" name="object 9"/>
          <p:cNvSpPr/>
          <p:nvPr/>
        </p:nvSpPr>
        <p:spPr>
          <a:xfrm>
            <a:off x="7315200" y="5507735"/>
            <a:ext cx="1289050" cy="371475"/>
          </a:xfrm>
          <a:custGeom>
            <a:avLst/>
            <a:gdLst/>
            <a:ahLst/>
            <a:cxnLst/>
            <a:rect l="l" t="t" r="r" b="b"/>
            <a:pathLst>
              <a:path w="1289050" h="371475">
                <a:moveTo>
                  <a:pt x="0" y="0"/>
                </a:moveTo>
                <a:lnTo>
                  <a:pt x="1288707" y="0"/>
                </a:lnTo>
                <a:lnTo>
                  <a:pt x="1288707" y="371322"/>
                </a:lnTo>
                <a:lnTo>
                  <a:pt x="0" y="371322"/>
                </a:lnTo>
                <a:lnTo>
                  <a:pt x="0" y="0"/>
                </a:lnTo>
                <a:close/>
              </a:path>
            </a:pathLst>
          </a:custGeom>
          <a:solidFill>
            <a:srgbClr val="C0504D">
              <a:alpha val="19999"/>
            </a:srgbClr>
          </a:solidFill>
        </p:spPr>
        <p:txBody>
          <a:bodyPr wrap="square" lIns="0" tIns="0" rIns="0" bIns="0" rtlCol="0"/>
          <a:lstStyle/>
          <a:p>
            <a:endParaRPr/>
          </a:p>
        </p:txBody>
      </p:sp>
      <p:sp>
        <p:nvSpPr>
          <p:cNvPr id="10" name="object 10"/>
          <p:cNvSpPr/>
          <p:nvPr/>
        </p:nvSpPr>
        <p:spPr>
          <a:xfrm>
            <a:off x="539495" y="5878067"/>
            <a:ext cx="8064500" cy="0"/>
          </a:xfrm>
          <a:custGeom>
            <a:avLst/>
            <a:gdLst/>
            <a:ahLst/>
            <a:cxnLst/>
            <a:rect l="l" t="t" r="r" b="b"/>
            <a:pathLst>
              <a:path w="8064500">
                <a:moveTo>
                  <a:pt x="0" y="0"/>
                </a:moveTo>
                <a:lnTo>
                  <a:pt x="8064411" y="0"/>
                </a:lnTo>
              </a:path>
            </a:pathLst>
          </a:custGeom>
          <a:ln w="12191">
            <a:solidFill>
              <a:srgbClr val="C0504D"/>
            </a:solidFill>
          </a:ln>
        </p:spPr>
        <p:txBody>
          <a:bodyPr wrap="square" lIns="0" tIns="0" rIns="0" bIns="0" rtlCol="0"/>
          <a:lstStyle/>
          <a:p>
            <a:endParaRPr/>
          </a:p>
        </p:txBody>
      </p:sp>
      <p:sp>
        <p:nvSpPr>
          <p:cNvPr id="11" name="object 11"/>
          <p:cNvSpPr/>
          <p:nvPr/>
        </p:nvSpPr>
        <p:spPr>
          <a:xfrm>
            <a:off x="539750" y="3275482"/>
            <a:ext cx="8065134" cy="371475"/>
          </a:xfrm>
          <a:custGeom>
            <a:avLst/>
            <a:gdLst/>
            <a:ahLst/>
            <a:cxnLst/>
            <a:rect l="l" t="t" r="r" b="b"/>
            <a:pathLst>
              <a:path w="8065134" h="371475">
                <a:moveTo>
                  <a:pt x="0" y="0"/>
                </a:moveTo>
                <a:lnTo>
                  <a:pt x="8064538" y="0"/>
                </a:lnTo>
                <a:lnTo>
                  <a:pt x="8064538" y="370941"/>
                </a:lnTo>
                <a:lnTo>
                  <a:pt x="0" y="370941"/>
                </a:lnTo>
                <a:lnTo>
                  <a:pt x="0" y="0"/>
                </a:lnTo>
                <a:close/>
              </a:path>
            </a:pathLst>
          </a:custGeom>
          <a:solidFill>
            <a:srgbClr val="C0504D">
              <a:alpha val="19999"/>
            </a:srgbClr>
          </a:solidFill>
        </p:spPr>
        <p:txBody>
          <a:bodyPr wrap="square" lIns="0" tIns="0" rIns="0" bIns="0" rtlCol="0"/>
          <a:lstStyle/>
          <a:p>
            <a:endParaRPr/>
          </a:p>
        </p:txBody>
      </p:sp>
      <p:sp>
        <p:nvSpPr>
          <p:cNvPr id="12" name="object 12"/>
          <p:cNvSpPr/>
          <p:nvPr/>
        </p:nvSpPr>
        <p:spPr>
          <a:xfrm>
            <a:off x="539750" y="4017365"/>
            <a:ext cx="8065134" cy="371475"/>
          </a:xfrm>
          <a:custGeom>
            <a:avLst/>
            <a:gdLst/>
            <a:ahLst/>
            <a:cxnLst/>
            <a:rect l="l" t="t" r="r" b="b"/>
            <a:pathLst>
              <a:path w="8065134" h="371475">
                <a:moveTo>
                  <a:pt x="0" y="0"/>
                </a:moveTo>
                <a:lnTo>
                  <a:pt x="8064538" y="0"/>
                </a:lnTo>
                <a:lnTo>
                  <a:pt x="8064538" y="370941"/>
                </a:lnTo>
                <a:lnTo>
                  <a:pt x="0" y="370941"/>
                </a:lnTo>
                <a:lnTo>
                  <a:pt x="0" y="0"/>
                </a:lnTo>
                <a:close/>
              </a:path>
            </a:pathLst>
          </a:custGeom>
          <a:solidFill>
            <a:srgbClr val="C0504D">
              <a:alpha val="19999"/>
            </a:srgbClr>
          </a:solidFill>
        </p:spPr>
        <p:txBody>
          <a:bodyPr wrap="square" lIns="0" tIns="0" rIns="0" bIns="0" rtlCol="0"/>
          <a:lstStyle/>
          <a:p>
            <a:endParaRPr/>
          </a:p>
        </p:txBody>
      </p:sp>
      <p:graphicFrame>
        <p:nvGraphicFramePr>
          <p:cNvPr id="13" name="object 13"/>
          <p:cNvGraphicFramePr>
            <a:graphicFrameLocks noGrp="1"/>
          </p:cNvGraphicFramePr>
          <p:nvPr>
            <p:extLst>
              <p:ext uri="{D42A27DB-BD31-4B8C-83A1-F6EECF244321}">
                <p14:modId xmlns:p14="http://schemas.microsoft.com/office/powerpoint/2010/main" val="745343748"/>
              </p:ext>
            </p:extLst>
          </p:nvPr>
        </p:nvGraphicFramePr>
        <p:xfrm>
          <a:off x="539750" y="1465323"/>
          <a:ext cx="8064538" cy="1980290"/>
        </p:xfrm>
        <a:graphic>
          <a:graphicData uri="http://schemas.openxmlformats.org/drawingml/2006/table">
            <a:tbl>
              <a:tblPr firstRow="1" bandRow="1">
                <a:tableStyleId>{2D5ABB26-0587-4C30-8999-92F81FD0307C}</a:tableStyleId>
              </a:tblPr>
              <a:tblGrid>
                <a:gridCol w="8064538">
                  <a:extLst>
                    <a:ext uri="{9D8B030D-6E8A-4147-A177-3AD203B41FA5}">
                      <a16:colId xmlns:a16="http://schemas.microsoft.com/office/drawing/2014/main" val="20000"/>
                    </a:ext>
                  </a:extLst>
                </a:gridCol>
              </a:tblGrid>
              <a:tr h="0">
                <a:tc>
                  <a:txBody>
                    <a:bodyPr/>
                    <a:lstStyle/>
                    <a:p>
                      <a:r>
                        <a:rPr sz="1400" spc="-15" dirty="0">
                          <a:solidFill>
                            <a:schemeClr val="tx1"/>
                          </a:solidFill>
                          <a:latin typeface="Arial"/>
                          <a:ea typeface="+mn-ea"/>
                          <a:cs typeface="Arial"/>
                        </a:rPr>
                        <a:t>Lecture 1 – </a:t>
                      </a:r>
                      <a:r>
                        <a:rPr lang="en-IN" sz="1400" spc="-15" dirty="0">
                          <a:solidFill>
                            <a:schemeClr val="tx1"/>
                          </a:solidFill>
                          <a:latin typeface="Arial"/>
                          <a:ea typeface="+mn-ea"/>
                          <a:cs typeface="Arial"/>
                        </a:rPr>
                        <a:t>Definition of a project,  Necessity of project management</a:t>
                      </a:r>
                      <a:endParaRPr lang="en-IN" sz="1400" dirty="0">
                        <a:solidFill>
                          <a:schemeClr val="tx1"/>
                        </a:solidFill>
                        <a:effectLst/>
                        <a:latin typeface="+mn-lt"/>
                        <a:ea typeface="+mn-ea"/>
                        <a:cs typeface="+mn-cs"/>
                      </a:endParaRPr>
                    </a:p>
                    <a:p>
                      <a:pPr marL="91440">
                        <a:lnSpc>
                          <a:spcPct val="100000"/>
                        </a:lnSpc>
                        <a:spcBef>
                          <a:spcPts val="330"/>
                        </a:spcBef>
                      </a:pPr>
                      <a:endParaRPr sz="1400" dirty="0">
                        <a:latin typeface="Arial"/>
                        <a:cs typeface="Arial"/>
                      </a:endParaRPr>
                    </a:p>
                  </a:txBody>
                  <a:tcPr marL="0" marR="0" marT="41910" marB="0">
                    <a:lnT w="12700">
                      <a:solidFill>
                        <a:srgbClr val="C0504D"/>
                      </a:solidFill>
                      <a:prstDash val="solid"/>
                    </a:lnT>
                    <a:lnB w="12700">
                      <a:solidFill>
                        <a:srgbClr val="C0504D"/>
                      </a:solidFill>
                      <a:prstDash val="solid"/>
                    </a:lnB>
                  </a:tcPr>
                </a:tc>
                <a:extLst>
                  <a:ext uri="{0D108BD9-81ED-4DB2-BD59-A6C34878D82A}">
                    <a16:rowId xmlns:a16="http://schemas.microsoft.com/office/drawing/2014/main" val="10000"/>
                  </a:ext>
                </a:extLst>
              </a:tr>
              <a:tr h="602239">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sz="1400" spc="-15" dirty="0">
                          <a:solidFill>
                            <a:schemeClr val="tx1"/>
                          </a:solidFill>
                          <a:latin typeface="Arial"/>
                          <a:ea typeface="+mn-ea"/>
                          <a:cs typeface="Arial"/>
                        </a:rPr>
                        <a:t>Lecture 2 – </a:t>
                      </a:r>
                      <a:r>
                        <a:rPr lang="en-IN" sz="1400" dirty="0">
                          <a:solidFill>
                            <a:schemeClr val="tx1"/>
                          </a:solidFill>
                          <a:effectLst/>
                          <a:latin typeface="+mn-lt"/>
                          <a:ea typeface="+mn-ea"/>
                          <a:cs typeface="+mn-cs"/>
                        </a:rPr>
                        <a:t>Triple constraints, Project life cycles</a:t>
                      </a:r>
                    </a:p>
                    <a:p>
                      <a:endParaRPr lang="en-IN" sz="1400" spc="-15" dirty="0">
                        <a:solidFill>
                          <a:schemeClr val="tx1"/>
                        </a:solidFill>
                        <a:latin typeface="Arial"/>
                        <a:ea typeface="+mn-ea"/>
                        <a:cs typeface="Arial"/>
                      </a:endParaRPr>
                    </a:p>
                  </a:txBody>
                  <a:tcPr marL="0" marR="0" marT="41910" marB="0">
                    <a:lnT w="12700">
                      <a:solidFill>
                        <a:srgbClr val="C0504D"/>
                      </a:solidFill>
                      <a:prstDash val="solid"/>
                    </a:lnT>
                    <a:solidFill>
                      <a:srgbClr val="C0504D">
                        <a:alpha val="19999"/>
                      </a:srgbClr>
                    </a:solidFill>
                  </a:tcPr>
                </a:tc>
                <a:extLst>
                  <a:ext uri="{0D108BD9-81ED-4DB2-BD59-A6C34878D82A}">
                    <a16:rowId xmlns:a16="http://schemas.microsoft.com/office/drawing/2014/main" val="10001"/>
                  </a:ext>
                </a:extLst>
              </a:tr>
              <a:tr h="345592">
                <a:tc>
                  <a:txBody>
                    <a:bodyPr/>
                    <a:lstStyle/>
                    <a:p>
                      <a:r>
                        <a:rPr lang="en-US" sz="1400" spc="-15" dirty="0">
                          <a:solidFill>
                            <a:schemeClr val="tx1"/>
                          </a:solidFill>
                          <a:latin typeface="Arial"/>
                          <a:ea typeface="+mn-ea"/>
                          <a:cs typeface="Arial"/>
                        </a:rPr>
                        <a:t>Lecture3 – </a:t>
                      </a:r>
                      <a:r>
                        <a:rPr lang="en-IN" sz="1400" dirty="0">
                          <a:solidFill>
                            <a:schemeClr val="tx1"/>
                          </a:solidFill>
                          <a:effectLst/>
                          <a:latin typeface="+mn-lt"/>
                          <a:ea typeface="+mn-ea"/>
                          <a:cs typeface="+mn-cs"/>
                        </a:rPr>
                        <a:t>Project Phases</a:t>
                      </a:r>
                    </a:p>
                    <a:p>
                      <a:pPr marL="91440">
                        <a:lnSpc>
                          <a:spcPct val="100000"/>
                        </a:lnSpc>
                        <a:spcBef>
                          <a:spcPts val="380"/>
                        </a:spcBef>
                      </a:pPr>
                      <a:endParaRPr sz="1400" spc="-15" dirty="0">
                        <a:solidFill>
                          <a:schemeClr val="tx1"/>
                        </a:solidFill>
                        <a:latin typeface="Arial"/>
                        <a:ea typeface="+mn-ea"/>
                        <a:cs typeface="Arial"/>
                      </a:endParaRPr>
                    </a:p>
                  </a:txBody>
                  <a:tcPr marL="0" marR="0" marT="48260" marB="0"/>
                </a:tc>
                <a:extLst>
                  <a:ext uri="{0D108BD9-81ED-4DB2-BD59-A6C34878D82A}">
                    <a16:rowId xmlns:a16="http://schemas.microsoft.com/office/drawing/2014/main" val="10002"/>
                  </a:ext>
                </a:extLst>
              </a:tr>
              <a:tr h="345541">
                <a:tc>
                  <a:txBody>
                    <a:bodyPr/>
                    <a:lstStyle/>
                    <a:p>
                      <a:pPr marL="91440">
                        <a:lnSpc>
                          <a:spcPct val="100000"/>
                        </a:lnSpc>
                        <a:spcBef>
                          <a:spcPts val="390"/>
                        </a:spcBef>
                      </a:pPr>
                      <a:endParaRPr sz="1400" spc="-15" dirty="0">
                        <a:solidFill>
                          <a:schemeClr val="tx1"/>
                        </a:solidFill>
                        <a:latin typeface="Arial"/>
                        <a:ea typeface="+mn-ea"/>
                        <a:cs typeface="Arial"/>
                      </a:endParaRPr>
                    </a:p>
                  </a:txBody>
                  <a:tcPr marL="0" marR="0" marT="49530" marB="0">
                    <a:solidFill>
                      <a:srgbClr val="C0504D">
                        <a:alpha val="19999"/>
                      </a:srgbClr>
                    </a:solidFill>
                  </a:tcPr>
                </a:tc>
                <a:extLst>
                  <a:ext uri="{0D108BD9-81ED-4DB2-BD59-A6C34878D82A}">
                    <a16:rowId xmlns:a16="http://schemas.microsoft.com/office/drawing/2014/main" val="10003"/>
                  </a:ext>
                </a:extLst>
              </a:tr>
            </a:tbl>
          </a:graphicData>
        </a:graphic>
      </p:graphicFrame>
      <p:sp>
        <p:nvSpPr>
          <p:cNvPr id="15" name="Date Placeholder 14">
            <a:extLst>
              <a:ext uri="{FF2B5EF4-FFF2-40B4-BE49-F238E27FC236}">
                <a16:creationId xmlns:a16="http://schemas.microsoft.com/office/drawing/2014/main" id="{37EDF944-AB18-9A5E-15D6-076ED5B55F3B}"/>
              </a:ext>
            </a:extLst>
          </p:cNvPr>
          <p:cNvSpPr>
            <a:spLocks noGrp="1"/>
          </p:cNvSpPr>
          <p:nvPr>
            <p:ph type="dt" sz="half" idx="6"/>
          </p:nvPr>
        </p:nvSpPr>
        <p:spPr/>
        <p:txBody>
          <a:bodyPr/>
          <a:lstStyle/>
          <a:p>
            <a:fld id="{0791091B-33BE-5844-A1CC-DADE12423754}" type="datetime1">
              <a:rPr lang="en-IN" smtClean="0"/>
              <a:t>24/01/25</a:t>
            </a:fld>
            <a:endParaRPr lang="en-US"/>
          </a:p>
        </p:txBody>
      </p:sp>
      <p:sp>
        <p:nvSpPr>
          <p:cNvPr id="16" name="Footer Placeholder 15">
            <a:extLst>
              <a:ext uri="{FF2B5EF4-FFF2-40B4-BE49-F238E27FC236}">
                <a16:creationId xmlns:a16="http://schemas.microsoft.com/office/drawing/2014/main" id="{9719E9D7-A3F3-2757-0A3D-E082EC7F727D}"/>
              </a:ext>
            </a:extLst>
          </p:cNvPr>
          <p:cNvSpPr>
            <a:spLocks noGrp="1"/>
          </p:cNvSpPr>
          <p:nvPr>
            <p:ph type="ftr" sz="quarter" idx="5"/>
          </p:nvPr>
        </p:nvSpPr>
        <p:spPr/>
        <p:txBody>
          <a:bodyPr/>
          <a:lstStyle/>
          <a:p>
            <a:r>
              <a:rPr lang="en-IN"/>
              <a:t>Week-3 project Initiation</a:t>
            </a:r>
          </a:p>
        </p:txBody>
      </p:sp>
      <p:sp>
        <p:nvSpPr>
          <p:cNvPr id="17" name="Slide Number Placeholder 16">
            <a:extLst>
              <a:ext uri="{FF2B5EF4-FFF2-40B4-BE49-F238E27FC236}">
                <a16:creationId xmlns:a16="http://schemas.microsoft.com/office/drawing/2014/main" id="{0A743FB4-0522-6121-F04D-6D4C9BBB61D4}"/>
              </a:ext>
            </a:extLst>
          </p:cNvPr>
          <p:cNvSpPr>
            <a:spLocks noGrp="1"/>
          </p:cNvSpPr>
          <p:nvPr>
            <p:ph type="sldNum" sz="quarter" idx="7"/>
          </p:nvPr>
        </p:nvSpPr>
        <p:spPr/>
        <p:txBody>
          <a:bodyPr/>
          <a:lstStyle/>
          <a:p>
            <a:pPr marL="25400">
              <a:lnSpc>
                <a:spcPts val="1650"/>
              </a:lnSpc>
            </a:pPr>
            <a:fld id="{81D60167-4931-47E6-BA6A-407CBD079E47}" type="slidenum">
              <a:rPr lang="en-IN" smtClean="0"/>
              <a:t>2</a:t>
            </a:fld>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34AB5EE-B654-4359-EEE7-15470BB5CEE3}"/>
              </a:ext>
            </a:extLst>
          </p:cNvPr>
          <p:cNvPicPr>
            <a:picLocks noChangeAspect="1"/>
          </p:cNvPicPr>
          <p:nvPr/>
        </p:nvPicPr>
        <p:blipFill>
          <a:blip r:embed="rId2"/>
          <a:stretch>
            <a:fillRect/>
          </a:stretch>
        </p:blipFill>
        <p:spPr>
          <a:xfrm>
            <a:off x="798701" y="0"/>
            <a:ext cx="7190348" cy="6223000"/>
          </a:xfrm>
          <a:prstGeom prst="rect">
            <a:avLst/>
          </a:prstGeom>
        </p:spPr>
      </p:pic>
      <p:sp>
        <p:nvSpPr>
          <p:cNvPr id="4" name="Footer Placeholder 3">
            <a:extLst>
              <a:ext uri="{FF2B5EF4-FFF2-40B4-BE49-F238E27FC236}">
                <a16:creationId xmlns:a16="http://schemas.microsoft.com/office/drawing/2014/main" id="{5E0803E4-B50F-4E77-4B71-0BF12A11B2AD}"/>
              </a:ext>
            </a:extLst>
          </p:cNvPr>
          <p:cNvSpPr>
            <a:spLocks noGrp="1"/>
          </p:cNvSpPr>
          <p:nvPr>
            <p:ph type="ftr" sz="quarter" idx="5"/>
          </p:nvPr>
        </p:nvSpPr>
        <p:spPr/>
        <p:txBody>
          <a:bodyPr/>
          <a:lstStyle/>
          <a:p>
            <a:r>
              <a:rPr lang="en-IN"/>
              <a:t>Week-3 project Initiation</a:t>
            </a:r>
          </a:p>
        </p:txBody>
      </p:sp>
      <p:sp>
        <p:nvSpPr>
          <p:cNvPr id="5" name="Date Placeholder 4">
            <a:extLst>
              <a:ext uri="{FF2B5EF4-FFF2-40B4-BE49-F238E27FC236}">
                <a16:creationId xmlns:a16="http://schemas.microsoft.com/office/drawing/2014/main" id="{184FD52B-7B72-D235-A655-A862E1A8CEBE}"/>
              </a:ext>
            </a:extLst>
          </p:cNvPr>
          <p:cNvSpPr>
            <a:spLocks noGrp="1"/>
          </p:cNvSpPr>
          <p:nvPr>
            <p:ph type="dt" sz="half" idx="6"/>
          </p:nvPr>
        </p:nvSpPr>
        <p:spPr>
          <a:xfrm>
            <a:off x="1295400" y="6377940"/>
            <a:ext cx="1264920" cy="341884"/>
          </a:xfrm>
        </p:spPr>
        <p:txBody>
          <a:bodyPr/>
          <a:lstStyle/>
          <a:p>
            <a:fld id="{F2E0546A-BEB0-3740-8A59-1DA2B4EFBA0C}" type="datetime1">
              <a:rPr lang="en-IN" smtClean="0"/>
              <a:t>24/01/25</a:t>
            </a:fld>
            <a:endParaRPr lang="en-US" dirty="0"/>
          </a:p>
        </p:txBody>
      </p:sp>
      <p:sp>
        <p:nvSpPr>
          <p:cNvPr id="6" name="Slide Number Placeholder 5">
            <a:extLst>
              <a:ext uri="{FF2B5EF4-FFF2-40B4-BE49-F238E27FC236}">
                <a16:creationId xmlns:a16="http://schemas.microsoft.com/office/drawing/2014/main" id="{F6EFBBF0-2E17-9C14-5E1C-F89652A2E79E}"/>
              </a:ext>
            </a:extLst>
          </p:cNvPr>
          <p:cNvSpPr>
            <a:spLocks noGrp="1"/>
          </p:cNvSpPr>
          <p:nvPr>
            <p:ph type="sldNum" sz="quarter" idx="7"/>
          </p:nvPr>
        </p:nvSpPr>
        <p:spPr/>
        <p:txBody>
          <a:bodyPr/>
          <a:lstStyle/>
          <a:p>
            <a:pPr marL="25400">
              <a:lnSpc>
                <a:spcPts val="1650"/>
              </a:lnSpc>
            </a:pPr>
            <a:fld id="{81D60167-4931-47E6-BA6A-407CBD079E47}" type="slidenum">
              <a:rPr lang="en-IN" smtClean="0"/>
              <a:t>20</a:t>
            </a:fld>
            <a:endParaRPr lang="en-IN" dirty="0"/>
          </a:p>
        </p:txBody>
      </p:sp>
    </p:spTree>
    <p:extLst>
      <p:ext uri="{BB962C8B-B14F-4D97-AF65-F5344CB8AC3E}">
        <p14:creationId xmlns:p14="http://schemas.microsoft.com/office/powerpoint/2010/main" val="1029737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2D73FE-8D9E-DB30-EA64-A589B8A98BA2}"/>
              </a:ext>
            </a:extLst>
          </p:cNvPr>
          <p:cNvSpPr>
            <a:spLocks noGrp="1"/>
          </p:cNvSpPr>
          <p:nvPr>
            <p:ph type="title"/>
          </p:nvPr>
        </p:nvSpPr>
        <p:spPr>
          <a:xfrm>
            <a:off x="152400" y="533400"/>
            <a:ext cx="7822363" cy="528106"/>
          </a:xfrm>
        </p:spPr>
        <p:txBody>
          <a:bodyPr/>
          <a:lstStyle/>
          <a:p>
            <a:r>
              <a:rPr lang="en-IN" sz="1800" b="1" dirty="0">
                <a:effectLst/>
                <a:latin typeface="Galliard"/>
              </a:rPr>
              <a:t>Numeric Models: </a:t>
            </a:r>
            <a:r>
              <a:rPr lang="en-IN" sz="2000" b="1" dirty="0">
                <a:effectLst/>
                <a:latin typeface="Galliard"/>
              </a:rPr>
              <a:t>Profit/Profitability : </a:t>
            </a:r>
            <a:br>
              <a:rPr lang="en-IN" dirty="0"/>
            </a:br>
            <a:br>
              <a:rPr lang="en-IN" dirty="0"/>
            </a:br>
            <a:endParaRPr lang="en-US" dirty="0"/>
          </a:p>
        </p:txBody>
      </p:sp>
      <p:sp>
        <p:nvSpPr>
          <p:cNvPr id="6" name="Text Placeholder 5">
            <a:extLst>
              <a:ext uri="{FF2B5EF4-FFF2-40B4-BE49-F238E27FC236}">
                <a16:creationId xmlns:a16="http://schemas.microsoft.com/office/drawing/2014/main" id="{05F7624D-72C3-3EEB-05A5-FCEA5EC5C42D}"/>
              </a:ext>
            </a:extLst>
          </p:cNvPr>
          <p:cNvSpPr>
            <a:spLocks noGrp="1"/>
          </p:cNvSpPr>
          <p:nvPr>
            <p:ph type="body" idx="1"/>
          </p:nvPr>
        </p:nvSpPr>
        <p:spPr>
          <a:xfrm>
            <a:off x="535431" y="1633727"/>
            <a:ext cx="8073136" cy="4555093"/>
          </a:xfrm>
        </p:spPr>
        <p:txBody>
          <a:bodyPr/>
          <a:lstStyle/>
          <a:p>
            <a:pPr algn="just"/>
            <a:r>
              <a:rPr lang="en-IN" sz="2000" dirty="0">
                <a:effectLst/>
                <a:latin typeface="Times New Roman" panose="02020603050405020304" pitchFamily="18" charset="0"/>
                <a:cs typeface="Times New Roman" panose="02020603050405020304" pitchFamily="18" charset="0"/>
              </a:rPr>
              <a:t> A large majority of all firms using project evaluation and selection models use profitability as the sole measure of acceptability. </a:t>
            </a:r>
          </a:p>
          <a:p>
            <a:pPr algn="just"/>
            <a:endParaRPr lang="en-IN" sz="2000" dirty="0">
              <a:latin typeface="Times New Roman" panose="02020603050405020304" pitchFamily="18" charset="0"/>
              <a:cs typeface="Times New Roman" panose="02020603050405020304" pitchFamily="18" charset="0"/>
            </a:endParaRPr>
          </a:p>
          <a:p>
            <a:pPr algn="just"/>
            <a:r>
              <a:rPr lang="en-IN" sz="2000" b="1" i="1" dirty="0">
                <a:effectLst/>
                <a:latin typeface="Times New Roman" panose="02020603050405020304" pitchFamily="18" charset="0"/>
                <a:cs typeface="Times New Roman" panose="02020603050405020304" pitchFamily="18" charset="0"/>
              </a:rPr>
              <a:t>Payback Period </a:t>
            </a:r>
            <a:r>
              <a:rPr lang="en-IN" sz="2000" dirty="0">
                <a:effectLst/>
                <a:latin typeface="Times New Roman" panose="02020603050405020304" pitchFamily="18" charset="0"/>
                <a:cs typeface="Times New Roman" panose="02020603050405020304" pitchFamily="18" charset="0"/>
              </a:rPr>
              <a:t>The payback period for a project is the initial fixed investment in the project divided by the estimated annual net cash inflows from the project. The ratio of these quantities is the number of years required for the project to repay its initial fixed investment.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effectLst/>
                <a:latin typeface="Times New Roman" panose="02020603050405020304" pitchFamily="18" charset="0"/>
                <a:cs typeface="Times New Roman" panose="02020603050405020304" pitchFamily="18" charset="0"/>
              </a:rPr>
              <a:t>For example, assume a project costs $100,000 to implement and has annual net cash inflows of $25,000. Then </a:t>
            </a:r>
            <a:r>
              <a:rPr lang="en-IN" sz="2000" b="1" i="1" dirty="0">
                <a:solidFill>
                  <a:srgbClr val="C00000"/>
                </a:solidFill>
                <a:effectLst/>
                <a:latin typeface="Times New Roman" panose="02020603050405020304" pitchFamily="18" charset="0"/>
                <a:cs typeface="Times New Roman" panose="02020603050405020304" pitchFamily="18" charset="0"/>
              </a:rPr>
              <a:t>Payback period $100,000/$25,000  is 4 years </a:t>
            </a:r>
          </a:p>
          <a:p>
            <a:pPr algn="just"/>
            <a:endParaRPr lang="en-IN" sz="2000" b="1" i="1" dirty="0">
              <a:solidFill>
                <a:srgbClr val="C00000"/>
              </a:solidFill>
              <a:latin typeface="Times New Roman" panose="02020603050405020304" pitchFamily="18" charset="0"/>
              <a:cs typeface="Times New Roman" panose="02020603050405020304" pitchFamily="18" charset="0"/>
            </a:endParaRPr>
          </a:p>
          <a:p>
            <a:pPr algn="just"/>
            <a:r>
              <a:rPr lang="en-IN" sz="2000" dirty="0">
                <a:effectLst/>
                <a:latin typeface="Times New Roman" panose="02020603050405020304" pitchFamily="18" charset="0"/>
                <a:cs typeface="Times New Roman" panose="02020603050405020304" pitchFamily="18" charset="0"/>
              </a:rPr>
              <a:t>The method also serves as an (inadequate) proxy for risk. The faster the investment is recovered, the less the risk to which the firm is exposed. </a:t>
            </a:r>
            <a:endParaRPr lang="en-IN" sz="2000" dirty="0">
              <a:latin typeface="Times New Roman" panose="02020603050405020304" pitchFamily="18" charset="0"/>
              <a:cs typeface="Times New Roman" panose="02020603050405020304" pitchFamily="18" charset="0"/>
            </a:endParaRPr>
          </a:p>
          <a:p>
            <a:endParaRPr lang="en-IN" dirty="0"/>
          </a:p>
          <a:p>
            <a:endParaRPr lang="en-US" dirty="0"/>
          </a:p>
        </p:txBody>
      </p:sp>
      <p:sp>
        <p:nvSpPr>
          <p:cNvPr id="2" name="Footer Placeholder 1">
            <a:extLst>
              <a:ext uri="{FF2B5EF4-FFF2-40B4-BE49-F238E27FC236}">
                <a16:creationId xmlns:a16="http://schemas.microsoft.com/office/drawing/2014/main" id="{C4E88014-37E3-7EDE-BFA7-EEA7944CB1B9}"/>
              </a:ext>
            </a:extLst>
          </p:cNvPr>
          <p:cNvSpPr>
            <a:spLocks noGrp="1"/>
          </p:cNvSpPr>
          <p:nvPr>
            <p:ph type="ftr" sz="quarter" idx="5"/>
          </p:nvPr>
        </p:nvSpPr>
        <p:spPr/>
        <p:txBody>
          <a:bodyPr/>
          <a:lstStyle/>
          <a:p>
            <a:r>
              <a:rPr lang="en-IN"/>
              <a:t>Week-3 project Initiation</a:t>
            </a:r>
          </a:p>
        </p:txBody>
      </p:sp>
      <p:sp>
        <p:nvSpPr>
          <p:cNvPr id="3" name="Date Placeholder 2">
            <a:extLst>
              <a:ext uri="{FF2B5EF4-FFF2-40B4-BE49-F238E27FC236}">
                <a16:creationId xmlns:a16="http://schemas.microsoft.com/office/drawing/2014/main" id="{74A8C25D-49A4-050E-A611-F586C6CA308B}"/>
              </a:ext>
            </a:extLst>
          </p:cNvPr>
          <p:cNvSpPr>
            <a:spLocks noGrp="1"/>
          </p:cNvSpPr>
          <p:nvPr>
            <p:ph type="dt" sz="half" idx="6"/>
          </p:nvPr>
        </p:nvSpPr>
        <p:spPr/>
        <p:txBody>
          <a:bodyPr/>
          <a:lstStyle/>
          <a:p>
            <a:fld id="{988472A0-493B-4A4F-979E-6213221BC8BB}" type="datetime1">
              <a:rPr lang="en-IN" smtClean="0"/>
              <a:t>24/01/25</a:t>
            </a:fld>
            <a:endParaRPr lang="en-US"/>
          </a:p>
        </p:txBody>
      </p:sp>
      <p:sp>
        <p:nvSpPr>
          <p:cNvPr id="4" name="Slide Number Placeholder 3">
            <a:extLst>
              <a:ext uri="{FF2B5EF4-FFF2-40B4-BE49-F238E27FC236}">
                <a16:creationId xmlns:a16="http://schemas.microsoft.com/office/drawing/2014/main" id="{7AA41B53-2BB2-8349-AF3C-1A4730B19CBE}"/>
              </a:ext>
            </a:extLst>
          </p:cNvPr>
          <p:cNvSpPr>
            <a:spLocks noGrp="1"/>
          </p:cNvSpPr>
          <p:nvPr>
            <p:ph type="sldNum" sz="quarter" idx="7"/>
          </p:nvPr>
        </p:nvSpPr>
        <p:spPr/>
        <p:txBody>
          <a:bodyPr/>
          <a:lstStyle/>
          <a:p>
            <a:pPr marL="25400">
              <a:lnSpc>
                <a:spcPts val="1650"/>
              </a:lnSpc>
            </a:pPr>
            <a:fld id="{81D60167-4931-47E6-BA6A-407CBD079E47}" type="slidenum">
              <a:rPr lang="en-IN" smtClean="0"/>
              <a:t>21</a:t>
            </a:fld>
            <a:endParaRPr lang="en-IN" dirty="0"/>
          </a:p>
        </p:txBody>
      </p:sp>
    </p:spTree>
    <p:extLst>
      <p:ext uri="{BB962C8B-B14F-4D97-AF65-F5344CB8AC3E}">
        <p14:creationId xmlns:p14="http://schemas.microsoft.com/office/powerpoint/2010/main" val="1228078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C31D-C286-01A2-6473-2DF40D99B8E8}"/>
              </a:ext>
            </a:extLst>
          </p:cNvPr>
          <p:cNvSpPr>
            <a:spLocks noGrp="1"/>
          </p:cNvSpPr>
          <p:nvPr>
            <p:ph type="title"/>
          </p:nvPr>
        </p:nvSpPr>
        <p:spPr>
          <a:xfrm>
            <a:off x="457200" y="609600"/>
            <a:ext cx="7517563" cy="457200"/>
          </a:xfrm>
        </p:spPr>
        <p:txBody>
          <a:bodyPr/>
          <a:lstStyle/>
          <a:p>
            <a:r>
              <a:rPr lang="en-US" dirty="0"/>
              <a:t>Drawback</a:t>
            </a:r>
          </a:p>
        </p:txBody>
      </p:sp>
      <p:sp>
        <p:nvSpPr>
          <p:cNvPr id="3" name="Text Placeholder 2">
            <a:extLst>
              <a:ext uri="{FF2B5EF4-FFF2-40B4-BE49-F238E27FC236}">
                <a16:creationId xmlns:a16="http://schemas.microsoft.com/office/drawing/2014/main" id="{99F1AD9C-B490-1666-7839-0E1972834DF8}"/>
              </a:ext>
            </a:extLst>
          </p:cNvPr>
          <p:cNvSpPr>
            <a:spLocks noGrp="1"/>
          </p:cNvSpPr>
          <p:nvPr>
            <p:ph type="body" idx="1"/>
          </p:nvPr>
        </p:nvSpPr>
        <p:spPr>
          <a:xfrm>
            <a:off x="535430" y="1295400"/>
            <a:ext cx="8075169" cy="4585871"/>
          </a:xfrm>
        </p:spPr>
        <p:txBody>
          <a:bodyPr/>
          <a:lstStyle/>
          <a:p>
            <a:pPr algn="l">
              <a:buFont typeface="+mj-lt"/>
              <a:buAutoNum type="arabicPeriod"/>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The Time Value of Money</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 This concept means that money today is worth more than the same amount of money in the future because you can invest it and earn interest or returns. For example, $100 today is more valuable than $100 five years from now. If a method ignores this, it treats all money the same, no matter when it’s received.</a:t>
            </a:r>
          </a:p>
          <a:p>
            <a:pPr algn="l"/>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IN" sz="2000" b="1" i="0" u="none" strike="noStrike" dirty="0">
                <a:solidFill>
                  <a:srgbClr val="000000"/>
                </a:solidFill>
                <a:effectLst/>
                <a:latin typeface="Times New Roman" panose="02020603050405020304" pitchFamily="18" charset="0"/>
                <a:cs typeface="Times New Roman" panose="02020603050405020304" pitchFamily="18" charset="0"/>
              </a:rPr>
              <a:t>2. Returns Beyond the Payback Period</a:t>
            </a:r>
            <a:r>
              <a:rPr lang="en-IN" sz="2000" b="0" i="0" u="none" strike="noStrike" dirty="0">
                <a:solidFill>
                  <a:srgbClr val="000000"/>
                </a:solidFill>
                <a:effectLst/>
                <a:latin typeface="Times New Roman" panose="02020603050405020304" pitchFamily="18" charset="0"/>
                <a:cs typeface="Times New Roman" panose="02020603050405020304" pitchFamily="18" charset="0"/>
              </a:rPr>
              <a:t>: The payback period only focuses on how long it takes to recover your initial investment. It doesn’t consider any profits or returns that come after that point. For example, if a project continues to make money for years after the payback period, those extra earnings are ignored.</a:t>
            </a:r>
          </a:p>
          <a:p>
            <a:pPr algn="l"/>
            <a:r>
              <a:rPr lang="en-IN" sz="2000" b="0" i="0" u="none" strike="noStrike" dirty="0">
                <a:solidFill>
                  <a:srgbClr val="000000"/>
                </a:solidFill>
                <a:effectLst/>
                <a:latin typeface="Times New Roman" panose="02020603050405020304" pitchFamily="18" charset="0"/>
                <a:cs typeface="Times New Roman" panose="02020603050405020304" pitchFamily="18" charset="0"/>
              </a:rPr>
              <a:t>In simple terms, this method might make a project seem less valuable because it overlooks how money grows over time and doesn’t count the full benefits of the project.</a:t>
            </a:r>
          </a:p>
          <a:p>
            <a:endParaRPr lang="en-US" dirty="0"/>
          </a:p>
        </p:txBody>
      </p:sp>
      <p:sp>
        <p:nvSpPr>
          <p:cNvPr id="4" name="Footer Placeholder 3">
            <a:extLst>
              <a:ext uri="{FF2B5EF4-FFF2-40B4-BE49-F238E27FC236}">
                <a16:creationId xmlns:a16="http://schemas.microsoft.com/office/drawing/2014/main" id="{261652FC-ACC4-7D60-FB6E-123F05610D1D}"/>
              </a:ext>
            </a:extLst>
          </p:cNvPr>
          <p:cNvSpPr>
            <a:spLocks noGrp="1"/>
          </p:cNvSpPr>
          <p:nvPr>
            <p:ph type="ftr" sz="quarter" idx="5"/>
          </p:nvPr>
        </p:nvSpPr>
        <p:spPr/>
        <p:txBody>
          <a:bodyPr/>
          <a:lstStyle/>
          <a:p>
            <a:r>
              <a:rPr lang="en-IN"/>
              <a:t>Week-3 project Initiation</a:t>
            </a:r>
          </a:p>
        </p:txBody>
      </p:sp>
      <p:sp>
        <p:nvSpPr>
          <p:cNvPr id="5" name="Date Placeholder 4">
            <a:extLst>
              <a:ext uri="{FF2B5EF4-FFF2-40B4-BE49-F238E27FC236}">
                <a16:creationId xmlns:a16="http://schemas.microsoft.com/office/drawing/2014/main" id="{165A93D0-ADF9-4838-02DB-5F1FA5E214AA}"/>
              </a:ext>
            </a:extLst>
          </p:cNvPr>
          <p:cNvSpPr>
            <a:spLocks noGrp="1"/>
          </p:cNvSpPr>
          <p:nvPr>
            <p:ph type="dt" sz="half" idx="6"/>
          </p:nvPr>
        </p:nvSpPr>
        <p:spPr/>
        <p:txBody>
          <a:bodyPr/>
          <a:lstStyle/>
          <a:p>
            <a:fld id="{F2E0546A-BEB0-3740-8A59-1DA2B4EFBA0C}" type="datetime1">
              <a:rPr lang="en-IN" smtClean="0"/>
              <a:t>24/01/25</a:t>
            </a:fld>
            <a:endParaRPr lang="en-US"/>
          </a:p>
        </p:txBody>
      </p:sp>
      <p:sp>
        <p:nvSpPr>
          <p:cNvPr id="6" name="Slide Number Placeholder 5">
            <a:extLst>
              <a:ext uri="{FF2B5EF4-FFF2-40B4-BE49-F238E27FC236}">
                <a16:creationId xmlns:a16="http://schemas.microsoft.com/office/drawing/2014/main" id="{2C0F1730-4BF9-04AB-2CD3-2E3961D0F4CB}"/>
              </a:ext>
            </a:extLst>
          </p:cNvPr>
          <p:cNvSpPr>
            <a:spLocks noGrp="1"/>
          </p:cNvSpPr>
          <p:nvPr>
            <p:ph type="sldNum" sz="quarter" idx="7"/>
          </p:nvPr>
        </p:nvSpPr>
        <p:spPr/>
        <p:txBody>
          <a:bodyPr/>
          <a:lstStyle/>
          <a:p>
            <a:pPr marL="25400">
              <a:lnSpc>
                <a:spcPts val="1650"/>
              </a:lnSpc>
            </a:pPr>
            <a:fld id="{81D60167-4931-47E6-BA6A-407CBD079E47}" type="slidenum">
              <a:rPr lang="en-IN" smtClean="0"/>
              <a:t>22</a:t>
            </a:fld>
            <a:endParaRPr lang="en-IN" dirty="0"/>
          </a:p>
        </p:txBody>
      </p:sp>
    </p:spTree>
    <p:extLst>
      <p:ext uri="{BB962C8B-B14F-4D97-AF65-F5344CB8AC3E}">
        <p14:creationId xmlns:p14="http://schemas.microsoft.com/office/powerpoint/2010/main" val="1813541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348E2-E077-08C5-4569-C09125D865E5}"/>
              </a:ext>
            </a:extLst>
          </p:cNvPr>
          <p:cNvSpPr>
            <a:spLocks noGrp="1"/>
          </p:cNvSpPr>
          <p:nvPr>
            <p:ph type="title"/>
          </p:nvPr>
        </p:nvSpPr>
        <p:spPr>
          <a:xfrm>
            <a:off x="457200" y="609600"/>
            <a:ext cx="7517564" cy="533400"/>
          </a:xfrm>
        </p:spPr>
        <p:txBody>
          <a:bodyPr/>
          <a:lstStyle/>
          <a:p>
            <a:r>
              <a:rPr lang="en-US" dirty="0"/>
              <a:t>Discounted Cash Flow Method </a:t>
            </a:r>
          </a:p>
        </p:txBody>
      </p:sp>
      <p:sp>
        <p:nvSpPr>
          <p:cNvPr id="3" name="Text Placeholder 2">
            <a:extLst>
              <a:ext uri="{FF2B5EF4-FFF2-40B4-BE49-F238E27FC236}">
                <a16:creationId xmlns:a16="http://schemas.microsoft.com/office/drawing/2014/main" id="{E3A954FE-9C21-06F3-5DE9-D8E636D71D89}"/>
              </a:ext>
            </a:extLst>
          </p:cNvPr>
          <p:cNvSpPr>
            <a:spLocks noGrp="1"/>
          </p:cNvSpPr>
          <p:nvPr>
            <p:ph type="body" idx="1"/>
          </p:nvPr>
        </p:nvSpPr>
        <p:spPr>
          <a:xfrm>
            <a:off x="535431" y="1633726"/>
            <a:ext cx="7998969" cy="3166874"/>
          </a:xfrm>
        </p:spPr>
        <p:txBody>
          <a:bodyPr/>
          <a:lstStyle/>
          <a:p>
            <a:pPr algn="just"/>
            <a:r>
              <a:rPr lang="en-IN" sz="2400" b="0" i="0" u="none" strike="noStrike" dirty="0">
                <a:solidFill>
                  <a:srgbClr val="000000"/>
                </a:solidFill>
                <a:effectLst/>
                <a:latin typeface="Times New Roman" panose="02020603050405020304" pitchFamily="18" charset="0"/>
                <a:cs typeface="Times New Roman" panose="02020603050405020304" pitchFamily="18" charset="0"/>
              </a:rPr>
              <a:t>The </a:t>
            </a:r>
            <a:r>
              <a:rPr lang="en-IN" sz="2400" b="1" i="0" u="none" strike="noStrike" dirty="0">
                <a:solidFill>
                  <a:srgbClr val="000000"/>
                </a:solidFill>
                <a:effectLst/>
                <a:latin typeface="Times New Roman" panose="02020603050405020304" pitchFamily="18" charset="0"/>
                <a:cs typeface="Times New Roman" panose="02020603050405020304" pitchFamily="18" charset="0"/>
              </a:rPr>
              <a:t>Discounted Cash Flow (DCF) Method</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 is a financial technique used to determine the value of an investment, project, or company by estimating the future cash flows it will generate and then discounting those cash flows back to their present value. This method takes into account the </a:t>
            </a:r>
            <a:r>
              <a:rPr lang="en-IN" sz="2400" b="1" i="0" u="none" strike="noStrike" dirty="0">
                <a:solidFill>
                  <a:srgbClr val="000000"/>
                </a:solidFill>
                <a:effectLst/>
                <a:latin typeface="Times New Roman" panose="02020603050405020304" pitchFamily="18" charset="0"/>
                <a:cs typeface="Times New Roman" panose="02020603050405020304" pitchFamily="18" charset="0"/>
              </a:rPr>
              <a:t>time value of money</a:t>
            </a:r>
            <a:r>
              <a:rPr lang="en-IN" sz="2400" b="0" i="0" u="none" strike="noStrike" dirty="0">
                <a:solidFill>
                  <a:srgbClr val="000000"/>
                </a:solidFill>
                <a:effectLst/>
                <a:latin typeface="Times New Roman" panose="02020603050405020304" pitchFamily="18" charset="0"/>
                <a:cs typeface="Times New Roman" panose="02020603050405020304" pitchFamily="18" charset="0"/>
              </a:rPr>
              <a:t>, which recognizes that money today is worth more than the same amount in the future.</a:t>
            </a: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4F6798E-389A-CF7A-CBC7-40A6F61E0D11}"/>
              </a:ext>
            </a:extLst>
          </p:cNvPr>
          <p:cNvSpPr>
            <a:spLocks noGrp="1"/>
          </p:cNvSpPr>
          <p:nvPr>
            <p:ph type="ftr" sz="quarter" idx="5"/>
          </p:nvPr>
        </p:nvSpPr>
        <p:spPr/>
        <p:txBody>
          <a:bodyPr/>
          <a:lstStyle/>
          <a:p>
            <a:r>
              <a:rPr lang="en-IN"/>
              <a:t>Week-3 project Initiation</a:t>
            </a:r>
          </a:p>
        </p:txBody>
      </p:sp>
      <p:sp>
        <p:nvSpPr>
          <p:cNvPr id="5" name="Date Placeholder 4">
            <a:extLst>
              <a:ext uri="{FF2B5EF4-FFF2-40B4-BE49-F238E27FC236}">
                <a16:creationId xmlns:a16="http://schemas.microsoft.com/office/drawing/2014/main" id="{D6CC5029-0FB3-A40C-F5BE-DBA101D3A518}"/>
              </a:ext>
            </a:extLst>
          </p:cNvPr>
          <p:cNvSpPr>
            <a:spLocks noGrp="1"/>
          </p:cNvSpPr>
          <p:nvPr>
            <p:ph type="dt" sz="half" idx="6"/>
          </p:nvPr>
        </p:nvSpPr>
        <p:spPr/>
        <p:txBody>
          <a:bodyPr/>
          <a:lstStyle/>
          <a:p>
            <a:fld id="{F2E0546A-BEB0-3740-8A59-1DA2B4EFBA0C}" type="datetime1">
              <a:rPr lang="en-IN" smtClean="0"/>
              <a:t>24/01/25</a:t>
            </a:fld>
            <a:endParaRPr lang="en-US"/>
          </a:p>
        </p:txBody>
      </p:sp>
      <p:sp>
        <p:nvSpPr>
          <p:cNvPr id="6" name="Slide Number Placeholder 5">
            <a:extLst>
              <a:ext uri="{FF2B5EF4-FFF2-40B4-BE49-F238E27FC236}">
                <a16:creationId xmlns:a16="http://schemas.microsoft.com/office/drawing/2014/main" id="{243F5FD0-ACF2-DE3A-765E-1573FE8B9961}"/>
              </a:ext>
            </a:extLst>
          </p:cNvPr>
          <p:cNvSpPr>
            <a:spLocks noGrp="1"/>
          </p:cNvSpPr>
          <p:nvPr>
            <p:ph type="sldNum" sz="quarter" idx="7"/>
          </p:nvPr>
        </p:nvSpPr>
        <p:spPr/>
        <p:txBody>
          <a:bodyPr/>
          <a:lstStyle/>
          <a:p>
            <a:pPr marL="25400">
              <a:lnSpc>
                <a:spcPts val="1650"/>
              </a:lnSpc>
            </a:pPr>
            <a:fld id="{81D60167-4931-47E6-BA6A-407CBD079E47}" type="slidenum">
              <a:rPr lang="en-IN" smtClean="0"/>
              <a:t>23</a:t>
            </a:fld>
            <a:endParaRPr lang="en-IN" dirty="0"/>
          </a:p>
        </p:txBody>
      </p:sp>
    </p:spTree>
    <p:extLst>
      <p:ext uri="{BB962C8B-B14F-4D97-AF65-F5344CB8AC3E}">
        <p14:creationId xmlns:p14="http://schemas.microsoft.com/office/powerpoint/2010/main" val="4250236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CA83-B9D5-90D4-1DAE-7ABC601CCFE7}"/>
              </a:ext>
            </a:extLst>
          </p:cNvPr>
          <p:cNvSpPr>
            <a:spLocks noGrp="1"/>
          </p:cNvSpPr>
          <p:nvPr>
            <p:ph type="title"/>
          </p:nvPr>
        </p:nvSpPr>
        <p:spPr>
          <a:xfrm>
            <a:off x="914400" y="685800"/>
            <a:ext cx="7517563" cy="307777"/>
          </a:xfrm>
        </p:spPr>
        <p:txBody>
          <a:bodyPr/>
          <a:lstStyle/>
          <a:p>
            <a:r>
              <a:rPr lang="en-IN" i="0" u="none" strike="noStrike" dirty="0">
                <a:solidFill>
                  <a:srgbClr val="C00000"/>
                </a:solidFill>
                <a:effectLst/>
                <a:latin typeface="Times New Roman" panose="02020603050405020304" pitchFamily="18" charset="0"/>
                <a:cs typeface="Times New Roman" panose="02020603050405020304" pitchFamily="18" charset="0"/>
              </a:rPr>
              <a:t>Steps in the DCF Method:</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A72AA9E-4C6C-5B40-A081-4181C02CE73A}"/>
              </a:ext>
            </a:extLst>
          </p:cNvPr>
          <p:cNvSpPr>
            <a:spLocks noGrp="1"/>
          </p:cNvSpPr>
          <p:nvPr>
            <p:ph type="body" idx="1"/>
          </p:nvPr>
        </p:nvSpPr>
        <p:spPr>
          <a:xfrm>
            <a:off x="457200" y="1633726"/>
            <a:ext cx="8151367" cy="2431435"/>
          </a:xfrm>
        </p:spPr>
        <p:txBody>
          <a:bodyPr/>
          <a:lstStyle/>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Estimate Future Cash Flows</a:t>
            </a:r>
            <a:r>
              <a:rPr lang="en-IN" sz="2000" dirty="0">
                <a:latin typeface="Times New Roman" panose="02020603050405020304" pitchFamily="18" charset="0"/>
                <a:cs typeface="Times New Roman" panose="02020603050405020304" pitchFamily="18" charset="0"/>
              </a:rPr>
              <a:t>: Predict the cash inflows and outflows the investment or project will generate over a specific time period.</a:t>
            </a: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Determine the Discount Rate</a:t>
            </a:r>
            <a:r>
              <a:rPr lang="en-IN" sz="2000" dirty="0">
                <a:latin typeface="Times New Roman" panose="02020603050405020304" pitchFamily="18" charset="0"/>
                <a:cs typeface="Times New Roman" panose="02020603050405020304" pitchFamily="18" charset="0"/>
              </a:rPr>
              <a:t>: Choose an appropriate discount rate (often the weighted average cost of capital or a required rate of return). This reflects the risk and opportunity cost of investing in the project.</a:t>
            </a:r>
          </a:p>
          <a:p>
            <a:pPr marL="342900" indent="-342900">
              <a:buFont typeface="+mj-lt"/>
              <a:buAutoNum type="arabicPeriod"/>
            </a:pPr>
            <a:r>
              <a:rPr lang="en-IN" sz="2000" b="1" dirty="0">
                <a:latin typeface="Times New Roman" panose="02020603050405020304" pitchFamily="18" charset="0"/>
                <a:cs typeface="Times New Roman" panose="02020603050405020304" pitchFamily="18" charset="0"/>
              </a:rPr>
              <a:t>Discount Future Cash Flows</a:t>
            </a:r>
            <a:r>
              <a:rPr lang="en-IN" sz="2000" dirty="0">
                <a:latin typeface="Times New Roman" panose="02020603050405020304" pitchFamily="18" charset="0"/>
                <a:cs typeface="Times New Roman" panose="02020603050405020304" pitchFamily="18" charset="0"/>
              </a:rPr>
              <a:t>: Use the discount rate to calculate the present value of each future cash flow using the formula:</a:t>
            </a:r>
          </a:p>
          <a:p>
            <a:endParaRPr lang="en-US" dirty="0"/>
          </a:p>
        </p:txBody>
      </p:sp>
      <p:sp>
        <p:nvSpPr>
          <p:cNvPr id="4" name="Footer Placeholder 3">
            <a:extLst>
              <a:ext uri="{FF2B5EF4-FFF2-40B4-BE49-F238E27FC236}">
                <a16:creationId xmlns:a16="http://schemas.microsoft.com/office/drawing/2014/main" id="{47E0C718-D5E7-1640-1D03-107AD0957FF8}"/>
              </a:ext>
            </a:extLst>
          </p:cNvPr>
          <p:cNvSpPr>
            <a:spLocks noGrp="1"/>
          </p:cNvSpPr>
          <p:nvPr>
            <p:ph type="ftr" sz="quarter" idx="5"/>
          </p:nvPr>
        </p:nvSpPr>
        <p:spPr/>
        <p:txBody>
          <a:bodyPr/>
          <a:lstStyle/>
          <a:p>
            <a:r>
              <a:rPr lang="en-IN"/>
              <a:t>Week-3 project Initiation</a:t>
            </a:r>
          </a:p>
        </p:txBody>
      </p:sp>
      <p:sp>
        <p:nvSpPr>
          <p:cNvPr id="5" name="Date Placeholder 4">
            <a:extLst>
              <a:ext uri="{FF2B5EF4-FFF2-40B4-BE49-F238E27FC236}">
                <a16:creationId xmlns:a16="http://schemas.microsoft.com/office/drawing/2014/main" id="{95B6BBC9-4D9E-5891-D96A-24A20A9B82E8}"/>
              </a:ext>
            </a:extLst>
          </p:cNvPr>
          <p:cNvSpPr>
            <a:spLocks noGrp="1"/>
          </p:cNvSpPr>
          <p:nvPr>
            <p:ph type="dt" sz="half" idx="6"/>
          </p:nvPr>
        </p:nvSpPr>
        <p:spPr/>
        <p:txBody>
          <a:bodyPr/>
          <a:lstStyle/>
          <a:p>
            <a:fld id="{F2E0546A-BEB0-3740-8A59-1DA2B4EFBA0C}" type="datetime1">
              <a:rPr lang="en-IN" smtClean="0"/>
              <a:t>24/01/25</a:t>
            </a:fld>
            <a:endParaRPr lang="en-US"/>
          </a:p>
        </p:txBody>
      </p:sp>
      <p:sp>
        <p:nvSpPr>
          <p:cNvPr id="6" name="Slide Number Placeholder 5">
            <a:extLst>
              <a:ext uri="{FF2B5EF4-FFF2-40B4-BE49-F238E27FC236}">
                <a16:creationId xmlns:a16="http://schemas.microsoft.com/office/drawing/2014/main" id="{27044802-5B72-BA06-BB37-DDABC87F36FE}"/>
              </a:ext>
            </a:extLst>
          </p:cNvPr>
          <p:cNvSpPr>
            <a:spLocks noGrp="1"/>
          </p:cNvSpPr>
          <p:nvPr>
            <p:ph type="sldNum" sz="quarter" idx="7"/>
          </p:nvPr>
        </p:nvSpPr>
        <p:spPr/>
        <p:txBody>
          <a:bodyPr/>
          <a:lstStyle/>
          <a:p>
            <a:pPr marL="25400">
              <a:lnSpc>
                <a:spcPts val="1650"/>
              </a:lnSpc>
            </a:pPr>
            <a:fld id="{81D60167-4931-47E6-BA6A-407CBD079E47}" type="slidenum">
              <a:rPr lang="en-IN" smtClean="0"/>
              <a:t>24</a:t>
            </a:fld>
            <a:endParaRPr lang="en-IN" dirty="0"/>
          </a:p>
        </p:txBody>
      </p:sp>
      <p:pic>
        <p:nvPicPr>
          <p:cNvPr id="7" name="Picture 6">
            <a:extLst>
              <a:ext uri="{FF2B5EF4-FFF2-40B4-BE49-F238E27FC236}">
                <a16:creationId xmlns:a16="http://schemas.microsoft.com/office/drawing/2014/main" id="{F09D7165-D478-37A6-B2A8-FF57EBBAE20F}"/>
              </a:ext>
            </a:extLst>
          </p:cNvPr>
          <p:cNvPicPr>
            <a:picLocks noChangeAspect="1"/>
          </p:cNvPicPr>
          <p:nvPr/>
        </p:nvPicPr>
        <p:blipFill>
          <a:blip r:embed="rId2"/>
          <a:stretch>
            <a:fillRect/>
          </a:stretch>
        </p:blipFill>
        <p:spPr>
          <a:xfrm>
            <a:off x="1513522" y="3829881"/>
            <a:ext cx="6563678" cy="2166956"/>
          </a:xfrm>
          <a:prstGeom prst="rect">
            <a:avLst/>
          </a:prstGeom>
        </p:spPr>
      </p:pic>
    </p:spTree>
    <p:extLst>
      <p:ext uri="{BB962C8B-B14F-4D97-AF65-F5344CB8AC3E}">
        <p14:creationId xmlns:p14="http://schemas.microsoft.com/office/powerpoint/2010/main" val="1433030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890E-EAEA-A158-6349-7AD381A3FF9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0332CAB-6AB2-7907-D222-293DB4D3CD6C}"/>
              </a:ext>
            </a:extLst>
          </p:cNvPr>
          <p:cNvSpPr>
            <a:spLocks noGrp="1"/>
          </p:cNvSpPr>
          <p:nvPr>
            <p:ph type="body" idx="1"/>
          </p:nvPr>
        </p:nvSpPr>
        <p:spPr>
          <a:xfrm>
            <a:off x="535431" y="1633726"/>
            <a:ext cx="8073136" cy="2492990"/>
          </a:xfrm>
        </p:spPr>
        <p:txBody>
          <a:bodyPr/>
          <a:lstStyle/>
          <a:p>
            <a:r>
              <a:rPr lang="en-IN" sz="2400" b="1" dirty="0">
                <a:latin typeface="Times New Roman" panose="02020603050405020304" pitchFamily="18" charset="0"/>
                <a:cs typeface="Times New Roman" panose="02020603050405020304" pitchFamily="18" charset="0"/>
              </a:rPr>
              <a:t>5. Sum the Present Values</a:t>
            </a:r>
            <a:r>
              <a:rPr lang="en-IN" sz="2400" dirty="0">
                <a:latin typeface="Times New Roman" panose="02020603050405020304" pitchFamily="18" charset="0"/>
                <a:cs typeface="Times New Roman" panose="02020603050405020304" pitchFamily="18" charset="0"/>
              </a:rPr>
              <a:t>: Add up the discounted cash flows to find the total present value of the investment or project.</a:t>
            </a:r>
          </a:p>
          <a:p>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6. Subtract Initial Investment</a:t>
            </a:r>
            <a:r>
              <a:rPr lang="en-IN" sz="2400" dirty="0">
                <a:latin typeface="Times New Roman" panose="02020603050405020304" pitchFamily="18" charset="0"/>
                <a:cs typeface="Times New Roman" panose="02020603050405020304" pitchFamily="18" charset="0"/>
              </a:rPr>
              <a:t>: If evaluating a project, subtract the initial investment cost from the total present value to calculate the </a:t>
            </a:r>
            <a:r>
              <a:rPr lang="en-IN" sz="2400" b="1" i="1" dirty="0">
                <a:solidFill>
                  <a:srgbClr val="C00000"/>
                </a:solidFill>
                <a:latin typeface="Times New Roman" panose="02020603050405020304" pitchFamily="18" charset="0"/>
                <a:cs typeface="Times New Roman" panose="02020603050405020304" pitchFamily="18" charset="0"/>
              </a:rPr>
              <a:t>Net Present Value (NPV).</a:t>
            </a:r>
          </a:p>
          <a:p>
            <a:endParaRPr lang="en-US" dirty="0"/>
          </a:p>
        </p:txBody>
      </p:sp>
      <p:sp>
        <p:nvSpPr>
          <p:cNvPr id="4" name="Footer Placeholder 3">
            <a:extLst>
              <a:ext uri="{FF2B5EF4-FFF2-40B4-BE49-F238E27FC236}">
                <a16:creationId xmlns:a16="http://schemas.microsoft.com/office/drawing/2014/main" id="{ED216C59-BA5F-BD60-9852-CA2AF8617396}"/>
              </a:ext>
            </a:extLst>
          </p:cNvPr>
          <p:cNvSpPr>
            <a:spLocks noGrp="1"/>
          </p:cNvSpPr>
          <p:nvPr>
            <p:ph type="ftr" sz="quarter" idx="5"/>
          </p:nvPr>
        </p:nvSpPr>
        <p:spPr/>
        <p:txBody>
          <a:bodyPr/>
          <a:lstStyle/>
          <a:p>
            <a:r>
              <a:rPr lang="en-IN"/>
              <a:t>Week-3 project Initiation</a:t>
            </a:r>
          </a:p>
        </p:txBody>
      </p:sp>
      <p:sp>
        <p:nvSpPr>
          <p:cNvPr id="5" name="Date Placeholder 4">
            <a:extLst>
              <a:ext uri="{FF2B5EF4-FFF2-40B4-BE49-F238E27FC236}">
                <a16:creationId xmlns:a16="http://schemas.microsoft.com/office/drawing/2014/main" id="{6D0072C7-89F8-0BA5-47E1-3B6C68790023}"/>
              </a:ext>
            </a:extLst>
          </p:cNvPr>
          <p:cNvSpPr>
            <a:spLocks noGrp="1"/>
          </p:cNvSpPr>
          <p:nvPr>
            <p:ph type="dt" sz="half" idx="6"/>
          </p:nvPr>
        </p:nvSpPr>
        <p:spPr/>
        <p:txBody>
          <a:bodyPr/>
          <a:lstStyle/>
          <a:p>
            <a:fld id="{F2E0546A-BEB0-3740-8A59-1DA2B4EFBA0C}" type="datetime1">
              <a:rPr lang="en-IN" smtClean="0"/>
              <a:t>24/01/25</a:t>
            </a:fld>
            <a:endParaRPr lang="en-US"/>
          </a:p>
        </p:txBody>
      </p:sp>
      <p:sp>
        <p:nvSpPr>
          <p:cNvPr id="6" name="Slide Number Placeholder 5">
            <a:extLst>
              <a:ext uri="{FF2B5EF4-FFF2-40B4-BE49-F238E27FC236}">
                <a16:creationId xmlns:a16="http://schemas.microsoft.com/office/drawing/2014/main" id="{516E221E-9099-4961-004E-6982359B557D}"/>
              </a:ext>
            </a:extLst>
          </p:cNvPr>
          <p:cNvSpPr>
            <a:spLocks noGrp="1"/>
          </p:cNvSpPr>
          <p:nvPr>
            <p:ph type="sldNum" sz="quarter" idx="7"/>
          </p:nvPr>
        </p:nvSpPr>
        <p:spPr/>
        <p:txBody>
          <a:bodyPr/>
          <a:lstStyle/>
          <a:p>
            <a:pPr marL="25400">
              <a:lnSpc>
                <a:spcPts val="1650"/>
              </a:lnSpc>
            </a:pPr>
            <a:fld id="{81D60167-4931-47E6-BA6A-407CBD079E47}" type="slidenum">
              <a:rPr lang="en-IN" smtClean="0"/>
              <a:t>25</a:t>
            </a:fld>
            <a:endParaRPr lang="en-IN" dirty="0"/>
          </a:p>
        </p:txBody>
      </p:sp>
    </p:spTree>
    <p:extLst>
      <p:ext uri="{BB962C8B-B14F-4D97-AF65-F5344CB8AC3E}">
        <p14:creationId xmlns:p14="http://schemas.microsoft.com/office/powerpoint/2010/main" val="2685200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8E08-B44E-B963-0901-59AE450CC93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AE7C682-024E-05FB-31F1-D90C00A1E962}"/>
              </a:ext>
            </a:extLst>
          </p:cNvPr>
          <p:cNvSpPr>
            <a:spLocks noGrp="1"/>
          </p:cNvSpPr>
          <p:nvPr>
            <p:ph type="body" idx="1"/>
          </p:nvPr>
        </p:nvSpPr>
        <p:spPr>
          <a:xfrm>
            <a:off x="784413" y="1633726"/>
            <a:ext cx="7824153" cy="3970318"/>
          </a:xfrm>
        </p:spPr>
        <p:txBody>
          <a:bodyPr/>
          <a:lstStyle/>
          <a:p>
            <a:pPr algn="l"/>
            <a:r>
              <a:rPr lang="en-IN" sz="2400" b="1" i="1" u="none" strike="noStrike" dirty="0">
                <a:solidFill>
                  <a:srgbClr val="C00000"/>
                </a:solidFill>
                <a:effectLst/>
                <a:latin typeface="Times New Roman" panose="02020603050405020304" pitchFamily="18" charset="0"/>
                <a:cs typeface="Times New Roman" panose="02020603050405020304" pitchFamily="18" charset="0"/>
              </a:rPr>
              <a:t>Advantages:</a:t>
            </a:r>
          </a:p>
          <a:p>
            <a:pPr lvl="1" algn="l">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Accounts for the time value of money.</a:t>
            </a:r>
          </a:p>
          <a:p>
            <a:pPr lvl="1" algn="l">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Provides a detailed evaluation of future cash flows.</a:t>
            </a:r>
          </a:p>
          <a:p>
            <a:pPr lvl="1" algn="l">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Helps in comparing different investments or projects.</a:t>
            </a:r>
          </a:p>
          <a:p>
            <a:pPr lvl="1" algn="l"/>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IN" sz="2400" b="1" i="1" u="none" strike="noStrike" dirty="0">
                <a:solidFill>
                  <a:srgbClr val="C00000"/>
                </a:solidFill>
                <a:effectLst/>
                <a:latin typeface="Times New Roman" panose="02020603050405020304" pitchFamily="18" charset="0"/>
                <a:cs typeface="Times New Roman" panose="02020603050405020304" pitchFamily="18" charset="0"/>
              </a:rPr>
              <a:t>Limitations:</a:t>
            </a:r>
          </a:p>
          <a:p>
            <a:pPr lvl="1" algn="l">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Requires accurate estimates of future cash flows and the discount rate.</a:t>
            </a:r>
          </a:p>
          <a:p>
            <a:pPr lvl="1" algn="l">
              <a:buFont typeface="Arial" panose="020B0604020202020204" pitchFamily="34" charset="0"/>
              <a:buChar char="•"/>
            </a:pPr>
            <a:r>
              <a:rPr lang="en-IN" sz="2400" b="0" i="0" u="none" strike="noStrike" dirty="0">
                <a:solidFill>
                  <a:srgbClr val="000000"/>
                </a:solidFill>
                <a:effectLst/>
                <a:latin typeface="Times New Roman" panose="02020603050405020304" pitchFamily="18" charset="0"/>
                <a:cs typeface="Times New Roman" panose="02020603050405020304" pitchFamily="18" charset="0"/>
              </a:rPr>
              <a:t>Sensitive to changes in assumptions, such as cash flow projections or the discount rate.</a:t>
            </a:r>
          </a:p>
          <a:p>
            <a:endParaRPr lang="en-US" dirty="0"/>
          </a:p>
        </p:txBody>
      </p:sp>
      <p:sp>
        <p:nvSpPr>
          <p:cNvPr id="4" name="Footer Placeholder 3">
            <a:extLst>
              <a:ext uri="{FF2B5EF4-FFF2-40B4-BE49-F238E27FC236}">
                <a16:creationId xmlns:a16="http://schemas.microsoft.com/office/drawing/2014/main" id="{5BE55165-0007-1EA7-3008-9219E93EA70D}"/>
              </a:ext>
            </a:extLst>
          </p:cNvPr>
          <p:cNvSpPr>
            <a:spLocks noGrp="1"/>
          </p:cNvSpPr>
          <p:nvPr>
            <p:ph type="ftr" sz="quarter" idx="5"/>
          </p:nvPr>
        </p:nvSpPr>
        <p:spPr/>
        <p:txBody>
          <a:bodyPr/>
          <a:lstStyle/>
          <a:p>
            <a:r>
              <a:rPr lang="en-IN"/>
              <a:t>Week-3 project Initiation</a:t>
            </a:r>
          </a:p>
        </p:txBody>
      </p:sp>
      <p:sp>
        <p:nvSpPr>
          <p:cNvPr id="5" name="Date Placeholder 4">
            <a:extLst>
              <a:ext uri="{FF2B5EF4-FFF2-40B4-BE49-F238E27FC236}">
                <a16:creationId xmlns:a16="http://schemas.microsoft.com/office/drawing/2014/main" id="{EF3CED1D-662C-BAFF-8DD6-3DCB6EF14D8B}"/>
              </a:ext>
            </a:extLst>
          </p:cNvPr>
          <p:cNvSpPr>
            <a:spLocks noGrp="1"/>
          </p:cNvSpPr>
          <p:nvPr>
            <p:ph type="dt" sz="half" idx="6"/>
          </p:nvPr>
        </p:nvSpPr>
        <p:spPr/>
        <p:txBody>
          <a:bodyPr/>
          <a:lstStyle/>
          <a:p>
            <a:fld id="{F2E0546A-BEB0-3740-8A59-1DA2B4EFBA0C}" type="datetime1">
              <a:rPr lang="en-IN" smtClean="0"/>
              <a:t>24/01/25</a:t>
            </a:fld>
            <a:endParaRPr lang="en-US"/>
          </a:p>
        </p:txBody>
      </p:sp>
      <p:sp>
        <p:nvSpPr>
          <p:cNvPr id="6" name="Slide Number Placeholder 5">
            <a:extLst>
              <a:ext uri="{FF2B5EF4-FFF2-40B4-BE49-F238E27FC236}">
                <a16:creationId xmlns:a16="http://schemas.microsoft.com/office/drawing/2014/main" id="{F964498C-97C6-47CA-59C6-4DCC71538DE6}"/>
              </a:ext>
            </a:extLst>
          </p:cNvPr>
          <p:cNvSpPr>
            <a:spLocks noGrp="1"/>
          </p:cNvSpPr>
          <p:nvPr>
            <p:ph type="sldNum" sz="quarter" idx="7"/>
          </p:nvPr>
        </p:nvSpPr>
        <p:spPr/>
        <p:txBody>
          <a:bodyPr/>
          <a:lstStyle/>
          <a:p>
            <a:pPr marL="25400">
              <a:lnSpc>
                <a:spcPts val="1650"/>
              </a:lnSpc>
            </a:pPr>
            <a:fld id="{81D60167-4931-47E6-BA6A-407CBD079E47}" type="slidenum">
              <a:rPr lang="en-IN" smtClean="0"/>
              <a:t>26</a:t>
            </a:fld>
            <a:endParaRPr lang="en-IN" dirty="0"/>
          </a:p>
        </p:txBody>
      </p:sp>
    </p:spTree>
    <p:extLst>
      <p:ext uri="{BB962C8B-B14F-4D97-AF65-F5344CB8AC3E}">
        <p14:creationId xmlns:p14="http://schemas.microsoft.com/office/powerpoint/2010/main" val="1600368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05FEB-5C63-BB3A-941F-4E9CABAFDFDC}"/>
              </a:ext>
            </a:extLst>
          </p:cNvPr>
          <p:cNvSpPr>
            <a:spLocks noGrp="1"/>
          </p:cNvSpPr>
          <p:nvPr>
            <p:ph type="title"/>
          </p:nvPr>
        </p:nvSpPr>
        <p:spPr>
          <a:xfrm>
            <a:off x="1169235" y="138176"/>
            <a:ext cx="6805528" cy="615553"/>
          </a:xfrm>
        </p:spPr>
        <p:txBody>
          <a:bodyPr/>
          <a:lstStyle/>
          <a:p>
            <a:r>
              <a:rPr lang="en-US" dirty="0"/>
              <a:t>Case Study</a:t>
            </a:r>
            <a:br>
              <a:rPr lang="en-US" dirty="0"/>
            </a:br>
            <a:endParaRPr lang="en-US" dirty="0"/>
          </a:p>
        </p:txBody>
      </p:sp>
      <p:pic>
        <p:nvPicPr>
          <p:cNvPr id="7" name="Picture 6">
            <a:extLst>
              <a:ext uri="{FF2B5EF4-FFF2-40B4-BE49-F238E27FC236}">
                <a16:creationId xmlns:a16="http://schemas.microsoft.com/office/drawing/2014/main" id="{E83A2617-BB9C-A156-1DC5-FAAE6EB1D7EC}"/>
              </a:ext>
            </a:extLst>
          </p:cNvPr>
          <p:cNvPicPr>
            <a:picLocks noChangeAspect="1"/>
          </p:cNvPicPr>
          <p:nvPr/>
        </p:nvPicPr>
        <p:blipFill>
          <a:blip r:embed="rId2"/>
          <a:stretch>
            <a:fillRect/>
          </a:stretch>
        </p:blipFill>
        <p:spPr>
          <a:xfrm>
            <a:off x="685799" y="1371600"/>
            <a:ext cx="8534401" cy="4356043"/>
          </a:xfrm>
          <a:prstGeom prst="rect">
            <a:avLst/>
          </a:prstGeom>
        </p:spPr>
      </p:pic>
      <p:sp>
        <p:nvSpPr>
          <p:cNvPr id="4" name="Footer Placeholder 3">
            <a:extLst>
              <a:ext uri="{FF2B5EF4-FFF2-40B4-BE49-F238E27FC236}">
                <a16:creationId xmlns:a16="http://schemas.microsoft.com/office/drawing/2014/main" id="{E11E3AD5-0843-8B4D-587F-33AE2393921F}"/>
              </a:ext>
            </a:extLst>
          </p:cNvPr>
          <p:cNvSpPr>
            <a:spLocks noGrp="1"/>
          </p:cNvSpPr>
          <p:nvPr>
            <p:ph type="ftr" sz="quarter" idx="5"/>
          </p:nvPr>
        </p:nvSpPr>
        <p:spPr/>
        <p:txBody>
          <a:bodyPr/>
          <a:lstStyle/>
          <a:p>
            <a:r>
              <a:rPr lang="en-IN"/>
              <a:t>Week-3 project Initiation</a:t>
            </a:r>
          </a:p>
        </p:txBody>
      </p:sp>
      <p:sp>
        <p:nvSpPr>
          <p:cNvPr id="5" name="Date Placeholder 4">
            <a:extLst>
              <a:ext uri="{FF2B5EF4-FFF2-40B4-BE49-F238E27FC236}">
                <a16:creationId xmlns:a16="http://schemas.microsoft.com/office/drawing/2014/main" id="{7AB5B775-3243-FC12-1885-73056D24006F}"/>
              </a:ext>
            </a:extLst>
          </p:cNvPr>
          <p:cNvSpPr>
            <a:spLocks noGrp="1"/>
          </p:cNvSpPr>
          <p:nvPr>
            <p:ph type="dt" sz="half" idx="6"/>
          </p:nvPr>
        </p:nvSpPr>
        <p:spPr/>
        <p:txBody>
          <a:bodyPr/>
          <a:lstStyle/>
          <a:p>
            <a:fld id="{F2E0546A-BEB0-3740-8A59-1DA2B4EFBA0C}" type="datetime1">
              <a:rPr lang="en-IN" smtClean="0"/>
              <a:t>24/01/25</a:t>
            </a:fld>
            <a:endParaRPr lang="en-US"/>
          </a:p>
        </p:txBody>
      </p:sp>
      <p:sp>
        <p:nvSpPr>
          <p:cNvPr id="6" name="Slide Number Placeholder 5">
            <a:extLst>
              <a:ext uri="{FF2B5EF4-FFF2-40B4-BE49-F238E27FC236}">
                <a16:creationId xmlns:a16="http://schemas.microsoft.com/office/drawing/2014/main" id="{8C8656F0-3F06-8312-FCF4-9FE66CFFF0BA}"/>
              </a:ext>
            </a:extLst>
          </p:cNvPr>
          <p:cNvSpPr>
            <a:spLocks noGrp="1"/>
          </p:cNvSpPr>
          <p:nvPr>
            <p:ph type="sldNum" sz="quarter" idx="7"/>
          </p:nvPr>
        </p:nvSpPr>
        <p:spPr/>
        <p:txBody>
          <a:bodyPr/>
          <a:lstStyle/>
          <a:p>
            <a:pPr marL="25400">
              <a:lnSpc>
                <a:spcPts val="1650"/>
              </a:lnSpc>
            </a:pPr>
            <a:fld id="{81D60167-4931-47E6-BA6A-407CBD079E47}" type="slidenum">
              <a:rPr lang="en-IN" smtClean="0"/>
              <a:t>27</a:t>
            </a:fld>
            <a:endParaRPr lang="en-IN" dirty="0"/>
          </a:p>
        </p:txBody>
      </p:sp>
    </p:spTree>
    <p:extLst>
      <p:ext uri="{BB962C8B-B14F-4D97-AF65-F5344CB8AC3E}">
        <p14:creationId xmlns:p14="http://schemas.microsoft.com/office/powerpoint/2010/main" val="1350904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16140" y="5937503"/>
            <a:ext cx="1927859" cy="92049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6858000"/>
                </a:moveTo>
                <a:lnTo>
                  <a:pt x="9144000" y="6858000"/>
                </a:lnTo>
                <a:lnTo>
                  <a:pt x="9144000" y="0"/>
                </a:lnTo>
                <a:lnTo>
                  <a:pt x="0" y="0"/>
                </a:lnTo>
                <a:lnTo>
                  <a:pt x="0" y="6858000"/>
                </a:lnTo>
                <a:close/>
              </a:path>
            </a:pathLst>
          </a:custGeom>
          <a:solidFill>
            <a:srgbClr val="9F1C33"/>
          </a:solidFill>
        </p:spPr>
        <p:txBody>
          <a:bodyPr wrap="square" lIns="0" tIns="0" rIns="0" bIns="0" rtlCol="0"/>
          <a:lstStyle/>
          <a:p>
            <a:endParaRPr/>
          </a:p>
        </p:txBody>
      </p:sp>
      <p:sp>
        <p:nvSpPr>
          <p:cNvPr id="4" name="object 4"/>
          <p:cNvSpPr txBox="1">
            <a:spLocks noGrp="1"/>
          </p:cNvSpPr>
          <p:nvPr>
            <p:ph type="title"/>
          </p:nvPr>
        </p:nvSpPr>
        <p:spPr>
          <a:xfrm>
            <a:off x="3412680" y="3058063"/>
            <a:ext cx="2315210" cy="567055"/>
          </a:xfrm>
          <a:prstGeom prst="rect">
            <a:avLst/>
          </a:prstGeom>
        </p:spPr>
        <p:txBody>
          <a:bodyPr vert="horz" wrap="square" lIns="0" tIns="0" rIns="0" bIns="0" rtlCol="0">
            <a:spAutoFit/>
          </a:bodyPr>
          <a:lstStyle/>
          <a:p>
            <a:pPr marL="12700">
              <a:lnSpc>
                <a:spcPct val="100000"/>
              </a:lnSpc>
            </a:pPr>
            <a:r>
              <a:rPr sz="3600" spc="-5" dirty="0">
                <a:solidFill>
                  <a:srgbClr val="FFFFFF"/>
                </a:solidFill>
              </a:rPr>
              <a:t>Thank</a:t>
            </a:r>
            <a:r>
              <a:rPr sz="3600" spc="-254" dirty="0">
                <a:solidFill>
                  <a:srgbClr val="FFFFFF"/>
                </a:solidFill>
              </a:rPr>
              <a:t> </a:t>
            </a:r>
            <a:r>
              <a:rPr sz="3600" spc="-70" dirty="0">
                <a:solidFill>
                  <a:srgbClr val="FFFFFF"/>
                </a:solidFill>
              </a:rPr>
              <a:t>You</a:t>
            </a:r>
            <a:endParaRPr sz="3600"/>
          </a:p>
        </p:txBody>
      </p:sp>
      <p:sp>
        <p:nvSpPr>
          <p:cNvPr id="5" name="object 5"/>
          <p:cNvSpPr/>
          <p:nvPr/>
        </p:nvSpPr>
        <p:spPr>
          <a:xfrm>
            <a:off x="7214616" y="5937503"/>
            <a:ext cx="1929383" cy="920495"/>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dirty="0"/>
              <a:t>28</a:t>
            </a:fld>
            <a:endParaRPr dirty="0"/>
          </a:p>
        </p:txBody>
      </p:sp>
      <p:sp>
        <p:nvSpPr>
          <p:cNvPr id="7" name="Date Placeholder 6">
            <a:extLst>
              <a:ext uri="{FF2B5EF4-FFF2-40B4-BE49-F238E27FC236}">
                <a16:creationId xmlns:a16="http://schemas.microsoft.com/office/drawing/2014/main" id="{2362FC24-41F4-3F0B-377B-EECD23BB36FE}"/>
              </a:ext>
            </a:extLst>
          </p:cNvPr>
          <p:cNvSpPr>
            <a:spLocks noGrp="1"/>
          </p:cNvSpPr>
          <p:nvPr>
            <p:ph type="dt" sz="half" idx="6"/>
          </p:nvPr>
        </p:nvSpPr>
        <p:spPr/>
        <p:txBody>
          <a:bodyPr/>
          <a:lstStyle/>
          <a:p>
            <a:fld id="{D939A04F-7B09-224E-A381-D2C1D65083C7}" type="datetime1">
              <a:rPr lang="en-IN" smtClean="0"/>
              <a:t>24/01/25</a:t>
            </a:fld>
            <a:endParaRPr lang="en-US"/>
          </a:p>
        </p:txBody>
      </p:sp>
      <p:sp>
        <p:nvSpPr>
          <p:cNvPr id="8" name="Footer Placeholder 7">
            <a:extLst>
              <a:ext uri="{FF2B5EF4-FFF2-40B4-BE49-F238E27FC236}">
                <a16:creationId xmlns:a16="http://schemas.microsoft.com/office/drawing/2014/main" id="{B990C796-46CD-1C26-9027-47ACCE8D04D6}"/>
              </a:ext>
            </a:extLst>
          </p:cNvPr>
          <p:cNvSpPr>
            <a:spLocks noGrp="1"/>
          </p:cNvSpPr>
          <p:nvPr>
            <p:ph type="ftr" sz="quarter" idx="5"/>
          </p:nvPr>
        </p:nvSpPr>
        <p:spPr/>
        <p:txBody>
          <a:bodyPr/>
          <a:lstStyle/>
          <a:p>
            <a:r>
              <a:rPr lang="en-IN"/>
              <a:t>Week-3 project Initiation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DD11D70-90AA-90E2-D557-5F1E0E5DD5C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BD9A43A-8E2E-EB63-7974-2A72583B6F4B}"/>
              </a:ext>
            </a:extLst>
          </p:cNvPr>
          <p:cNvSpPr/>
          <p:nvPr/>
        </p:nvSpPr>
        <p:spPr>
          <a:xfrm>
            <a:off x="0" y="381000"/>
            <a:ext cx="9143999" cy="6857999"/>
          </a:xfrm>
          <a:prstGeom prst="rect">
            <a:avLst/>
          </a:prstGeom>
          <a:blipFill>
            <a:blip r:embed="rId2" cstate="print"/>
            <a:stretch>
              <a:fillRect/>
            </a:stretch>
          </a:blipFill>
        </p:spPr>
        <p:txBody>
          <a:bodyPr wrap="square" lIns="0" tIns="0" rIns="0" bIns="0" rtlCol="0"/>
          <a:lstStyle/>
          <a:p>
            <a:endParaRPr/>
          </a:p>
        </p:txBody>
      </p:sp>
      <p:sp>
        <p:nvSpPr>
          <p:cNvPr id="3" name="object 3">
            <a:extLst>
              <a:ext uri="{FF2B5EF4-FFF2-40B4-BE49-F238E27FC236}">
                <a16:creationId xmlns:a16="http://schemas.microsoft.com/office/drawing/2014/main" id="{A0DD1040-7D34-2740-AA01-C321870403AC}"/>
              </a:ext>
            </a:extLst>
          </p:cNvPr>
          <p:cNvSpPr/>
          <p:nvPr/>
        </p:nvSpPr>
        <p:spPr>
          <a:xfrm>
            <a:off x="398525" y="1126997"/>
            <a:ext cx="8352790" cy="0"/>
          </a:xfrm>
          <a:custGeom>
            <a:avLst/>
            <a:gdLst/>
            <a:ahLst/>
            <a:cxnLst/>
            <a:rect l="l" t="t" r="r" b="b"/>
            <a:pathLst>
              <a:path w="8352790">
                <a:moveTo>
                  <a:pt x="0" y="0"/>
                </a:moveTo>
                <a:lnTo>
                  <a:pt x="8352663" y="0"/>
                </a:lnTo>
              </a:path>
            </a:pathLst>
          </a:custGeom>
          <a:ln w="10668">
            <a:solidFill>
              <a:srgbClr val="3C3C3C"/>
            </a:solidFill>
          </a:ln>
        </p:spPr>
        <p:txBody>
          <a:bodyPr wrap="square" lIns="0" tIns="0" rIns="0" bIns="0" rtlCol="0"/>
          <a:lstStyle/>
          <a:p>
            <a:endParaRPr/>
          </a:p>
        </p:txBody>
      </p:sp>
      <p:sp>
        <p:nvSpPr>
          <p:cNvPr id="4" name="object 4">
            <a:extLst>
              <a:ext uri="{FF2B5EF4-FFF2-40B4-BE49-F238E27FC236}">
                <a16:creationId xmlns:a16="http://schemas.microsoft.com/office/drawing/2014/main" id="{2FF67FBF-4E4E-B979-5FB6-2B7F16015297}"/>
              </a:ext>
            </a:extLst>
          </p:cNvPr>
          <p:cNvSpPr txBox="1">
            <a:spLocks noGrp="1"/>
          </p:cNvSpPr>
          <p:nvPr>
            <p:ph type="title"/>
          </p:nvPr>
        </p:nvSpPr>
        <p:spPr>
          <a:xfrm>
            <a:off x="534922" y="566418"/>
            <a:ext cx="1126490" cy="321945"/>
          </a:xfrm>
          <a:prstGeom prst="rect">
            <a:avLst/>
          </a:prstGeom>
        </p:spPr>
        <p:txBody>
          <a:bodyPr vert="horz" wrap="square" lIns="0" tIns="0" rIns="0" bIns="0" rtlCol="0">
            <a:spAutoFit/>
          </a:bodyPr>
          <a:lstStyle/>
          <a:p>
            <a:pPr marL="12700">
              <a:lnSpc>
                <a:spcPct val="100000"/>
              </a:lnSpc>
            </a:pPr>
            <a:r>
              <a:rPr dirty="0">
                <a:solidFill>
                  <a:srgbClr val="FFFFFF"/>
                </a:solidFill>
                <a:latin typeface="Times New Roman"/>
                <a:cs typeface="Times New Roman"/>
              </a:rPr>
              <a:t>Unit </a:t>
            </a:r>
            <a:r>
              <a:rPr spc="5" dirty="0">
                <a:solidFill>
                  <a:srgbClr val="FFFFFF"/>
                </a:solidFill>
                <a:latin typeface="Times New Roman"/>
                <a:cs typeface="Times New Roman"/>
              </a:rPr>
              <a:t>No:</a:t>
            </a:r>
            <a:r>
              <a:rPr spc="-350" dirty="0">
                <a:solidFill>
                  <a:srgbClr val="FFFFFF"/>
                </a:solidFill>
                <a:latin typeface="Times New Roman"/>
                <a:cs typeface="Times New Roman"/>
              </a:rPr>
              <a:t> </a:t>
            </a:r>
            <a:r>
              <a:rPr dirty="0">
                <a:solidFill>
                  <a:srgbClr val="FFFFFF"/>
                </a:solidFill>
                <a:latin typeface="Times New Roman"/>
                <a:cs typeface="Times New Roman"/>
              </a:rPr>
              <a:t>1</a:t>
            </a:r>
          </a:p>
        </p:txBody>
      </p:sp>
      <p:sp>
        <p:nvSpPr>
          <p:cNvPr id="5" name="object 5">
            <a:extLst>
              <a:ext uri="{FF2B5EF4-FFF2-40B4-BE49-F238E27FC236}">
                <a16:creationId xmlns:a16="http://schemas.microsoft.com/office/drawing/2014/main" id="{86766884-DDDA-2B8B-81A8-65DB67F7B331}"/>
              </a:ext>
            </a:extLst>
          </p:cNvPr>
          <p:cNvSpPr txBox="1"/>
          <p:nvPr/>
        </p:nvSpPr>
        <p:spPr>
          <a:xfrm>
            <a:off x="2363817" y="566418"/>
            <a:ext cx="5941983" cy="615553"/>
          </a:xfrm>
          <a:prstGeom prst="rect">
            <a:avLst/>
          </a:prstGeom>
        </p:spPr>
        <p:txBody>
          <a:bodyPr vert="horz" wrap="square" lIns="0" tIns="0" rIns="0" bIns="0" rtlCol="0">
            <a:spAutoFit/>
          </a:bodyPr>
          <a:lstStyle/>
          <a:p>
            <a:pPr marL="12700"/>
            <a:r>
              <a:rPr lang="en-IN" sz="2000" b="1" spc="-5" dirty="0">
                <a:solidFill>
                  <a:srgbClr val="FFFFFF"/>
                </a:solidFill>
                <a:latin typeface="Arial"/>
                <a:cs typeface="Arial"/>
              </a:rPr>
              <a:t>Project Management Fundamentals</a:t>
            </a:r>
            <a:endParaRPr lang="en-IN" sz="2000" dirty="0">
              <a:solidFill>
                <a:srgbClr val="000000"/>
              </a:solidFill>
              <a:effectLst/>
              <a:latin typeface="Times New Roman" panose="02020603050405020304" pitchFamily="18" charset="0"/>
            </a:endParaRPr>
          </a:p>
          <a:p>
            <a:pPr marL="12700">
              <a:lnSpc>
                <a:spcPct val="100000"/>
              </a:lnSpc>
            </a:pPr>
            <a:endParaRPr sz="2000" dirty="0">
              <a:latin typeface="Times New Roman"/>
              <a:cs typeface="Times New Roman"/>
            </a:endParaRPr>
          </a:p>
        </p:txBody>
      </p:sp>
      <p:sp>
        <p:nvSpPr>
          <p:cNvPr id="6" name="object 6">
            <a:extLst>
              <a:ext uri="{FF2B5EF4-FFF2-40B4-BE49-F238E27FC236}">
                <a16:creationId xmlns:a16="http://schemas.microsoft.com/office/drawing/2014/main" id="{3389D65A-7FBD-8B96-6B79-5CB75A89B08D}"/>
              </a:ext>
            </a:extLst>
          </p:cNvPr>
          <p:cNvSpPr txBox="1"/>
          <p:nvPr/>
        </p:nvSpPr>
        <p:spPr>
          <a:xfrm>
            <a:off x="523743" y="2015360"/>
            <a:ext cx="8352789" cy="738664"/>
          </a:xfrm>
          <a:prstGeom prst="rect">
            <a:avLst/>
          </a:prstGeom>
        </p:spPr>
        <p:txBody>
          <a:bodyPr vert="horz" wrap="square" lIns="0" tIns="0" rIns="0" bIns="0" rtlCol="0">
            <a:spAutoFit/>
          </a:bodyPr>
          <a:lstStyle/>
          <a:p>
            <a:pPr marL="12700" marR="5080" algn="ctr">
              <a:lnSpc>
                <a:spcPct val="100000"/>
              </a:lnSpc>
              <a:spcBef>
                <a:spcPts val="2815"/>
              </a:spcBef>
              <a:tabLst>
                <a:tab pos="2754630" algn="l"/>
              </a:tabLst>
            </a:pPr>
            <a:r>
              <a:rPr sz="4800" b="1" spc="-35" dirty="0">
                <a:solidFill>
                  <a:srgbClr val="FFFFFF"/>
                </a:solidFill>
                <a:latin typeface="Times New Roman"/>
                <a:cs typeface="Times New Roman"/>
              </a:rPr>
              <a:t>Lecture </a:t>
            </a:r>
            <a:r>
              <a:rPr sz="4800" b="1" spc="-5" dirty="0">
                <a:solidFill>
                  <a:srgbClr val="FFFFFF"/>
                </a:solidFill>
                <a:latin typeface="Times New Roman"/>
                <a:cs typeface="Times New Roman"/>
              </a:rPr>
              <a:t>No: </a:t>
            </a:r>
            <a:r>
              <a:rPr lang="en-US" sz="4800" b="1" spc="-5" dirty="0">
                <a:solidFill>
                  <a:srgbClr val="FFFFFF"/>
                </a:solidFill>
                <a:latin typeface="Times New Roman"/>
                <a:cs typeface="Times New Roman"/>
              </a:rPr>
              <a:t>7</a:t>
            </a:r>
            <a:r>
              <a:rPr sz="4800" b="1" dirty="0">
                <a:solidFill>
                  <a:srgbClr val="FFFFFF"/>
                </a:solidFill>
                <a:latin typeface="Times New Roman"/>
                <a:cs typeface="Times New Roman"/>
              </a:rPr>
              <a:t> </a:t>
            </a:r>
            <a:endParaRPr lang="en-US" sz="4800" b="1" spc="-15" dirty="0">
              <a:solidFill>
                <a:srgbClr val="FFFFFF"/>
              </a:solidFill>
              <a:latin typeface="Times New Roman"/>
              <a:cs typeface="Times New Roman"/>
            </a:endParaRPr>
          </a:p>
        </p:txBody>
      </p:sp>
      <p:sp>
        <p:nvSpPr>
          <p:cNvPr id="7" name="Date Placeholder 6">
            <a:extLst>
              <a:ext uri="{FF2B5EF4-FFF2-40B4-BE49-F238E27FC236}">
                <a16:creationId xmlns:a16="http://schemas.microsoft.com/office/drawing/2014/main" id="{9B2B371C-BDFA-E81B-E59E-B0CF5EDCBC02}"/>
              </a:ext>
            </a:extLst>
          </p:cNvPr>
          <p:cNvSpPr>
            <a:spLocks noGrp="1"/>
          </p:cNvSpPr>
          <p:nvPr>
            <p:ph type="dt" sz="half" idx="6"/>
          </p:nvPr>
        </p:nvSpPr>
        <p:spPr/>
        <p:txBody>
          <a:bodyPr/>
          <a:lstStyle/>
          <a:p>
            <a:fld id="{D3A6F84F-7988-6449-8D48-FB5A889D6853}" type="datetime1">
              <a:rPr lang="en-IN" smtClean="0"/>
              <a:t>24/01/25</a:t>
            </a:fld>
            <a:endParaRPr lang="en-US"/>
          </a:p>
        </p:txBody>
      </p:sp>
      <p:sp>
        <p:nvSpPr>
          <p:cNvPr id="8" name="Footer Placeholder 7">
            <a:extLst>
              <a:ext uri="{FF2B5EF4-FFF2-40B4-BE49-F238E27FC236}">
                <a16:creationId xmlns:a16="http://schemas.microsoft.com/office/drawing/2014/main" id="{9ED6BE70-5C19-4E06-04D9-6E27C486F62D}"/>
              </a:ext>
            </a:extLst>
          </p:cNvPr>
          <p:cNvSpPr>
            <a:spLocks noGrp="1"/>
          </p:cNvSpPr>
          <p:nvPr>
            <p:ph type="ftr" sz="quarter" idx="5"/>
          </p:nvPr>
        </p:nvSpPr>
        <p:spPr/>
        <p:txBody>
          <a:bodyPr/>
          <a:lstStyle/>
          <a:p>
            <a:r>
              <a:rPr lang="en-IN"/>
              <a:t>Week-3 project Initiation</a:t>
            </a:r>
          </a:p>
        </p:txBody>
      </p:sp>
      <p:sp>
        <p:nvSpPr>
          <p:cNvPr id="9" name="Slide Number Placeholder 8">
            <a:extLst>
              <a:ext uri="{FF2B5EF4-FFF2-40B4-BE49-F238E27FC236}">
                <a16:creationId xmlns:a16="http://schemas.microsoft.com/office/drawing/2014/main" id="{4C2C6574-503C-27CD-D287-3C7A7A7D5C2E}"/>
              </a:ext>
            </a:extLst>
          </p:cNvPr>
          <p:cNvSpPr>
            <a:spLocks noGrp="1"/>
          </p:cNvSpPr>
          <p:nvPr>
            <p:ph type="sldNum" sz="quarter" idx="7"/>
          </p:nvPr>
        </p:nvSpPr>
        <p:spPr/>
        <p:txBody>
          <a:bodyPr/>
          <a:lstStyle/>
          <a:p>
            <a:pPr marL="25400">
              <a:lnSpc>
                <a:spcPts val="1650"/>
              </a:lnSpc>
            </a:pPr>
            <a:fld id="{81D60167-4931-47E6-BA6A-407CBD079E47}" type="slidenum">
              <a:rPr lang="en-IN" smtClean="0"/>
              <a:t>3</a:t>
            </a:fld>
            <a:endParaRPr lang="en-IN" dirty="0"/>
          </a:p>
        </p:txBody>
      </p:sp>
    </p:spTree>
    <p:extLst>
      <p:ext uri="{BB962C8B-B14F-4D97-AF65-F5344CB8AC3E}">
        <p14:creationId xmlns:p14="http://schemas.microsoft.com/office/powerpoint/2010/main" val="324115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5B2A-C6D5-084F-2760-6C4A127CD5E1}"/>
              </a:ext>
            </a:extLst>
          </p:cNvPr>
          <p:cNvSpPr>
            <a:spLocks noGrp="1"/>
          </p:cNvSpPr>
          <p:nvPr>
            <p:ph type="title"/>
          </p:nvPr>
        </p:nvSpPr>
        <p:spPr>
          <a:xfrm>
            <a:off x="304799" y="533400"/>
            <a:ext cx="7669963" cy="615553"/>
          </a:xfrm>
        </p:spPr>
        <p:txBody>
          <a:bodyPr/>
          <a:lstStyle/>
          <a:p>
            <a:r>
              <a:rPr lang="en-IN" i="0" u="none" strike="noStrike" dirty="0">
                <a:solidFill>
                  <a:srgbClr val="C00000"/>
                </a:solidFill>
                <a:effectLst/>
                <a:latin typeface="Times New Roman" panose="02020603050405020304" pitchFamily="18" charset="0"/>
                <a:cs typeface="Times New Roman" panose="02020603050405020304" pitchFamily="18" charset="0"/>
              </a:rPr>
              <a:t>Project initiation: The first step to successful project management</a:t>
            </a:r>
            <a:br>
              <a:rPr lang="en-IN" b="0" i="0" u="none" strike="noStrike" dirty="0">
                <a:solidFill>
                  <a:srgbClr val="151B26"/>
                </a:solidFill>
                <a:effectLst/>
                <a:latin typeface="Ghost"/>
              </a:rPr>
            </a:br>
            <a:endParaRPr lang="en-US" dirty="0"/>
          </a:p>
        </p:txBody>
      </p:sp>
      <p:sp>
        <p:nvSpPr>
          <p:cNvPr id="3" name="Text Placeholder 2">
            <a:extLst>
              <a:ext uri="{FF2B5EF4-FFF2-40B4-BE49-F238E27FC236}">
                <a16:creationId xmlns:a16="http://schemas.microsoft.com/office/drawing/2014/main" id="{BFB40A32-5E95-C3C6-C50F-8A5E55BEDE72}"/>
              </a:ext>
            </a:extLst>
          </p:cNvPr>
          <p:cNvSpPr>
            <a:spLocks noGrp="1"/>
          </p:cNvSpPr>
          <p:nvPr>
            <p:ph type="body" idx="1"/>
          </p:nvPr>
        </p:nvSpPr>
        <p:spPr>
          <a:xfrm>
            <a:off x="535431" y="1633726"/>
            <a:ext cx="8073136" cy="3939540"/>
          </a:xfrm>
        </p:spPr>
        <p:txBody>
          <a:bodyPr/>
          <a:lstStyle/>
          <a:p>
            <a:pPr marL="457200" indent="-457200" algn="just">
              <a:buFont typeface="Wingdings" pitchFamily="2" charset="2"/>
              <a:buChar char="Ø"/>
            </a:pPr>
            <a:r>
              <a:rPr lang="en-IN" sz="3200" b="0" i="0" u="none" strike="noStrike" dirty="0">
                <a:solidFill>
                  <a:srgbClr val="2A2B2C"/>
                </a:solidFill>
                <a:effectLst/>
                <a:latin typeface="Times New Roman" panose="02020603050405020304" pitchFamily="18" charset="0"/>
                <a:cs typeface="Times New Roman" panose="02020603050405020304" pitchFamily="18" charset="0"/>
              </a:rPr>
              <a:t>Project initiation ensures that you lay a </a:t>
            </a:r>
            <a:r>
              <a:rPr lang="en-IN" sz="3200" b="1" i="1" u="none" strike="noStrike" dirty="0">
                <a:solidFill>
                  <a:srgbClr val="C00000"/>
                </a:solidFill>
                <a:effectLst/>
                <a:latin typeface="Times New Roman" panose="02020603050405020304" pitchFamily="18" charset="0"/>
                <a:cs typeface="Times New Roman" panose="02020603050405020304" pitchFamily="18" charset="0"/>
              </a:rPr>
              <a:t>strong foundation </a:t>
            </a:r>
            <a:r>
              <a:rPr lang="en-IN" sz="3200" b="0" i="0" u="none" strike="noStrike" dirty="0">
                <a:solidFill>
                  <a:srgbClr val="2A2B2C"/>
                </a:solidFill>
                <a:effectLst/>
                <a:latin typeface="Times New Roman" panose="02020603050405020304" pitchFamily="18" charset="0"/>
                <a:cs typeface="Times New Roman" panose="02020603050405020304" pitchFamily="18" charset="0"/>
              </a:rPr>
              <a:t>for a new project. </a:t>
            </a:r>
          </a:p>
          <a:p>
            <a:pPr marL="457200" indent="-457200" algn="just">
              <a:buFont typeface="Wingdings" pitchFamily="2" charset="2"/>
              <a:buChar char="Ø"/>
            </a:pPr>
            <a:r>
              <a:rPr lang="en-IN" sz="3200" b="0" i="0" u="none" strike="noStrike" dirty="0">
                <a:solidFill>
                  <a:srgbClr val="2A2B2C"/>
                </a:solidFill>
                <a:effectLst/>
                <a:latin typeface="Times New Roman" panose="02020603050405020304" pitchFamily="18" charset="0"/>
                <a:cs typeface="Times New Roman" panose="02020603050405020304" pitchFamily="18" charset="0"/>
              </a:rPr>
              <a:t>It’s the first of five project management phases, when you outline </a:t>
            </a:r>
            <a:r>
              <a:rPr lang="en-IN" sz="3200" b="1" i="1" u="none" strike="noStrike" dirty="0">
                <a:solidFill>
                  <a:srgbClr val="C00000"/>
                </a:solidFill>
                <a:effectLst/>
                <a:latin typeface="Times New Roman" panose="02020603050405020304" pitchFamily="18" charset="0"/>
                <a:cs typeface="Times New Roman" panose="02020603050405020304" pitchFamily="18" charset="0"/>
              </a:rPr>
              <a:t>why you’re doing </a:t>
            </a:r>
            <a:r>
              <a:rPr lang="en-IN" sz="3200" b="0" i="0" u="none" strike="noStrike" dirty="0">
                <a:solidFill>
                  <a:srgbClr val="2A2B2C"/>
                </a:solidFill>
                <a:effectLst/>
                <a:latin typeface="Times New Roman" panose="02020603050405020304" pitchFamily="18" charset="0"/>
                <a:cs typeface="Times New Roman" panose="02020603050405020304" pitchFamily="18" charset="0"/>
              </a:rPr>
              <a:t>the project and </a:t>
            </a:r>
            <a:r>
              <a:rPr lang="en-IN" sz="3200" b="1" i="1" u="none" strike="noStrike" dirty="0">
                <a:solidFill>
                  <a:srgbClr val="C00000"/>
                </a:solidFill>
                <a:effectLst/>
                <a:latin typeface="Times New Roman" panose="02020603050405020304" pitchFamily="18" charset="0"/>
                <a:cs typeface="Times New Roman" panose="02020603050405020304" pitchFamily="18" charset="0"/>
              </a:rPr>
              <a:t>what business value </a:t>
            </a:r>
            <a:r>
              <a:rPr lang="en-IN" sz="3200" b="0" i="0" u="none" strike="noStrike" dirty="0">
                <a:solidFill>
                  <a:srgbClr val="2A2B2C"/>
                </a:solidFill>
                <a:effectLst/>
                <a:latin typeface="Times New Roman" panose="02020603050405020304" pitchFamily="18" charset="0"/>
                <a:cs typeface="Times New Roman" panose="02020603050405020304" pitchFamily="18" charset="0"/>
              </a:rPr>
              <a:t>it will deliver. </a:t>
            </a:r>
          </a:p>
          <a:p>
            <a:pPr marL="457200" indent="-457200" algn="just">
              <a:buFont typeface="Wingdings" pitchFamily="2" charset="2"/>
              <a:buChar char="Ø"/>
            </a:pPr>
            <a:r>
              <a:rPr lang="en-IN" sz="3200" b="0" i="0" u="none" strike="noStrike" dirty="0">
                <a:solidFill>
                  <a:srgbClr val="2A2B2C"/>
                </a:solidFill>
                <a:effectLst/>
                <a:latin typeface="Times New Roman" panose="02020603050405020304" pitchFamily="18" charset="0"/>
                <a:cs typeface="Times New Roman" panose="02020603050405020304" pitchFamily="18" charset="0"/>
              </a:rPr>
              <a:t> you can use that information to secure buy-in from key stakeholders.</a:t>
            </a:r>
            <a:endParaRPr lang="en-US" sz="3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1B66623-6079-BF86-C48D-52234D9FDEC6}"/>
              </a:ext>
            </a:extLst>
          </p:cNvPr>
          <p:cNvSpPr>
            <a:spLocks noGrp="1"/>
          </p:cNvSpPr>
          <p:nvPr>
            <p:ph type="ftr" sz="quarter" idx="5"/>
          </p:nvPr>
        </p:nvSpPr>
        <p:spPr>
          <a:xfrm>
            <a:off x="3108960" y="6377940"/>
            <a:ext cx="2926080" cy="276999"/>
          </a:xfrm>
        </p:spPr>
        <p:txBody>
          <a:bodyPr/>
          <a:lstStyle/>
          <a:p>
            <a:r>
              <a:rPr lang="en-IN"/>
              <a:t>Week-3 project Initiation</a:t>
            </a:r>
            <a:endParaRPr lang="en-IN" dirty="0"/>
          </a:p>
        </p:txBody>
      </p:sp>
      <p:sp>
        <p:nvSpPr>
          <p:cNvPr id="5" name="Date Placeholder 4">
            <a:extLst>
              <a:ext uri="{FF2B5EF4-FFF2-40B4-BE49-F238E27FC236}">
                <a16:creationId xmlns:a16="http://schemas.microsoft.com/office/drawing/2014/main" id="{B65B04B6-87CF-A08A-E52D-EA23B1C42F66}"/>
              </a:ext>
            </a:extLst>
          </p:cNvPr>
          <p:cNvSpPr>
            <a:spLocks noGrp="1"/>
          </p:cNvSpPr>
          <p:nvPr>
            <p:ph type="dt" sz="half" idx="6"/>
          </p:nvPr>
        </p:nvSpPr>
        <p:spPr>
          <a:xfrm>
            <a:off x="1295400" y="6496048"/>
            <a:ext cx="1264920" cy="224791"/>
          </a:xfrm>
        </p:spPr>
        <p:txBody>
          <a:bodyPr/>
          <a:lstStyle/>
          <a:p>
            <a:fld id="{7BBC9A61-4ACF-6546-8541-89B23A204172}" type="datetime1">
              <a:rPr lang="en-IN" smtClean="0"/>
              <a:t>24/01/25</a:t>
            </a:fld>
            <a:endParaRPr lang="en-US" dirty="0"/>
          </a:p>
        </p:txBody>
      </p:sp>
      <p:sp>
        <p:nvSpPr>
          <p:cNvPr id="6" name="Slide Number Placeholder 5">
            <a:extLst>
              <a:ext uri="{FF2B5EF4-FFF2-40B4-BE49-F238E27FC236}">
                <a16:creationId xmlns:a16="http://schemas.microsoft.com/office/drawing/2014/main" id="{E08A3163-A09B-9746-EE15-7B67B86D1558}"/>
              </a:ext>
            </a:extLst>
          </p:cNvPr>
          <p:cNvSpPr>
            <a:spLocks noGrp="1"/>
          </p:cNvSpPr>
          <p:nvPr>
            <p:ph type="sldNum" sz="quarter" idx="7"/>
          </p:nvPr>
        </p:nvSpPr>
        <p:spPr/>
        <p:txBody>
          <a:bodyPr/>
          <a:lstStyle/>
          <a:p>
            <a:pPr marL="25400">
              <a:lnSpc>
                <a:spcPts val="1650"/>
              </a:lnSpc>
            </a:pPr>
            <a:fld id="{81D60167-4931-47E6-BA6A-407CBD079E47}" type="slidenum">
              <a:rPr lang="en-IN" smtClean="0"/>
              <a:t>4</a:t>
            </a:fld>
            <a:endParaRPr lang="en-IN" dirty="0"/>
          </a:p>
        </p:txBody>
      </p:sp>
    </p:spTree>
    <p:extLst>
      <p:ext uri="{BB962C8B-B14F-4D97-AF65-F5344CB8AC3E}">
        <p14:creationId xmlns:p14="http://schemas.microsoft.com/office/powerpoint/2010/main" val="64238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12D8-E7AF-2FB6-BED9-DCFF606BC20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D4945C6-6FBB-72AD-FFA5-9EEF15D96001}"/>
              </a:ext>
            </a:extLst>
          </p:cNvPr>
          <p:cNvSpPr>
            <a:spLocks noGrp="1"/>
          </p:cNvSpPr>
          <p:nvPr>
            <p:ph type="body" idx="1"/>
          </p:nvPr>
        </p:nvSpPr>
        <p:spPr>
          <a:xfrm>
            <a:off x="534860" y="1069086"/>
            <a:ext cx="8304340" cy="5093702"/>
          </a:xfrm>
        </p:spPr>
        <p:txBody>
          <a:bodyPr/>
          <a:lstStyle/>
          <a:p>
            <a:pPr algn="just" fontAlgn="auto"/>
            <a:r>
              <a:rPr lang="en-IN" sz="2400" b="0" i="0" u="none" strike="noStrike" dirty="0">
                <a:solidFill>
                  <a:srgbClr val="2A2B2C"/>
                </a:solidFill>
                <a:effectLst/>
                <a:latin typeface="Times New Roman" panose="02020603050405020304" pitchFamily="18" charset="0"/>
                <a:cs typeface="Times New Roman" panose="02020603050405020304" pitchFamily="18" charset="0"/>
              </a:rPr>
              <a:t>The term “project initiation” comes from a </a:t>
            </a:r>
            <a:r>
              <a:rPr lang="en-IN" sz="2400" b="0" i="0" u="sng" strike="noStrike" dirty="0">
                <a:solidFill>
                  <a:srgbClr val="2A2B2C"/>
                </a:solidFill>
                <a:effectLst/>
                <a:latin typeface="Times New Roman" panose="02020603050405020304" pitchFamily="18" charset="0"/>
                <a:cs typeface="Times New Roman" panose="02020603050405020304" pitchFamily="18" charset="0"/>
                <a:hlinkClick r:id="rId2"/>
              </a:rPr>
              <a:t>five-phase model</a:t>
            </a:r>
            <a:r>
              <a:rPr lang="en-IN" sz="2400" b="0" i="0" u="none" strike="noStrike" dirty="0">
                <a:solidFill>
                  <a:srgbClr val="2A2B2C"/>
                </a:solidFill>
                <a:effectLst/>
                <a:latin typeface="Times New Roman" panose="02020603050405020304" pitchFamily="18" charset="0"/>
                <a:cs typeface="Times New Roman" panose="02020603050405020304" pitchFamily="18" charset="0"/>
              </a:rPr>
              <a:t> created by the Project Management Institute (PMI). </a:t>
            </a:r>
          </a:p>
          <a:p>
            <a:pPr algn="just" fontAlgn="auto"/>
            <a:endParaRPr lang="en-IN" sz="2400" dirty="0">
              <a:solidFill>
                <a:srgbClr val="2A2B2C"/>
              </a:solidFill>
              <a:latin typeface="Times New Roman" panose="02020603050405020304" pitchFamily="18" charset="0"/>
              <a:cs typeface="Times New Roman" panose="02020603050405020304" pitchFamily="18" charset="0"/>
            </a:endParaRPr>
          </a:p>
          <a:p>
            <a:pPr algn="just" fontAlgn="auto"/>
            <a:r>
              <a:rPr lang="en-IN" sz="2400" b="0" i="0" u="none" strike="noStrike" dirty="0">
                <a:solidFill>
                  <a:srgbClr val="2A2B2C"/>
                </a:solidFill>
                <a:effectLst/>
                <a:latin typeface="Times New Roman" panose="02020603050405020304" pitchFamily="18" charset="0"/>
                <a:cs typeface="Times New Roman" panose="02020603050405020304" pitchFamily="18" charset="0"/>
              </a:rPr>
              <a:t>The model divides a project’s lifecycle into these five stages: </a:t>
            </a:r>
          </a:p>
          <a:p>
            <a:pPr algn="just" fontAlgn="auto"/>
            <a:endParaRPr lang="en-IN" sz="2400" b="0" i="0" u="none" strike="noStrike" dirty="0">
              <a:solidFill>
                <a:srgbClr val="2A2B2C"/>
              </a:solidFill>
              <a:effectLst/>
              <a:latin typeface="Times New Roman" panose="02020603050405020304" pitchFamily="18" charset="0"/>
              <a:cs typeface="Times New Roman" panose="02020603050405020304" pitchFamily="18" charset="0"/>
            </a:endParaRPr>
          </a:p>
          <a:p>
            <a:pPr algn="just" fontAlgn="auto">
              <a:spcAft>
                <a:spcPts val="600"/>
              </a:spcAft>
              <a:buFont typeface="Arial" panose="020B0604020202020204" pitchFamily="34" charset="0"/>
              <a:buChar char="•"/>
            </a:pPr>
            <a:r>
              <a:rPr lang="en-IN" sz="2400" b="1" i="0" u="none" strike="noStrike" dirty="0">
                <a:solidFill>
                  <a:srgbClr val="C00000"/>
                </a:solidFill>
                <a:effectLst/>
                <a:latin typeface="Times New Roman" panose="02020603050405020304" pitchFamily="18" charset="0"/>
                <a:cs typeface="Times New Roman" panose="02020603050405020304" pitchFamily="18" charset="0"/>
              </a:rPr>
              <a:t>Project initiation: </a:t>
            </a:r>
            <a:r>
              <a:rPr lang="en-IN" sz="2400" b="0" i="0" u="none" strike="noStrike" dirty="0">
                <a:solidFill>
                  <a:srgbClr val="646F79"/>
                </a:solidFill>
                <a:effectLst/>
                <a:latin typeface="Times New Roman" panose="02020603050405020304" pitchFamily="18" charset="0"/>
                <a:cs typeface="Times New Roman" panose="02020603050405020304" pitchFamily="18" charset="0"/>
              </a:rPr>
              <a:t>Broadly define your project and secure buy-in.</a:t>
            </a:r>
          </a:p>
          <a:p>
            <a:pPr algn="just" fontAlgn="auto">
              <a:spcAft>
                <a:spcPts val="600"/>
              </a:spcAft>
              <a:buFont typeface="Arial" panose="020B0604020202020204" pitchFamily="34" charset="0"/>
              <a:buChar char="•"/>
            </a:pPr>
            <a:r>
              <a:rPr lang="en-IN" sz="2400" b="1" i="0" u="none" strike="noStrike" dirty="0">
                <a:solidFill>
                  <a:srgbClr val="C00000"/>
                </a:solidFill>
                <a:effectLst/>
                <a:latin typeface="Times New Roman" panose="02020603050405020304" pitchFamily="18" charset="0"/>
                <a:cs typeface="Times New Roman" panose="02020603050405020304" pitchFamily="18" charset="0"/>
              </a:rPr>
              <a:t>Project planning: </a:t>
            </a:r>
            <a:r>
              <a:rPr lang="en-IN" sz="2400" b="0" i="0" u="none" strike="noStrike" dirty="0">
                <a:solidFill>
                  <a:srgbClr val="646F79"/>
                </a:solidFill>
                <a:effectLst/>
                <a:latin typeface="Times New Roman" panose="02020603050405020304" pitchFamily="18" charset="0"/>
                <a:cs typeface="Times New Roman" panose="02020603050405020304" pitchFamily="18" charset="0"/>
              </a:rPr>
              <a:t>Create detailed goals and a project roadmap.</a:t>
            </a:r>
          </a:p>
          <a:p>
            <a:pPr algn="just" fontAlgn="auto">
              <a:spcAft>
                <a:spcPts val="600"/>
              </a:spcAft>
              <a:buFont typeface="Arial" panose="020B0604020202020204" pitchFamily="34" charset="0"/>
              <a:buChar char="•"/>
            </a:pPr>
            <a:r>
              <a:rPr lang="en-IN" sz="2400" b="1" i="0" u="none" strike="noStrike" dirty="0">
                <a:solidFill>
                  <a:srgbClr val="C00000"/>
                </a:solidFill>
                <a:effectLst/>
                <a:latin typeface="Times New Roman" panose="02020603050405020304" pitchFamily="18" charset="0"/>
                <a:cs typeface="Times New Roman" panose="02020603050405020304" pitchFamily="18" charset="0"/>
              </a:rPr>
              <a:t>Project execution: </a:t>
            </a:r>
            <a:r>
              <a:rPr lang="en-IN" sz="2400" b="0" i="0" u="none" strike="noStrike" dirty="0">
                <a:solidFill>
                  <a:srgbClr val="646F79"/>
                </a:solidFill>
                <a:effectLst/>
                <a:latin typeface="Times New Roman" panose="02020603050405020304" pitchFamily="18" charset="0"/>
                <a:cs typeface="Times New Roman" panose="02020603050405020304" pitchFamily="18" charset="0"/>
              </a:rPr>
              <a:t>Launch your project using information from the first two steps. </a:t>
            </a:r>
          </a:p>
          <a:p>
            <a:pPr algn="just" fontAlgn="auto">
              <a:spcAft>
                <a:spcPts val="600"/>
              </a:spcAft>
              <a:buFont typeface="Arial" panose="020B0604020202020204" pitchFamily="34" charset="0"/>
              <a:buChar char="•"/>
            </a:pPr>
            <a:r>
              <a:rPr lang="en-IN" sz="2400" b="1" i="0" u="none" strike="noStrike" dirty="0">
                <a:solidFill>
                  <a:srgbClr val="C00000"/>
                </a:solidFill>
                <a:effectLst/>
                <a:latin typeface="Times New Roman" panose="02020603050405020304" pitchFamily="18" charset="0"/>
                <a:cs typeface="Times New Roman" panose="02020603050405020304" pitchFamily="18" charset="0"/>
              </a:rPr>
              <a:t>Project performance: </a:t>
            </a:r>
            <a:r>
              <a:rPr lang="en-IN" sz="2400" b="0" i="0" u="none" strike="noStrike" dirty="0">
                <a:solidFill>
                  <a:srgbClr val="646F79"/>
                </a:solidFill>
                <a:effectLst/>
                <a:latin typeface="Times New Roman" panose="02020603050405020304" pitchFamily="18" charset="0"/>
                <a:cs typeface="Times New Roman" panose="02020603050405020304" pitchFamily="18" charset="0"/>
              </a:rPr>
              <a:t>Measure effectiveness using </a:t>
            </a:r>
            <a:r>
              <a:rPr lang="en-IN" sz="2400" b="0" i="0" u="sng" strike="noStrike" dirty="0">
                <a:solidFill>
                  <a:srgbClr val="646F79"/>
                </a:solidFill>
                <a:effectLst/>
                <a:latin typeface="Times New Roman" panose="02020603050405020304" pitchFamily="18" charset="0"/>
                <a:cs typeface="Times New Roman" panose="02020603050405020304" pitchFamily="18" charset="0"/>
                <a:hlinkClick r:id="rId3"/>
              </a:rPr>
              <a:t>key performance indicators (KPIs)</a:t>
            </a:r>
            <a:r>
              <a:rPr lang="en-IN" sz="2400" b="0" i="0" u="none" strike="noStrike" dirty="0">
                <a:solidFill>
                  <a:srgbClr val="646F79"/>
                </a:solidFill>
                <a:effectLst/>
                <a:latin typeface="Times New Roman" panose="02020603050405020304" pitchFamily="18" charset="0"/>
                <a:cs typeface="Times New Roman" panose="02020603050405020304" pitchFamily="18" charset="0"/>
              </a:rPr>
              <a:t>. </a:t>
            </a:r>
          </a:p>
          <a:p>
            <a:pPr algn="just" fontAlgn="auto">
              <a:spcAft>
                <a:spcPts val="600"/>
              </a:spcAft>
              <a:buFont typeface="Arial" panose="020B0604020202020204" pitchFamily="34" charset="0"/>
              <a:buChar char="•"/>
            </a:pPr>
            <a:r>
              <a:rPr lang="en-IN" sz="2400" b="1" i="0" u="sng" strike="noStrike" dirty="0">
                <a:solidFill>
                  <a:srgbClr val="C00000"/>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Project closure</a:t>
            </a:r>
            <a:r>
              <a:rPr lang="en-IN" sz="2400" b="1" i="0" u="sng" strike="noStrike" dirty="0">
                <a:solidFill>
                  <a:srgbClr val="C00000"/>
                </a:solidFill>
                <a:effectLst/>
                <a:latin typeface="Times New Roman" panose="02020603050405020304" pitchFamily="18" charset="0"/>
                <a:cs typeface="Times New Roman" panose="02020603050405020304" pitchFamily="18" charset="0"/>
              </a:rPr>
              <a:t>: </a:t>
            </a:r>
            <a:r>
              <a:rPr lang="en-IN" sz="2400" b="0" i="0" u="none" strike="noStrike" dirty="0">
                <a:solidFill>
                  <a:srgbClr val="646F79"/>
                </a:solidFill>
                <a:effectLst/>
                <a:latin typeface="Times New Roman" panose="02020603050405020304" pitchFamily="18" charset="0"/>
                <a:cs typeface="Times New Roman" panose="02020603050405020304" pitchFamily="18" charset="0"/>
              </a:rPr>
              <a:t>Debrief with stakeholders. </a:t>
            </a:r>
          </a:p>
          <a:p>
            <a:endParaRPr lang="en-US" dirty="0"/>
          </a:p>
        </p:txBody>
      </p:sp>
      <p:sp>
        <p:nvSpPr>
          <p:cNvPr id="4" name="Footer Placeholder 3">
            <a:extLst>
              <a:ext uri="{FF2B5EF4-FFF2-40B4-BE49-F238E27FC236}">
                <a16:creationId xmlns:a16="http://schemas.microsoft.com/office/drawing/2014/main" id="{D8FB865E-91FF-2AE9-01B1-91DFE4D2E4B2}"/>
              </a:ext>
            </a:extLst>
          </p:cNvPr>
          <p:cNvSpPr>
            <a:spLocks noGrp="1"/>
          </p:cNvSpPr>
          <p:nvPr>
            <p:ph type="ftr" sz="quarter" idx="5"/>
          </p:nvPr>
        </p:nvSpPr>
        <p:spPr/>
        <p:txBody>
          <a:bodyPr/>
          <a:lstStyle/>
          <a:p>
            <a:r>
              <a:rPr lang="en-IN"/>
              <a:t>Week-3 project Initiation</a:t>
            </a:r>
          </a:p>
        </p:txBody>
      </p:sp>
      <p:sp>
        <p:nvSpPr>
          <p:cNvPr id="5" name="Date Placeholder 4">
            <a:extLst>
              <a:ext uri="{FF2B5EF4-FFF2-40B4-BE49-F238E27FC236}">
                <a16:creationId xmlns:a16="http://schemas.microsoft.com/office/drawing/2014/main" id="{71F4164D-838C-D659-9CD3-C82D1677D5A3}"/>
              </a:ext>
            </a:extLst>
          </p:cNvPr>
          <p:cNvSpPr>
            <a:spLocks noGrp="1"/>
          </p:cNvSpPr>
          <p:nvPr>
            <p:ph type="dt" sz="half" idx="6"/>
          </p:nvPr>
        </p:nvSpPr>
        <p:spPr/>
        <p:txBody>
          <a:bodyPr/>
          <a:lstStyle/>
          <a:p>
            <a:fld id="{8B16C1B5-A015-AE47-A1E7-C69F3C5190C0}" type="datetime1">
              <a:rPr lang="en-IN" smtClean="0"/>
              <a:t>24/01/25</a:t>
            </a:fld>
            <a:endParaRPr lang="en-US"/>
          </a:p>
        </p:txBody>
      </p:sp>
      <p:sp>
        <p:nvSpPr>
          <p:cNvPr id="6" name="Slide Number Placeholder 5">
            <a:extLst>
              <a:ext uri="{FF2B5EF4-FFF2-40B4-BE49-F238E27FC236}">
                <a16:creationId xmlns:a16="http://schemas.microsoft.com/office/drawing/2014/main" id="{66071FED-48A0-0F61-EF0E-C06354D15D93}"/>
              </a:ext>
            </a:extLst>
          </p:cNvPr>
          <p:cNvSpPr>
            <a:spLocks noGrp="1"/>
          </p:cNvSpPr>
          <p:nvPr>
            <p:ph type="sldNum" sz="quarter" idx="7"/>
          </p:nvPr>
        </p:nvSpPr>
        <p:spPr/>
        <p:txBody>
          <a:bodyPr/>
          <a:lstStyle/>
          <a:p>
            <a:pPr marL="25400">
              <a:lnSpc>
                <a:spcPts val="1650"/>
              </a:lnSpc>
            </a:pPr>
            <a:fld id="{81D60167-4931-47E6-BA6A-407CBD079E47}" type="slidenum">
              <a:rPr lang="en-IN" smtClean="0"/>
              <a:t>5</a:t>
            </a:fld>
            <a:endParaRPr lang="en-IN" dirty="0"/>
          </a:p>
        </p:txBody>
      </p:sp>
    </p:spTree>
    <p:extLst>
      <p:ext uri="{BB962C8B-B14F-4D97-AF65-F5344CB8AC3E}">
        <p14:creationId xmlns:p14="http://schemas.microsoft.com/office/powerpoint/2010/main" val="242448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C7AD-FE1E-3879-3724-BE31F4DC73EA}"/>
              </a:ext>
            </a:extLst>
          </p:cNvPr>
          <p:cNvSpPr>
            <a:spLocks noGrp="1"/>
          </p:cNvSpPr>
          <p:nvPr>
            <p:ph type="title"/>
          </p:nvPr>
        </p:nvSpPr>
        <p:spPr>
          <a:xfrm>
            <a:off x="457200" y="381000"/>
            <a:ext cx="7517563" cy="372729"/>
          </a:xfrm>
        </p:spPr>
        <p:txBody>
          <a:bodyPr/>
          <a:lstStyle/>
          <a:p>
            <a:r>
              <a:rPr lang="en-IN" i="0" u="none" strike="noStrike" dirty="0">
                <a:effectLst/>
                <a:latin typeface="Ghost"/>
              </a:rPr>
              <a:t>Why does the project initiation phase matter?</a:t>
            </a:r>
            <a:br>
              <a:rPr lang="en-IN" b="0" i="0" u="none" strike="noStrike" dirty="0">
                <a:effectLst/>
                <a:latin typeface="Ghost"/>
              </a:rPr>
            </a:br>
            <a:endParaRPr lang="en-US" dirty="0"/>
          </a:p>
        </p:txBody>
      </p:sp>
      <p:sp>
        <p:nvSpPr>
          <p:cNvPr id="3" name="Text Placeholder 2">
            <a:extLst>
              <a:ext uri="{FF2B5EF4-FFF2-40B4-BE49-F238E27FC236}">
                <a16:creationId xmlns:a16="http://schemas.microsoft.com/office/drawing/2014/main" id="{F1C57D30-B7F9-6F94-C658-AACD28B28C9C}"/>
              </a:ext>
            </a:extLst>
          </p:cNvPr>
          <p:cNvSpPr>
            <a:spLocks noGrp="1"/>
          </p:cNvSpPr>
          <p:nvPr>
            <p:ph type="body" idx="1"/>
          </p:nvPr>
        </p:nvSpPr>
        <p:spPr>
          <a:xfrm>
            <a:off x="535431" y="1633726"/>
            <a:ext cx="8073136" cy="4062651"/>
          </a:xfrm>
        </p:spPr>
        <p:txBody>
          <a:bodyPr/>
          <a:lstStyle/>
          <a:p>
            <a:r>
              <a:rPr lang="en-IN" sz="2400" b="0" i="0" u="none" strike="noStrike" dirty="0">
                <a:solidFill>
                  <a:srgbClr val="2A2B2C"/>
                </a:solidFill>
                <a:effectLst/>
                <a:latin typeface="Times New Roman" panose="02020603050405020304" pitchFamily="18" charset="0"/>
                <a:cs typeface="Times New Roman" panose="02020603050405020304" pitchFamily="18" charset="0"/>
              </a:rPr>
              <a:t>Starting a new project is exciting, but it’s important to make sure your initiative will actually add value before jumping into the planning phase.</a:t>
            </a:r>
          </a:p>
          <a:p>
            <a:endParaRPr lang="en-IN" sz="2400" b="0" i="0" u="none" strike="noStrike" dirty="0">
              <a:solidFill>
                <a:srgbClr val="2A2B2C"/>
              </a:solidFill>
              <a:effectLst/>
              <a:latin typeface="Times New Roman" panose="02020603050405020304" pitchFamily="18" charset="0"/>
              <a:cs typeface="Times New Roman" panose="02020603050405020304" pitchFamily="18" charset="0"/>
            </a:endParaRPr>
          </a:p>
          <a:p>
            <a:r>
              <a:rPr lang="en-IN" sz="2400" b="0" i="0" u="none" strike="noStrike" dirty="0">
                <a:solidFill>
                  <a:srgbClr val="2A2B2C"/>
                </a:solidFill>
                <a:effectLst/>
                <a:latin typeface="Times New Roman" panose="02020603050405020304" pitchFamily="18" charset="0"/>
                <a:cs typeface="Times New Roman" panose="02020603050405020304" pitchFamily="18" charset="0"/>
              </a:rPr>
              <a:t> That’s where project initiation comes in—it offers a </a:t>
            </a:r>
            <a:r>
              <a:rPr lang="en-IN" sz="2400" b="1" i="1" u="none" strike="noStrike" dirty="0">
                <a:solidFill>
                  <a:srgbClr val="C00000"/>
                </a:solidFill>
                <a:effectLst/>
                <a:latin typeface="Times New Roman" panose="02020603050405020304" pitchFamily="18" charset="0"/>
                <a:cs typeface="Times New Roman" panose="02020603050405020304" pitchFamily="18" charset="0"/>
              </a:rPr>
              <a:t>structured approach</a:t>
            </a:r>
            <a:r>
              <a:rPr lang="en-IN" sz="2400" b="0" i="0" u="none" strike="noStrike" dirty="0">
                <a:solidFill>
                  <a:srgbClr val="2A2B2C"/>
                </a:solidFill>
                <a:effectLst/>
                <a:latin typeface="Times New Roman" panose="02020603050405020304" pitchFamily="18" charset="0"/>
                <a:cs typeface="Times New Roman" panose="02020603050405020304" pitchFamily="18" charset="0"/>
              </a:rPr>
              <a:t> to demonstrate your project’s business case and prove that the work you’ll do is feasible. </a:t>
            </a:r>
          </a:p>
          <a:p>
            <a:endParaRPr lang="en-IN" sz="2400" b="0" i="0" u="none" strike="noStrike" dirty="0">
              <a:solidFill>
                <a:srgbClr val="2A2B2C"/>
              </a:solidFill>
              <a:effectLst/>
              <a:latin typeface="Times New Roman" panose="02020603050405020304" pitchFamily="18" charset="0"/>
              <a:cs typeface="Times New Roman" panose="02020603050405020304" pitchFamily="18" charset="0"/>
            </a:endParaRPr>
          </a:p>
          <a:p>
            <a:r>
              <a:rPr lang="en-IN" sz="2400" b="0" i="0" u="none" strike="noStrike" dirty="0">
                <a:solidFill>
                  <a:srgbClr val="2A2B2C"/>
                </a:solidFill>
                <a:effectLst/>
                <a:latin typeface="Times New Roman" panose="02020603050405020304" pitchFamily="18" charset="0"/>
                <a:cs typeface="Times New Roman" panose="02020603050405020304" pitchFamily="18" charset="0"/>
              </a:rPr>
              <a:t>Project initiation also ensures that you </a:t>
            </a:r>
            <a:r>
              <a:rPr lang="en-IN" sz="2400" b="1" i="1" u="none" strike="noStrike" dirty="0">
                <a:solidFill>
                  <a:srgbClr val="C00000"/>
                </a:solidFill>
                <a:effectLst/>
                <a:latin typeface="Times New Roman" panose="02020603050405020304" pitchFamily="18" charset="0"/>
                <a:cs typeface="Times New Roman" panose="02020603050405020304" pitchFamily="18" charset="0"/>
              </a:rPr>
              <a:t>loop in stakeholders </a:t>
            </a:r>
            <a:r>
              <a:rPr lang="en-IN" sz="2400" b="0" i="0" u="none" strike="noStrike" dirty="0">
                <a:solidFill>
                  <a:srgbClr val="2A2B2C"/>
                </a:solidFill>
                <a:effectLst/>
                <a:latin typeface="Times New Roman" panose="02020603050405020304" pitchFamily="18" charset="0"/>
                <a:cs typeface="Times New Roman" panose="02020603050405020304" pitchFamily="18" charset="0"/>
              </a:rPr>
              <a:t>early on, so you can secure essential resources, gain visibility for your project, and prevent costly roadblocks down the road. </a:t>
            </a: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F6750C8-3C4F-B646-BE05-870512163187}"/>
              </a:ext>
            </a:extLst>
          </p:cNvPr>
          <p:cNvSpPr>
            <a:spLocks noGrp="1"/>
          </p:cNvSpPr>
          <p:nvPr>
            <p:ph type="ftr" sz="quarter" idx="5"/>
          </p:nvPr>
        </p:nvSpPr>
        <p:spPr/>
        <p:txBody>
          <a:bodyPr/>
          <a:lstStyle/>
          <a:p>
            <a:r>
              <a:rPr lang="en-IN"/>
              <a:t>Week-3 project Initiation</a:t>
            </a:r>
          </a:p>
        </p:txBody>
      </p:sp>
      <p:sp>
        <p:nvSpPr>
          <p:cNvPr id="5" name="Date Placeholder 4">
            <a:extLst>
              <a:ext uri="{FF2B5EF4-FFF2-40B4-BE49-F238E27FC236}">
                <a16:creationId xmlns:a16="http://schemas.microsoft.com/office/drawing/2014/main" id="{B423CC83-5AEA-1890-0C97-F454A46295D6}"/>
              </a:ext>
            </a:extLst>
          </p:cNvPr>
          <p:cNvSpPr>
            <a:spLocks noGrp="1"/>
          </p:cNvSpPr>
          <p:nvPr>
            <p:ph type="dt" sz="half" idx="6"/>
          </p:nvPr>
        </p:nvSpPr>
        <p:spPr/>
        <p:txBody>
          <a:bodyPr/>
          <a:lstStyle/>
          <a:p>
            <a:fld id="{98329E19-31BF-BF44-87D5-17C3078944F8}" type="datetime1">
              <a:rPr lang="en-IN" smtClean="0"/>
              <a:t>24/01/25</a:t>
            </a:fld>
            <a:endParaRPr lang="en-US"/>
          </a:p>
        </p:txBody>
      </p:sp>
      <p:sp>
        <p:nvSpPr>
          <p:cNvPr id="6" name="Slide Number Placeholder 5">
            <a:extLst>
              <a:ext uri="{FF2B5EF4-FFF2-40B4-BE49-F238E27FC236}">
                <a16:creationId xmlns:a16="http://schemas.microsoft.com/office/drawing/2014/main" id="{4B87CE8C-ECEE-07B4-9691-9B828C2BEC11}"/>
              </a:ext>
            </a:extLst>
          </p:cNvPr>
          <p:cNvSpPr>
            <a:spLocks noGrp="1"/>
          </p:cNvSpPr>
          <p:nvPr>
            <p:ph type="sldNum" sz="quarter" idx="7"/>
          </p:nvPr>
        </p:nvSpPr>
        <p:spPr/>
        <p:txBody>
          <a:bodyPr/>
          <a:lstStyle/>
          <a:p>
            <a:pPr marL="25400">
              <a:lnSpc>
                <a:spcPts val="1650"/>
              </a:lnSpc>
            </a:pPr>
            <a:fld id="{81D60167-4931-47E6-BA6A-407CBD079E47}" type="slidenum">
              <a:rPr lang="en-IN" smtClean="0"/>
              <a:t>6</a:t>
            </a:fld>
            <a:endParaRPr lang="en-IN" dirty="0"/>
          </a:p>
        </p:txBody>
      </p:sp>
    </p:spTree>
    <p:extLst>
      <p:ext uri="{BB962C8B-B14F-4D97-AF65-F5344CB8AC3E}">
        <p14:creationId xmlns:p14="http://schemas.microsoft.com/office/powerpoint/2010/main" val="402897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27294-95EB-28D9-BDB4-D4686783E836}"/>
              </a:ext>
            </a:extLst>
          </p:cNvPr>
          <p:cNvSpPr>
            <a:spLocks noGrp="1"/>
          </p:cNvSpPr>
          <p:nvPr>
            <p:ph type="title"/>
          </p:nvPr>
        </p:nvSpPr>
        <p:spPr>
          <a:xfrm>
            <a:off x="304800" y="381000"/>
            <a:ext cx="7669963" cy="615553"/>
          </a:xfrm>
        </p:spPr>
        <p:txBody>
          <a:bodyPr/>
          <a:lstStyle/>
          <a:p>
            <a:r>
              <a:rPr lang="en-IN" i="0" u="none" strike="noStrike" dirty="0">
                <a:effectLst/>
                <a:latin typeface="Ghost"/>
              </a:rPr>
              <a:t>The project initiation process: 4 steps to get started</a:t>
            </a:r>
            <a:br>
              <a:rPr lang="en-IN" b="0" i="0" u="none" strike="noStrike" dirty="0">
                <a:effectLst/>
                <a:latin typeface="Ghost"/>
              </a:rPr>
            </a:br>
            <a:endParaRPr lang="en-US" dirty="0"/>
          </a:p>
        </p:txBody>
      </p:sp>
      <p:sp>
        <p:nvSpPr>
          <p:cNvPr id="3" name="Text Placeholder 2">
            <a:extLst>
              <a:ext uri="{FF2B5EF4-FFF2-40B4-BE49-F238E27FC236}">
                <a16:creationId xmlns:a16="http://schemas.microsoft.com/office/drawing/2014/main" id="{AAA6F089-7DC5-D76B-4AAD-3C553677B073}"/>
              </a:ext>
            </a:extLst>
          </p:cNvPr>
          <p:cNvSpPr>
            <a:spLocks noGrp="1"/>
          </p:cNvSpPr>
          <p:nvPr>
            <p:ph type="body" idx="1"/>
          </p:nvPr>
        </p:nvSpPr>
        <p:spPr>
          <a:xfrm>
            <a:off x="535431" y="1633726"/>
            <a:ext cx="8073136" cy="3139321"/>
          </a:xfrm>
        </p:spPr>
        <p:txBody>
          <a:bodyPr/>
          <a:lstStyle/>
          <a:p>
            <a:pPr marL="457200" indent="-457200" algn="l">
              <a:lnSpc>
                <a:spcPct val="150000"/>
              </a:lnSpc>
              <a:buFont typeface="Wingdings" pitchFamily="2" charset="2"/>
              <a:buChar char="Ø"/>
            </a:pPr>
            <a:r>
              <a:rPr lang="en-IN" sz="2800" b="0" i="0" u="none" strike="noStrike" dirty="0">
                <a:effectLst/>
                <a:latin typeface="Times New Roman" panose="02020603050405020304" pitchFamily="18" charset="0"/>
                <a:cs typeface="Times New Roman" panose="02020603050405020304" pitchFamily="18" charset="0"/>
              </a:rPr>
              <a:t>Create a project charter or business case</a:t>
            </a:r>
          </a:p>
          <a:p>
            <a:pPr marL="457200" indent="-457200" algn="l">
              <a:lnSpc>
                <a:spcPct val="150000"/>
              </a:lnSpc>
              <a:buFont typeface="Wingdings" pitchFamily="2" charset="2"/>
              <a:buChar char="Ø"/>
            </a:pPr>
            <a:r>
              <a:rPr lang="en-IN" sz="2800" b="0" i="0" u="none" strike="noStrike" dirty="0">
                <a:effectLst/>
                <a:latin typeface="Times New Roman" panose="02020603050405020304" pitchFamily="18" charset="0"/>
                <a:cs typeface="Times New Roman" panose="02020603050405020304" pitchFamily="18" charset="0"/>
              </a:rPr>
              <a:t>Identify key stakeholders and pitch your project</a:t>
            </a:r>
          </a:p>
          <a:p>
            <a:pPr marL="457200" indent="-457200" algn="l">
              <a:lnSpc>
                <a:spcPct val="150000"/>
              </a:lnSpc>
              <a:buFont typeface="Wingdings" pitchFamily="2" charset="2"/>
              <a:buChar char="Ø"/>
            </a:pPr>
            <a:r>
              <a:rPr lang="en-IN" sz="2800" b="0" i="0" u="none" strike="noStrike" dirty="0">
                <a:effectLst/>
                <a:latin typeface="Times New Roman" panose="02020603050405020304" pitchFamily="18" charset="0"/>
                <a:cs typeface="Times New Roman" panose="02020603050405020304" pitchFamily="18" charset="0"/>
              </a:rPr>
              <a:t> Run a feasibility study</a:t>
            </a:r>
          </a:p>
          <a:p>
            <a:pPr marL="457200" indent="-457200" algn="l">
              <a:lnSpc>
                <a:spcPct val="150000"/>
              </a:lnSpc>
              <a:buFont typeface="Wingdings" pitchFamily="2" charset="2"/>
              <a:buChar char="Ø"/>
            </a:pPr>
            <a:r>
              <a:rPr lang="en-IN" sz="2800" b="0" i="0" u="none" strike="noStrike" dirty="0">
                <a:effectLst/>
                <a:latin typeface="Times New Roman" panose="02020603050405020304" pitchFamily="18" charset="0"/>
                <a:cs typeface="Times New Roman" panose="02020603050405020304" pitchFamily="18" charset="0"/>
              </a:rPr>
              <a:t>Assemble your team and tools</a:t>
            </a:r>
          </a:p>
          <a:p>
            <a:pPr algn="l"/>
            <a:endParaRPr lang="en-IN" b="0" i="0" u="none" strike="noStrike" dirty="0">
              <a:effectLst/>
              <a:latin typeface="TWK Lausanne"/>
            </a:endParaRPr>
          </a:p>
          <a:p>
            <a:endParaRPr lang="en-US" dirty="0"/>
          </a:p>
        </p:txBody>
      </p:sp>
      <p:sp>
        <p:nvSpPr>
          <p:cNvPr id="4" name="Footer Placeholder 3">
            <a:extLst>
              <a:ext uri="{FF2B5EF4-FFF2-40B4-BE49-F238E27FC236}">
                <a16:creationId xmlns:a16="http://schemas.microsoft.com/office/drawing/2014/main" id="{D3FB7995-2B34-2780-4378-C35D91A3B4FF}"/>
              </a:ext>
            </a:extLst>
          </p:cNvPr>
          <p:cNvSpPr>
            <a:spLocks noGrp="1"/>
          </p:cNvSpPr>
          <p:nvPr>
            <p:ph type="ftr" sz="quarter" idx="5"/>
          </p:nvPr>
        </p:nvSpPr>
        <p:spPr/>
        <p:txBody>
          <a:bodyPr/>
          <a:lstStyle/>
          <a:p>
            <a:r>
              <a:rPr lang="en-IN"/>
              <a:t>Week-3 project Initiation</a:t>
            </a:r>
          </a:p>
        </p:txBody>
      </p:sp>
      <p:sp>
        <p:nvSpPr>
          <p:cNvPr id="5" name="Date Placeholder 4">
            <a:extLst>
              <a:ext uri="{FF2B5EF4-FFF2-40B4-BE49-F238E27FC236}">
                <a16:creationId xmlns:a16="http://schemas.microsoft.com/office/drawing/2014/main" id="{022E9072-9856-121B-25BD-6B22719074C1}"/>
              </a:ext>
            </a:extLst>
          </p:cNvPr>
          <p:cNvSpPr>
            <a:spLocks noGrp="1"/>
          </p:cNvSpPr>
          <p:nvPr>
            <p:ph type="dt" sz="half" idx="6"/>
          </p:nvPr>
        </p:nvSpPr>
        <p:spPr/>
        <p:txBody>
          <a:bodyPr/>
          <a:lstStyle/>
          <a:p>
            <a:fld id="{2A91921F-85D7-EC47-8A64-BCDE4B201BDF}" type="datetime1">
              <a:rPr lang="en-IN" smtClean="0"/>
              <a:t>24/01/25</a:t>
            </a:fld>
            <a:endParaRPr lang="en-US"/>
          </a:p>
        </p:txBody>
      </p:sp>
      <p:sp>
        <p:nvSpPr>
          <p:cNvPr id="6" name="Slide Number Placeholder 5">
            <a:extLst>
              <a:ext uri="{FF2B5EF4-FFF2-40B4-BE49-F238E27FC236}">
                <a16:creationId xmlns:a16="http://schemas.microsoft.com/office/drawing/2014/main" id="{BA19E387-13ED-EB7E-2CD1-1EF22B60A5EA}"/>
              </a:ext>
            </a:extLst>
          </p:cNvPr>
          <p:cNvSpPr>
            <a:spLocks noGrp="1"/>
          </p:cNvSpPr>
          <p:nvPr>
            <p:ph type="sldNum" sz="quarter" idx="7"/>
          </p:nvPr>
        </p:nvSpPr>
        <p:spPr/>
        <p:txBody>
          <a:bodyPr/>
          <a:lstStyle/>
          <a:p>
            <a:pPr marL="25400">
              <a:lnSpc>
                <a:spcPts val="1650"/>
              </a:lnSpc>
            </a:pPr>
            <a:fld id="{81D60167-4931-47E6-BA6A-407CBD079E47}" type="slidenum">
              <a:rPr lang="en-IN" smtClean="0"/>
              <a:t>7</a:t>
            </a:fld>
            <a:endParaRPr lang="en-IN" dirty="0"/>
          </a:p>
        </p:txBody>
      </p:sp>
    </p:spTree>
    <p:extLst>
      <p:ext uri="{BB962C8B-B14F-4D97-AF65-F5344CB8AC3E}">
        <p14:creationId xmlns:p14="http://schemas.microsoft.com/office/powerpoint/2010/main" val="798185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472A6-9545-9ECA-2A5F-88500A24F456}"/>
              </a:ext>
            </a:extLst>
          </p:cNvPr>
          <p:cNvSpPr>
            <a:spLocks noGrp="1"/>
          </p:cNvSpPr>
          <p:nvPr>
            <p:ph type="title"/>
          </p:nvPr>
        </p:nvSpPr>
        <p:spPr>
          <a:xfrm>
            <a:off x="152400" y="410829"/>
            <a:ext cx="7822363" cy="342900"/>
          </a:xfrm>
        </p:spPr>
        <p:txBody>
          <a:bodyPr/>
          <a:lstStyle/>
          <a:p>
            <a:r>
              <a:rPr lang="en-IN" sz="2000" i="0" u="none" strike="noStrike" dirty="0">
                <a:effectLst/>
                <a:latin typeface="Times New Roman" panose="02020603050405020304" pitchFamily="18" charset="0"/>
                <a:cs typeface="Times New Roman" panose="02020603050405020304" pitchFamily="18" charset="0"/>
              </a:rPr>
              <a:t>Create a project charter or business case</a:t>
            </a:r>
            <a:br>
              <a:rPr lang="en-IN" sz="2000" b="0" i="0" u="none" strike="noStrike" dirty="0">
                <a:effectLst/>
                <a:latin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7E2938D9-3CD4-651E-9CB6-A09ED04D1C4A}"/>
              </a:ext>
            </a:extLst>
          </p:cNvPr>
          <p:cNvSpPr>
            <a:spLocks noGrp="1"/>
          </p:cNvSpPr>
          <p:nvPr>
            <p:ph type="body" idx="1"/>
          </p:nvPr>
        </p:nvSpPr>
        <p:spPr>
          <a:xfrm>
            <a:off x="535431" y="1633726"/>
            <a:ext cx="8073136" cy="4431983"/>
          </a:xfrm>
        </p:spPr>
        <p:txBody>
          <a:bodyPr/>
          <a:lstStyle/>
          <a:p>
            <a:pPr marL="342900" indent="-342900" algn="just">
              <a:buFont typeface="Wingdings" pitchFamily="2" charset="2"/>
              <a:buChar char="Ø"/>
            </a:pPr>
            <a:r>
              <a:rPr lang="en-IN" sz="2400" b="0" i="0" u="none" strike="noStrike" dirty="0">
                <a:solidFill>
                  <a:srgbClr val="2A2B2C"/>
                </a:solidFill>
                <a:effectLst/>
                <a:latin typeface="Times New Roman" panose="02020603050405020304" pitchFamily="18" charset="0"/>
                <a:cs typeface="Times New Roman" panose="02020603050405020304" pitchFamily="18" charset="0"/>
              </a:rPr>
              <a:t>In this first step, you demonstrate why your project is necessary and what benefit it will bring. </a:t>
            </a:r>
          </a:p>
          <a:p>
            <a:pPr marL="342900" indent="-342900" algn="just">
              <a:buFont typeface="Wingdings" pitchFamily="2" charset="2"/>
              <a:buChar char="Ø"/>
            </a:pPr>
            <a:r>
              <a:rPr lang="en-IN" sz="2400" b="0" i="0" u="none" strike="noStrike" dirty="0">
                <a:solidFill>
                  <a:srgbClr val="2A2B2C"/>
                </a:solidFill>
                <a:effectLst/>
                <a:latin typeface="Times New Roman" panose="02020603050405020304" pitchFamily="18" charset="0"/>
                <a:cs typeface="Times New Roman" panose="02020603050405020304" pitchFamily="18" charset="0"/>
              </a:rPr>
              <a:t>You can do this with either a </a:t>
            </a:r>
            <a:r>
              <a:rPr lang="en-IN" sz="2400" b="0" i="0" u="sng" dirty="0">
                <a:effectLst/>
                <a:latin typeface="Times New Roman" panose="02020603050405020304" pitchFamily="18" charset="0"/>
                <a:cs typeface="Times New Roman" panose="02020603050405020304" pitchFamily="18" charset="0"/>
                <a:hlinkClick r:id="rId2"/>
              </a:rPr>
              <a:t>project charter</a:t>
            </a:r>
            <a:r>
              <a:rPr lang="en-IN" sz="2400" b="0" i="0" u="none" strike="noStrike" dirty="0">
                <a:solidFill>
                  <a:srgbClr val="2A2B2C"/>
                </a:solidFill>
                <a:effectLst/>
                <a:latin typeface="Times New Roman" panose="02020603050405020304" pitchFamily="18" charset="0"/>
                <a:cs typeface="Times New Roman" panose="02020603050405020304" pitchFamily="18" charset="0"/>
              </a:rPr>
              <a:t> or a </a:t>
            </a:r>
            <a:r>
              <a:rPr lang="en-IN" sz="2400" b="0" i="0" u="sng" dirty="0">
                <a:effectLst/>
                <a:latin typeface="Times New Roman" panose="02020603050405020304" pitchFamily="18" charset="0"/>
                <a:cs typeface="Times New Roman" panose="02020603050405020304" pitchFamily="18" charset="0"/>
                <a:hlinkClick r:id="rId3"/>
              </a:rPr>
              <a:t>business case</a:t>
            </a:r>
            <a:r>
              <a:rPr lang="en-IN" sz="2400" b="0" i="0" u="none" strike="noStrike" dirty="0">
                <a:solidFill>
                  <a:srgbClr val="2A2B2C"/>
                </a:solidFill>
                <a:effectLst/>
                <a:latin typeface="Times New Roman" panose="02020603050405020304" pitchFamily="18" charset="0"/>
                <a:cs typeface="Times New Roman" panose="02020603050405020304" pitchFamily="18" charset="0"/>
              </a:rPr>
              <a:t>. These two documents follow the same fundamental idea, since they’re both used to outline key project details and pitch your initiative to stakeholders. </a:t>
            </a:r>
          </a:p>
          <a:p>
            <a:pPr marL="342900" indent="-342900" algn="just">
              <a:buFont typeface="Wingdings" pitchFamily="2" charset="2"/>
              <a:buChar char="Ø"/>
            </a:pPr>
            <a:r>
              <a:rPr lang="en-IN" sz="2400" b="0" i="0" u="none" strike="noStrike" dirty="0">
                <a:solidFill>
                  <a:srgbClr val="2A2B2C"/>
                </a:solidFill>
                <a:effectLst/>
                <a:latin typeface="Times New Roman" panose="02020603050405020304" pitchFamily="18" charset="0"/>
                <a:cs typeface="Times New Roman" panose="02020603050405020304" pitchFamily="18" charset="0"/>
              </a:rPr>
              <a:t>The main difference between them is scope—you can use a </a:t>
            </a:r>
            <a:r>
              <a:rPr lang="en-IN" sz="2400" b="1" i="1" u="none" strike="noStrike" dirty="0">
                <a:solidFill>
                  <a:srgbClr val="C00000"/>
                </a:solidFill>
                <a:effectLst/>
                <a:latin typeface="Times New Roman" panose="02020603050405020304" pitchFamily="18" charset="0"/>
                <a:cs typeface="Times New Roman" panose="02020603050405020304" pitchFamily="18" charset="0"/>
              </a:rPr>
              <a:t>project charter for smaller initiatives</a:t>
            </a:r>
            <a:r>
              <a:rPr lang="en-IN" sz="2400" b="0" i="0" u="none" strike="noStrike" dirty="0">
                <a:solidFill>
                  <a:srgbClr val="2A2B2C"/>
                </a:solidFill>
                <a:effectLst/>
                <a:latin typeface="Times New Roman" panose="02020603050405020304" pitchFamily="18" charset="0"/>
                <a:cs typeface="Times New Roman" panose="02020603050405020304" pitchFamily="18" charset="0"/>
              </a:rPr>
              <a:t>, and </a:t>
            </a:r>
            <a:r>
              <a:rPr lang="en-IN" sz="2400" b="1" i="1" u="none" strike="noStrike" dirty="0">
                <a:solidFill>
                  <a:srgbClr val="C00000"/>
                </a:solidFill>
                <a:effectLst/>
                <a:latin typeface="Times New Roman" panose="02020603050405020304" pitchFamily="18" charset="0"/>
                <a:cs typeface="Times New Roman" panose="02020603050405020304" pitchFamily="18" charset="0"/>
              </a:rPr>
              <a:t>a business case for larger projects </a:t>
            </a:r>
            <a:r>
              <a:rPr lang="en-IN" sz="2400" b="0" i="0" u="none" strike="noStrike" dirty="0">
                <a:solidFill>
                  <a:srgbClr val="2A2B2C"/>
                </a:solidFill>
                <a:effectLst/>
                <a:latin typeface="Times New Roman" panose="02020603050405020304" pitchFamily="18" charset="0"/>
                <a:cs typeface="Times New Roman" panose="02020603050405020304" pitchFamily="18" charset="0"/>
              </a:rPr>
              <a:t>that require significant resources. For example, you might create a project charter for a redesign of your company homepage, and a business case for a company-wide rebrand.</a:t>
            </a: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BACEAFD-F50D-A682-2796-A8098EAE7556}"/>
              </a:ext>
            </a:extLst>
          </p:cNvPr>
          <p:cNvSpPr>
            <a:spLocks noGrp="1"/>
          </p:cNvSpPr>
          <p:nvPr>
            <p:ph type="ftr" sz="quarter" idx="5"/>
          </p:nvPr>
        </p:nvSpPr>
        <p:spPr/>
        <p:txBody>
          <a:bodyPr/>
          <a:lstStyle/>
          <a:p>
            <a:r>
              <a:rPr lang="en-IN"/>
              <a:t>Week-3 project Initiation</a:t>
            </a:r>
          </a:p>
        </p:txBody>
      </p:sp>
      <p:sp>
        <p:nvSpPr>
          <p:cNvPr id="5" name="Date Placeholder 4">
            <a:extLst>
              <a:ext uri="{FF2B5EF4-FFF2-40B4-BE49-F238E27FC236}">
                <a16:creationId xmlns:a16="http://schemas.microsoft.com/office/drawing/2014/main" id="{55BB018F-4199-4B5C-A402-043DF7179143}"/>
              </a:ext>
            </a:extLst>
          </p:cNvPr>
          <p:cNvSpPr>
            <a:spLocks noGrp="1"/>
          </p:cNvSpPr>
          <p:nvPr>
            <p:ph type="dt" sz="half" idx="6"/>
          </p:nvPr>
        </p:nvSpPr>
        <p:spPr/>
        <p:txBody>
          <a:bodyPr/>
          <a:lstStyle/>
          <a:p>
            <a:fld id="{CB36DC23-EF0C-1D4A-8FDC-7079A5A23B5F}" type="datetime1">
              <a:rPr lang="en-IN" smtClean="0"/>
              <a:t>24/01/25</a:t>
            </a:fld>
            <a:endParaRPr lang="en-US"/>
          </a:p>
        </p:txBody>
      </p:sp>
      <p:sp>
        <p:nvSpPr>
          <p:cNvPr id="6" name="Slide Number Placeholder 5">
            <a:extLst>
              <a:ext uri="{FF2B5EF4-FFF2-40B4-BE49-F238E27FC236}">
                <a16:creationId xmlns:a16="http://schemas.microsoft.com/office/drawing/2014/main" id="{1339D8EC-08D1-F7B0-6F44-A59A42DA70FF}"/>
              </a:ext>
            </a:extLst>
          </p:cNvPr>
          <p:cNvSpPr>
            <a:spLocks noGrp="1"/>
          </p:cNvSpPr>
          <p:nvPr>
            <p:ph type="sldNum" sz="quarter" idx="7"/>
          </p:nvPr>
        </p:nvSpPr>
        <p:spPr/>
        <p:txBody>
          <a:bodyPr/>
          <a:lstStyle/>
          <a:p>
            <a:pPr marL="25400">
              <a:lnSpc>
                <a:spcPts val="1650"/>
              </a:lnSpc>
            </a:pPr>
            <a:fld id="{81D60167-4931-47E6-BA6A-407CBD079E47}" type="slidenum">
              <a:rPr lang="en-IN" smtClean="0"/>
              <a:t>8</a:t>
            </a:fld>
            <a:endParaRPr lang="en-IN" dirty="0"/>
          </a:p>
        </p:txBody>
      </p:sp>
    </p:spTree>
    <p:extLst>
      <p:ext uri="{BB962C8B-B14F-4D97-AF65-F5344CB8AC3E}">
        <p14:creationId xmlns:p14="http://schemas.microsoft.com/office/powerpoint/2010/main" val="302071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A56D-99A8-C6D6-9992-CE9973B8C81F}"/>
              </a:ext>
            </a:extLst>
          </p:cNvPr>
          <p:cNvSpPr>
            <a:spLocks noGrp="1"/>
          </p:cNvSpPr>
          <p:nvPr>
            <p:ph type="title"/>
          </p:nvPr>
        </p:nvSpPr>
        <p:spPr>
          <a:xfrm>
            <a:off x="457200" y="410829"/>
            <a:ext cx="7517563" cy="615553"/>
          </a:xfrm>
        </p:spPr>
        <p:txBody>
          <a:bodyPr/>
          <a:lstStyle/>
          <a:p>
            <a:r>
              <a:rPr lang="en-IN" i="0" u="none" strike="noStrike" dirty="0">
                <a:effectLst/>
                <a:latin typeface="TWK Lausanne"/>
              </a:rPr>
              <a:t>Project charter</a:t>
            </a:r>
            <a:br>
              <a:rPr lang="en-IN" b="0" i="0" u="none" strike="noStrike" dirty="0">
                <a:effectLst/>
                <a:latin typeface="TWK Lausanne"/>
              </a:rPr>
            </a:br>
            <a:endParaRPr lang="en-US" dirty="0"/>
          </a:p>
        </p:txBody>
      </p:sp>
      <p:sp>
        <p:nvSpPr>
          <p:cNvPr id="3" name="Text Placeholder 2">
            <a:extLst>
              <a:ext uri="{FF2B5EF4-FFF2-40B4-BE49-F238E27FC236}">
                <a16:creationId xmlns:a16="http://schemas.microsoft.com/office/drawing/2014/main" id="{607826D1-EA12-F837-3A6F-3C1C352493A3}"/>
              </a:ext>
            </a:extLst>
          </p:cNvPr>
          <p:cNvSpPr>
            <a:spLocks noGrp="1"/>
          </p:cNvSpPr>
          <p:nvPr>
            <p:ph type="body" idx="1"/>
          </p:nvPr>
        </p:nvSpPr>
        <p:spPr>
          <a:xfrm>
            <a:off x="535431" y="1633726"/>
            <a:ext cx="8073136" cy="4462274"/>
          </a:xfrm>
        </p:spPr>
        <p:txBody>
          <a:bodyPr/>
          <a:lstStyle/>
          <a:p>
            <a:pPr algn="l" fontAlgn="auto">
              <a:lnSpc>
                <a:spcPct val="150000"/>
              </a:lnSpc>
            </a:pPr>
            <a:r>
              <a:rPr lang="en-IN" sz="2400" b="0" i="0" u="none" strike="noStrike" dirty="0">
                <a:solidFill>
                  <a:srgbClr val="2A2B2C"/>
                </a:solidFill>
                <a:effectLst/>
                <a:latin typeface="Times New Roman" panose="02020603050405020304" pitchFamily="18" charset="0"/>
                <a:cs typeface="Times New Roman" panose="02020603050405020304" pitchFamily="18" charset="0"/>
              </a:rPr>
              <a:t>A project charter demonstrates why your project is important, what it will entail, and who will work on it—all through the following elements: </a:t>
            </a:r>
          </a:p>
          <a:p>
            <a:pPr marL="285750" indent="-285750" algn="l" fontAlgn="auto">
              <a:lnSpc>
                <a:spcPct val="150000"/>
              </a:lnSpc>
              <a:spcAft>
                <a:spcPts val="600"/>
              </a:spcAft>
              <a:buFont typeface="Wingdings" pitchFamily="2" charset="2"/>
              <a:buChar char="Ø"/>
            </a:pPr>
            <a:r>
              <a:rPr lang="en-IN" sz="2400" b="0" i="0" u="none" strike="noStrike" dirty="0">
                <a:solidFill>
                  <a:srgbClr val="646F79"/>
                </a:solidFill>
                <a:effectLst/>
                <a:latin typeface="Times New Roman" panose="02020603050405020304" pitchFamily="18" charset="0"/>
                <a:cs typeface="Times New Roman" panose="02020603050405020304" pitchFamily="18" charset="0"/>
              </a:rPr>
              <a:t>Why: The project’s goals and purpose</a:t>
            </a:r>
          </a:p>
          <a:p>
            <a:pPr marL="285750" indent="-285750" algn="l" fontAlgn="auto">
              <a:lnSpc>
                <a:spcPct val="150000"/>
              </a:lnSpc>
              <a:spcAft>
                <a:spcPts val="600"/>
              </a:spcAft>
              <a:buFont typeface="Wingdings" pitchFamily="2" charset="2"/>
              <a:buChar char="Ø"/>
            </a:pPr>
            <a:r>
              <a:rPr lang="en-IN" sz="2400" b="0" i="0" u="none" strike="noStrike" dirty="0">
                <a:solidFill>
                  <a:srgbClr val="646F79"/>
                </a:solidFill>
                <a:effectLst/>
                <a:latin typeface="Times New Roman" panose="02020603050405020304" pitchFamily="18" charset="0"/>
                <a:cs typeface="Times New Roman" panose="02020603050405020304" pitchFamily="18" charset="0"/>
              </a:rPr>
              <a:t>What: The </a:t>
            </a:r>
            <a:r>
              <a:rPr lang="en-IN" sz="2400" b="0" i="0" u="sng" strike="noStrike" dirty="0">
                <a:solidFill>
                  <a:srgbClr val="646F79"/>
                </a:solidFill>
                <a:effectLst/>
                <a:latin typeface="Times New Roman" panose="02020603050405020304" pitchFamily="18" charset="0"/>
                <a:cs typeface="Times New Roman" panose="02020603050405020304" pitchFamily="18" charset="0"/>
                <a:hlinkClick r:id="rId2"/>
              </a:rPr>
              <a:t>scope of the project</a:t>
            </a:r>
            <a:r>
              <a:rPr lang="en-IN" sz="2400" b="0" i="0" u="none" strike="noStrike" dirty="0">
                <a:solidFill>
                  <a:srgbClr val="646F79"/>
                </a:solidFill>
                <a:effectLst/>
                <a:latin typeface="Times New Roman" panose="02020603050405020304" pitchFamily="18" charset="0"/>
                <a:cs typeface="Times New Roman" panose="02020603050405020304" pitchFamily="18" charset="0"/>
              </a:rPr>
              <a:t>, including an outline of your </a:t>
            </a:r>
            <a:r>
              <a:rPr lang="en-IN" sz="2400" b="0" i="0" u="sng" strike="noStrike" dirty="0">
                <a:solidFill>
                  <a:srgbClr val="646F79"/>
                </a:solidFill>
                <a:effectLst/>
                <a:latin typeface="Times New Roman" panose="02020603050405020304" pitchFamily="18" charset="0"/>
                <a:cs typeface="Times New Roman" panose="02020603050405020304" pitchFamily="18" charset="0"/>
                <a:hlinkClick r:id="rId3"/>
              </a:rPr>
              <a:t>project budget</a:t>
            </a:r>
            <a:endParaRPr lang="en-IN" sz="2400" b="0" i="0" u="none" strike="noStrike" dirty="0">
              <a:solidFill>
                <a:srgbClr val="646F79"/>
              </a:solidFill>
              <a:effectLst/>
              <a:latin typeface="Times New Roman" panose="02020603050405020304" pitchFamily="18" charset="0"/>
              <a:cs typeface="Times New Roman" panose="02020603050405020304" pitchFamily="18" charset="0"/>
            </a:endParaRPr>
          </a:p>
          <a:p>
            <a:pPr marL="285750" indent="-285750" algn="l" fontAlgn="auto">
              <a:lnSpc>
                <a:spcPct val="150000"/>
              </a:lnSpc>
              <a:spcAft>
                <a:spcPts val="600"/>
              </a:spcAft>
              <a:buFont typeface="Wingdings" pitchFamily="2" charset="2"/>
              <a:buChar char="Ø"/>
            </a:pPr>
            <a:r>
              <a:rPr lang="en-IN" sz="2400" b="0" i="0" u="none" strike="noStrike" dirty="0">
                <a:solidFill>
                  <a:srgbClr val="646F79"/>
                </a:solidFill>
                <a:effectLst/>
                <a:latin typeface="Times New Roman" panose="02020603050405020304" pitchFamily="18" charset="0"/>
                <a:cs typeface="Times New Roman" panose="02020603050405020304" pitchFamily="18" charset="0"/>
              </a:rPr>
              <a:t>Who: Key stakeholders, project sponsors, and project team members</a:t>
            </a:r>
          </a:p>
          <a:p>
            <a:endParaRPr lang="en-US" dirty="0"/>
          </a:p>
        </p:txBody>
      </p:sp>
      <p:sp>
        <p:nvSpPr>
          <p:cNvPr id="4" name="Footer Placeholder 3">
            <a:extLst>
              <a:ext uri="{FF2B5EF4-FFF2-40B4-BE49-F238E27FC236}">
                <a16:creationId xmlns:a16="http://schemas.microsoft.com/office/drawing/2014/main" id="{2A80D135-01C0-45F0-997B-D425C437EB84}"/>
              </a:ext>
            </a:extLst>
          </p:cNvPr>
          <p:cNvSpPr>
            <a:spLocks noGrp="1"/>
          </p:cNvSpPr>
          <p:nvPr>
            <p:ph type="ftr" sz="quarter" idx="5"/>
          </p:nvPr>
        </p:nvSpPr>
        <p:spPr/>
        <p:txBody>
          <a:bodyPr/>
          <a:lstStyle/>
          <a:p>
            <a:r>
              <a:rPr lang="en-IN"/>
              <a:t>Week-3 project Initiation</a:t>
            </a:r>
          </a:p>
        </p:txBody>
      </p:sp>
      <p:sp>
        <p:nvSpPr>
          <p:cNvPr id="5" name="Date Placeholder 4">
            <a:extLst>
              <a:ext uri="{FF2B5EF4-FFF2-40B4-BE49-F238E27FC236}">
                <a16:creationId xmlns:a16="http://schemas.microsoft.com/office/drawing/2014/main" id="{84950861-936F-E998-173C-E4F74984D929}"/>
              </a:ext>
            </a:extLst>
          </p:cNvPr>
          <p:cNvSpPr>
            <a:spLocks noGrp="1"/>
          </p:cNvSpPr>
          <p:nvPr>
            <p:ph type="dt" sz="half" idx="6"/>
          </p:nvPr>
        </p:nvSpPr>
        <p:spPr/>
        <p:txBody>
          <a:bodyPr/>
          <a:lstStyle/>
          <a:p>
            <a:fld id="{580A8A06-8DE2-C343-83BC-EF165015BDC8}" type="datetime1">
              <a:rPr lang="en-IN" smtClean="0"/>
              <a:t>24/01/25</a:t>
            </a:fld>
            <a:endParaRPr lang="en-US"/>
          </a:p>
        </p:txBody>
      </p:sp>
      <p:sp>
        <p:nvSpPr>
          <p:cNvPr id="6" name="Slide Number Placeholder 5">
            <a:extLst>
              <a:ext uri="{FF2B5EF4-FFF2-40B4-BE49-F238E27FC236}">
                <a16:creationId xmlns:a16="http://schemas.microsoft.com/office/drawing/2014/main" id="{D59C2845-FC11-EBA7-B193-2BB6D0521C2C}"/>
              </a:ext>
            </a:extLst>
          </p:cNvPr>
          <p:cNvSpPr>
            <a:spLocks noGrp="1"/>
          </p:cNvSpPr>
          <p:nvPr>
            <p:ph type="sldNum" sz="quarter" idx="7"/>
          </p:nvPr>
        </p:nvSpPr>
        <p:spPr/>
        <p:txBody>
          <a:bodyPr/>
          <a:lstStyle/>
          <a:p>
            <a:pPr marL="25400">
              <a:lnSpc>
                <a:spcPts val="1650"/>
              </a:lnSpc>
            </a:pPr>
            <a:fld id="{81D60167-4931-47E6-BA6A-407CBD079E47}" type="slidenum">
              <a:rPr lang="en-IN" smtClean="0"/>
              <a:t>9</a:t>
            </a:fld>
            <a:endParaRPr lang="en-IN" dirty="0"/>
          </a:p>
        </p:txBody>
      </p:sp>
    </p:spTree>
    <p:extLst>
      <p:ext uri="{BB962C8B-B14F-4D97-AF65-F5344CB8AC3E}">
        <p14:creationId xmlns:p14="http://schemas.microsoft.com/office/powerpoint/2010/main" val="1404923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5520</TotalTime>
  <Words>2223</Words>
  <Application>Microsoft Macintosh PowerPoint</Application>
  <PresentationFormat>On-screen Show (4:3)</PresentationFormat>
  <Paragraphs>220</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Galliard</vt:lpstr>
      <vt:lpstr>Ghost</vt:lpstr>
      <vt:lpstr>Times</vt:lpstr>
      <vt:lpstr>Times New Roman</vt:lpstr>
      <vt:lpstr>TWK Lausanne</vt:lpstr>
      <vt:lpstr>Wingdings</vt:lpstr>
      <vt:lpstr>Office Theme</vt:lpstr>
      <vt:lpstr>PowerPoint Presentation</vt:lpstr>
      <vt:lpstr>Index</vt:lpstr>
      <vt:lpstr>Unit No: 1</vt:lpstr>
      <vt:lpstr>Project initiation: The first step to successful project management </vt:lpstr>
      <vt:lpstr>PowerPoint Presentation</vt:lpstr>
      <vt:lpstr>Why does the project initiation phase matter? </vt:lpstr>
      <vt:lpstr>The project initiation process: 4 steps to get started </vt:lpstr>
      <vt:lpstr>Create a project charter or business case </vt:lpstr>
      <vt:lpstr>Project charter </vt:lpstr>
      <vt:lpstr>Business case </vt:lpstr>
      <vt:lpstr>Identify key stakeholders and pitch your project </vt:lpstr>
      <vt:lpstr>Unit No: 2</vt:lpstr>
      <vt:lpstr>PROJECT SELECTION CRITERIA AND MODELS  </vt:lpstr>
      <vt:lpstr>PowerPoint Presentation</vt:lpstr>
      <vt:lpstr>PowerPoint Presentation</vt:lpstr>
      <vt:lpstr>PowerPoint Presentation</vt:lpstr>
      <vt:lpstr>Nonnumeric Models  </vt:lpstr>
      <vt:lpstr>PowerPoint Presentation</vt:lpstr>
      <vt:lpstr>Q-Sort Method</vt:lpstr>
      <vt:lpstr>PowerPoint Presentation</vt:lpstr>
      <vt:lpstr>Numeric Models: Profit/Profitability :   </vt:lpstr>
      <vt:lpstr>Drawback</vt:lpstr>
      <vt:lpstr>Discounted Cash Flow Method </vt:lpstr>
      <vt:lpstr>Steps in the DCF Method:</vt:lpstr>
      <vt:lpstr>PowerPoint Presentation</vt:lpstr>
      <vt:lpstr>PowerPoint Presentation</vt:lpstr>
      <vt:lpstr>Case Study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TAG1</dc:creator>
  <cp:lastModifiedBy>Microsoft Office User</cp:lastModifiedBy>
  <cp:revision>71</cp:revision>
  <dcterms:created xsi:type="dcterms:W3CDTF">2021-07-29T11:01:55Z</dcterms:created>
  <dcterms:modified xsi:type="dcterms:W3CDTF">2025-01-24T08:35:55Z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2021-02-08T00:00:00Z</vt:filetime>
  </property>
  <property fmtid="{D5CDD505-2E9C-101B-9397-08002B2CF9AE}" pid="3" name="Creator">
    <vt:lpwstr>Microsoft® PowerPoint® 2016</vt:lpwstr>
  </property>
  <property fmtid="{D5CDD505-2E9C-101B-9397-08002B2CF9AE}" pid="4" name="LastSaved">
    <vt:filetime>2021-07-29T00:00:00Z</vt:filetime>
  </property>
</Properties>
</file>