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0" r:id="rId1"/>
  </p:sldMasterIdLst>
  <p:notesMasterIdLst>
    <p:notesMasterId r:id="rId22"/>
  </p:notesMasterIdLst>
  <p:sldIdLst>
    <p:sldId id="420" r:id="rId2"/>
    <p:sldId id="445" r:id="rId3"/>
    <p:sldId id="447" r:id="rId4"/>
    <p:sldId id="448" r:id="rId5"/>
    <p:sldId id="483" r:id="rId6"/>
    <p:sldId id="455" r:id="rId7"/>
    <p:sldId id="488" r:id="rId8"/>
    <p:sldId id="489" r:id="rId9"/>
    <p:sldId id="490" r:id="rId10"/>
    <p:sldId id="499" r:id="rId11"/>
    <p:sldId id="491" r:id="rId12"/>
    <p:sldId id="492" r:id="rId13"/>
    <p:sldId id="493" r:id="rId14"/>
    <p:sldId id="494" r:id="rId15"/>
    <p:sldId id="496" r:id="rId16"/>
    <p:sldId id="497" r:id="rId17"/>
    <p:sldId id="500" r:id="rId18"/>
    <p:sldId id="501" r:id="rId19"/>
    <p:sldId id="502" r:id="rId20"/>
    <p:sldId id="446" r:id="rId21"/>
  </p:sldIdLst>
  <p:sldSz cx="12192000" cy="6858000"/>
  <p:notesSz cx="7315200" cy="9601200"/>
  <p:embeddedFontLst>
    <p:embeddedFont>
      <p:font typeface="Cambria Math" panose="02040503050406030204" pitchFamily="18" charset="0"/>
      <p:regular r:id="rId23"/>
    </p:embeddedFont>
    <p:embeddedFont>
      <p:font typeface="Wingdings 2" panose="05020102010507070707" pitchFamily="18" charset="2"/>
      <p:regular r:id="rId24"/>
    </p:embeddedFont>
    <p:embeddedFont>
      <p:font typeface="Mongolian Baiti" panose="03000500000000000000" pitchFamily="66" charset="0"/>
      <p:regular r:id="rId25"/>
    </p:embeddedFont>
    <p:embeddedFont>
      <p:font typeface="EB Garamond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AC347-8AF2-4B99-94C9-A27A2F839D6E}" v="1" dt="2022-01-12T11:19:59.833"/>
    <p1510:client id="{44D7F92B-B8F9-4B70-99C4-1614802A01CA}" v="19" dt="2022-01-12T10:42:22.434"/>
  </p1510:revLst>
</p1510:revInfo>
</file>

<file path=ppt/tableStyles.xml><?xml version="1.0" encoding="utf-8"?>
<a:tblStyleLst xmlns:a="http://schemas.openxmlformats.org/drawingml/2006/main" def="{2A54E739-E25B-4C29-A71C-FB83D43C9B92}">
  <a:tblStyle styleId="{2A54E739-E25B-4C29-A71C-FB83D43C9B92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F1F4"/>
          </a:solidFill>
        </a:fill>
      </a:tcStyle>
    </a:wholeTbl>
    <a:band1H>
      <a:tcTxStyle/>
      <a:tcStyle>
        <a:tcBdr/>
        <a:fill>
          <a:solidFill>
            <a:srgbClr val="CDE3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E3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08" autoAdjust="0"/>
  </p:normalViewPr>
  <p:slideViewPr>
    <p:cSldViewPr snapToGrid="0">
      <p:cViewPr varScale="1">
        <p:scale>
          <a:sx n="66" d="100"/>
          <a:sy n="66" d="100"/>
        </p:scale>
        <p:origin x="8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12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126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4D7F92B-B8F9-4B70-99C4-1614802A01CA}"/>
    <pc:docChg chg="modSld">
      <pc:chgData name="" userId="" providerId="" clId="Web-{44D7F92B-B8F9-4B70-99C4-1614802A01CA}" dt="2022-01-12T10:41:15.495" v="1" actId="20577"/>
      <pc:docMkLst>
        <pc:docMk/>
      </pc:docMkLst>
      <pc:sldChg chg="addSp delSp modSp">
        <pc:chgData name="" userId="" providerId="" clId="Web-{44D7F92B-B8F9-4B70-99C4-1614802A01CA}" dt="2022-01-12T10:41:15.495" v="1" actId="20577"/>
        <pc:sldMkLst>
          <pc:docMk/>
          <pc:sldMk cId="3629037967" sldId="420"/>
        </pc:sldMkLst>
        <pc:spChg chg="del">
          <ac:chgData name="" userId="" providerId="" clId="Web-{44D7F92B-B8F9-4B70-99C4-1614802A01CA}" dt="2022-01-12T10:41:02.745" v="0"/>
          <ac:spMkLst>
            <pc:docMk/>
            <pc:sldMk cId="3629037967" sldId="420"/>
            <ac:spMk id="2" creationId="{00000000-0000-0000-0000-000000000000}"/>
          </ac:spMkLst>
        </pc:spChg>
        <pc:spChg chg="add mod">
          <ac:chgData name="" userId="" providerId="" clId="Web-{44D7F92B-B8F9-4B70-99C4-1614802A01CA}" dt="2022-01-12T10:41:15.495" v="1" actId="20577"/>
          <ac:spMkLst>
            <pc:docMk/>
            <pc:sldMk cId="3629037967" sldId="420"/>
            <ac:spMk id="4" creationId="{B506A89E-E563-48C3-819F-3579A784EB79}"/>
          </ac:spMkLst>
        </pc:spChg>
      </pc:sldChg>
    </pc:docChg>
  </pc:docChgLst>
  <pc:docChgLst>
    <pc:chgData name="Prakash Andugula" userId="15a7d749222b3618" providerId="Windows Live" clId="Web-{44D7F92B-B8F9-4B70-99C4-1614802A01CA}"/>
    <pc:docChg chg="modSld">
      <pc:chgData name="Prakash Andugula" userId="15a7d749222b3618" providerId="Windows Live" clId="Web-{44D7F92B-B8F9-4B70-99C4-1614802A01CA}" dt="2022-01-12T10:42:22.356" v="14" actId="20577"/>
      <pc:docMkLst>
        <pc:docMk/>
      </pc:docMkLst>
      <pc:sldChg chg="addSp delSp modSp">
        <pc:chgData name="Prakash Andugula" userId="15a7d749222b3618" providerId="Windows Live" clId="Web-{44D7F92B-B8F9-4B70-99C4-1614802A01CA}" dt="2022-01-12T10:42:22.356" v="14" actId="20577"/>
        <pc:sldMkLst>
          <pc:docMk/>
          <pc:sldMk cId="0" sldId="256"/>
        </pc:sldMkLst>
        <pc:spChg chg="add mod">
          <ac:chgData name="Prakash Andugula" userId="15a7d749222b3618" providerId="Windows Live" clId="Web-{44D7F92B-B8F9-4B70-99C4-1614802A01CA}" dt="2022-01-12T10:42:22.356" v="14" actId="20577"/>
          <ac:spMkLst>
            <pc:docMk/>
            <pc:sldMk cId="0" sldId="256"/>
            <ac:spMk id="3" creationId="{9360D0DC-9235-46DC-85FD-410EAE47F97C}"/>
          </ac:spMkLst>
        </pc:spChg>
        <pc:spChg chg="del">
          <ac:chgData name="Prakash Andugula" userId="15a7d749222b3618" providerId="Windows Live" clId="Web-{44D7F92B-B8F9-4B70-99C4-1614802A01CA}" dt="2022-01-12T10:41:46.949" v="6"/>
          <ac:spMkLst>
            <pc:docMk/>
            <pc:sldMk cId="0" sldId="256"/>
            <ac:spMk id="9" creationId="{00000000-0000-0000-0000-000000000000}"/>
          </ac:spMkLst>
        </pc:spChg>
      </pc:sldChg>
      <pc:sldChg chg="modSp">
        <pc:chgData name="Prakash Andugula" userId="15a7d749222b3618" providerId="Windows Live" clId="Web-{44D7F92B-B8F9-4B70-99C4-1614802A01CA}" dt="2022-01-12T10:41:31.214" v="5" actId="20577"/>
        <pc:sldMkLst>
          <pc:docMk/>
          <pc:sldMk cId="3629037967" sldId="420"/>
        </pc:sldMkLst>
        <pc:spChg chg="mod">
          <ac:chgData name="Prakash Andugula" userId="15a7d749222b3618" providerId="Windows Live" clId="Web-{44D7F92B-B8F9-4B70-99C4-1614802A01CA}" dt="2022-01-12T10:41:31.214" v="5" actId="20577"/>
          <ac:spMkLst>
            <pc:docMk/>
            <pc:sldMk cId="3629037967" sldId="420"/>
            <ac:spMk id="4" creationId="{B506A89E-E563-48C3-819F-3579A784EB79}"/>
          </ac:spMkLst>
        </pc:spChg>
      </pc:sldChg>
    </pc:docChg>
  </pc:docChgLst>
  <pc:docChgLst>
    <pc:chgData name="Prakash Andugula" userId="15a7d749222b3618" providerId="Windows Live" clId="Web-{3DBAC347-8AF2-4B99-94C9-A27A2F839D6E}"/>
    <pc:docChg chg="delSld">
      <pc:chgData name="Prakash Andugula" userId="15a7d749222b3618" providerId="Windows Live" clId="Web-{3DBAC347-8AF2-4B99-94C9-A27A2F839D6E}" dt="2022-01-12T11:19:59.833" v="0"/>
      <pc:docMkLst>
        <pc:docMk/>
      </pc:docMkLst>
      <pc:sldChg chg="del">
        <pc:chgData name="Prakash Andugula" userId="15a7d749222b3618" providerId="Windows Live" clId="Web-{3DBAC347-8AF2-4B99-94C9-A27A2F839D6E}" dt="2022-01-12T11:19:59.833" v="0"/>
        <pc:sldMkLst>
          <pc:docMk/>
          <pc:sldMk cId="877747258" sldId="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720725"/>
            <a:ext cx="6396038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13" tIns="99013" rIns="99013" bIns="99013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14917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9013" tIns="99013" rIns="99013" bIns="990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35" name="Google Shape;1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46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7674566" y="4558352"/>
            <a:ext cx="4517434" cy="139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>
              <a:lnSpc>
                <a:spcPct val="90000"/>
              </a:lnSpc>
              <a:buClr>
                <a:schemeClr val="lt2"/>
              </a:buClr>
              <a:buSzPts val="3200"/>
            </a:pPr>
            <a:r>
              <a:rPr lang="en-US" sz="3200" dirty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Dr. Prakash </a:t>
            </a:r>
            <a:r>
              <a:rPr lang="en-US" sz="3200" dirty="0" err="1" smtClean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Andugula</a:t>
            </a:r>
            <a:endParaRPr lang="en-US" sz="3200" dirty="0" smtClean="0">
              <a:solidFill>
                <a:schemeClr val="lt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  <a:p>
            <a:pPr lvl="0" algn="r">
              <a:lnSpc>
                <a:spcPct val="90000"/>
              </a:lnSpc>
              <a:buClr>
                <a:schemeClr val="lt2"/>
              </a:buClr>
              <a:buSzPts val="3200"/>
            </a:pPr>
            <a:r>
              <a:rPr lang="en-US" sz="3200" dirty="0" smtClean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CSE, RAIT </a:t>
            </a:r>
            <a:endParaRPr lang="en-US" sz="3200" dirty="0">
              <a:solidFill>
                <a:schemeClr val="lt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B506A89E-E563-48C3-819F-3579A784E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IN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Advanced Machine </a:t>
            </a:r>
            <a:r>
              <a:rPr lang="en-IN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Learning</a:t>
            </a:r>
            <a:endParaRPr lang="en-GB" dirty="0">
              <a:cs typeface="Mongolian Baiti"/>
            </a:endParaRPr>
          </a:p>
        </p:txBody>
      </p:sp>
      <p:sp>
        <p:nvSpPr>
          <p:cNvPr id="6" name="Google Shape;137;p19"/>
          <p:cNvSpPr txBox="1">
            <a:spLocks noGrp="1"/>
          </p:cNvSpPr>
          <p:nvPr>
            <p:ph type="ctrTitle"/>
          </p:nvPr>
        </p:nvSpPr>
        <p:spPr>
          <a:xfrm>
            <a:off x="28598" y="616099"/>
            <a:ext cx="12163402" cy="76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4400"/>
            </a:pPr>
            <a: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Generalized Linear </a:t>
            </a:r>
            <a: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Models </a:t>
            </a:r>
            <a: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and Exponential </a:t>
            </a:r>
            <a: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Family</a:t>
            </a:r>
            <a:b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</a:br>
            <a: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/>
            </a:r>
            <a:b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</a:br>
            <a:endParaRPr lang="en-US" sz="4400" i="0" u="none" strike="noStrike" cap="none" dirty="0">
              <a:solidFill>
                <a:srgbClr val="E2E2E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  <p:sp>
        <p:nvSpPr>
          <p:cNvPr id="7" name="Google Shape;137;p19"/>
          <p:cNvSpPr txBox="1">
            <a:spLocks/>
          </p:cNvSpPr>
          <p:nvPr/>
        </p:nvSpPr>
        <p:spPr>
          <a:xfrm>
            <a:off x="1465511" y="2332466"/>
            <a:ext cx="9526137" cy="15428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ClrTx/>
              <a:buSzPts val="4400"/>
              <a:buFont typeface="Arial" panose="020B0604020202020204" pitchFamily="34" charset="0"/>
              <a:buChar char="•"/>
            </a:pPr>
            <a: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Exponential Families</a:t>
            </a:r>
          </a:p>
          <a:p>
            <a:pPr marL="571500" indent="-571500">
              <a:buClrTx/>
              <a:buSzPts val="4400"/>
              <a:buFont typeface="Arial" panose="020B0604020202020204" pitchFamily="34" charset="0"/>
              <a:buChar char="•"/>
            </a:pPr>
            <a: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Log Partition Function</a:t>
            </a:r>
            <a:endParaRPr lang="en-US" cap="none" dirty="0">
              <a:solidFill>
                <a:srgbClr val="E2E2E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62903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</a:t>
            </a:r>
            <a:r>
              <a:rPr lang="en-US" dirty="0"/>
              <a:t>of maximum entropy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" y="1527630"/>
                <a:ext cx="12172258" cy="533037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2000" b="1" dirty="0" smtClean="0"/>
                  <a:t>Principle </a:t>
                </a:r>
                <a:r>
                  <a:rPr lang="en-US" sz="2000" b="1" dirty="0"/>
                  <a:t>of maximum entropy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MaxEnt</a:t>
                </a:r>
                <a:r>
                  <a:rPr lang="en-US" sz="2000" dirty="0"/>
                  <a:t>) states that, given a set of constraints (such as expected values), the distribution that best represents the information available is the one with the maximum entropy, subject to those constraints. </a:t>
                </a:r>
                <a:endParaRPr lang="en-US" sz="2000" dirty="0" smtClean="0"/>
              </a:p>
              <a:p>
                <a:pPr>
                  <a:spcBef>
                    <a:spcPts val="0"/>
                  </a:spcBef>
                </a:pPr>
                <a:r>
                  <a:rPr lang="en-US" sz="2000" dirty="0"/>
                  <a:t>The goal is to maximize the entropy of a probability distribution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under certain constraints. Entropy is defined as:</a:t>
                </a:r>
                <a:endParaRPr lang="en-IN" sz="2000" dirty="0"/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IN" sz="2000" dirty="0"/>
              </a:p>
              <a:p>
                <a:pPr>
                  <a:spcBef>
                    <a:spcPts val="0"/>
                  </a:spcBef>
                </a:pPr>
                <a:r>
                  <a:rPr lang="en-US" sz="2000" dirty="0"/>
                  <a:t>Maximizing entropy ensures </a:t>
                </a:r>
                <a:r>
                  <a:rPr lang="en-US" sz="2000" dirty="0" smtClean="0"/>
                  <a:t>to </a:t>
                </a:r>
                <a:r>
                  <a:rPr lang="en-US" sz="2000" dirty="0"/>
                  <a:t>choose the least biased distribution given known information (constraints</a:t>
                </a:r>
                <a:r>
                  <a:rPr lang="en-US" sz="2000" dirty="0" smtClean="0"/>
                  <a:t>)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IN" sz="20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: a feature function (sufficient statistic),</a:t>
                </a:r>
                <a:endParaRPr lang="en-IN" sz="20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: the expected value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  <a:p>
                <a:pPr lvl="2">
                  <a:spcBef>
                    <a:spcPts val="0"/>
                  </a:spcBef>
                </a:pPr>
                <a:r>
                  <a:rPr lang="en-US" sz="2000" dirty="0"/>
                  <a:t>S</a:t>
                </a:r>
                <a:r>
                  <a:rPr lang="en-US" sz="2000" dirty="0" smtClean="0"/>
                  <a:t>tatistical </a:t>
                </a:r>
                <a:r>
                  <a:rPr lang="en-US" sz="2000" dirty="0"/>
                  <a:t>property of the random variable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685800" lvl="2" indent="0">
                  <a:spcBef>
                    <a:spcPts val="0"/>
                  </a:spcBef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{</a:t>
                </a:r>
                <a:r>
                  <a:rPr lang="en-US" sz="2000" dirty="0"/>
                  <a:t>E</a:t>
                </a:r>
                <a:r>
                  <a:rPr lang="en-US" sz="2000" dirty="0" smtClean="0"/>
                  <a:t>xpected </a:t>
                </a:r>
                <a:r>
                  <a:rPr lang="en-US" sz="2000" dirty="0"/>
                  <a:t>value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IN" sz="2000" dirty="0"/>
                  <a:t>V</a:t>
                </a:r>
                <a:r>
                  <a:rPr lang="en-US" sz="2000" dirty="0" err="1" smtClean="0"/>
                  <a:t>ariance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IN" sz="2000" dirty="0"/>
                  <a:t> </a:t>
                </a:r>
                <a:r>
                  <a:rPr lang="en-IN" sz="2000" dirty="0" smtClean="0"/>
                  <a:t>E</a:t>
                </a:r>
                <a:r>
                  <a:rPr lang="en-US" sz="2000" dirty="0" err="1" smtClean="0"/>
                  <a:t>xpected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value of some feature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sz="2000" dirty="0"/>
              </a:p>
              <a:p>
                <a:pPr lvl="2">
                  <a:spcBef>
                    <a:spcPts val="0"/>
                  </a:spcBef>
                </a:pPr>
                <a:r>
                  <a:rPr lang="en-US" sz="2000" dirty="0"/>
                  <a:t>To ensure the derived probability distribution matches this known property,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impose the constraint: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)]=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000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Additionally,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has </a:t>
                </a:r>
                <a:r>
                  <a:rPr lang="en-US" sz="2000" dirty="0"/>
                  <a:t>be a valid probability distribution, so:</a:t>
                </a:r>
                <a:endParaRPr lang="en-IN" sz="20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" y="1527630"/>
                <a:ext cx="12172258" cy="5330370"/>
              </a:xfrm>
              <a:blipFill rotWithShape="0">
                <a:blip r:embed="rId2"/>
                <a:stretch>
                  <a:fillRect t="-686" r="-701" b="-136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28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olve constrained </a:t>
            </a:r>
            <a:r>
              <a:rPr lang="en-US" dirty="0"/>
              <a:t>optimization problem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51979" y="1527630"/>
                <a:ext cx="11520279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To solve this constrained optimization problem, the method of Lagrange multipliers is used. The </a:t>
                </a:r>
                <a:r>
                  <a:rPr lang="en-US" dirty="0" err="1"/>
                  <a:t>Lagrangian</a:t>
                </a:r>
                <a:r>
                  <a:rPr lang="en-US" dirty="0"/>
                  <a:t> is: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multiplier for the normalization </a:t>
                </a:r>
                <a:r>
                  <a:rPr lang="en-US" dirty="0" smtClean="0"/>
                  <a:t>constraint.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multiplier for the expectation constraint.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b="1" dirty="0"/>
                  <a:t> </a:t>
                </a:r>
                <a:r>
                  <a:rPr lang="en-US" b="1" dirty="0" smtClean="0"/>
                  <a:t>Taking </a:t>
                </a:r>
                <a:r>
                  <a:rPr lang="en-US" b="1" dirty="0"/>
                  <a:t>the Functional Derivative</a:t>
                </a:r>
                <a:endParaRPr lang="en-IN" dirty="0"/>
              </a:p>
              <a:p>
                <a:r>
                  <a:rPr lang="en-US" dirty="0" smtClean="0"/>
                  <a:t>Maximize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by taking its functional derivative with respect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setting it to zero. 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lvl="1"/>
                <a:r>
                  <a:rPr lang="en-US" dirty="0"/>
                  <a:t>Setting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:endParaRPr lang="en-IN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>
                  <a:spcBef>
                    <a:spcPts val="0"/>
                  </a:spcBef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51979" y="1527630"/>
                <a:ext cx="11520279" cy="5257800"/>
              </a:xfrm>
              <a:blipFill rotWithShape="0">
                <a:blip r:embed="rId2"/>
                <a:stretch>
                  <a:fillRect l="-317" t="-1856" r="-53" b="-10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054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Solving for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43" t="-1852" b="-172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58257"/>
                <a:ext cx="11084850" cy="4495800"/>
              </a:xfrm>
            </p:spPr>
            <p:txBody>
              <a:bodyPr>
                <a:normAutofit/>
              </a:bodyPr>
              <a:lstStyle/>
              <a:p>
                <a:r>
                  <a:rPr lang="en-US" sz="2700" dirty="0" smtClean="0"/>
                  <a:t>E</a:t>
                </a:r>
                <a:r>
                  <a:rPr lang="en-US" sz="2700" dirty="0" err="1" smtClean="0"/>
                  <a:t>xponentiate</a:t>
                </a:r>
                <a:r>
                  <a:rPr lang="en-US" sz="2700" dirty="0" smtClean="0"/>
                  <a:t> </a:t>
                </a:r>
                <a:r>
                  <a:rPr lang="en-US" sz="2700" dirty="0"/>
                  <a:t>both sides of the </a:t>
                </a:r>
                <a:r>
                  <a:rPr lang="en-US" sz="2700" dirty="0" smtClean="0"/>
                  <a:t>equation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7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7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7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7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7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70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2700" dirty="0" smtClean="0"/>
                  <a:t> (Constant and Dependent term on x)</a:t>
                </a:r>
                <a:endParaRPr lang="en-IN" sz="2700" dirty="0"/>
              </a:p>
              <a:p>
                <a:r>
                  <a:rPr lang="en-IN" sz="2700" dirty="0" smtClean="0"/>
                  <a:t> </a:t>
                </a:r>
                <a:r>
                  <a:rPr lang="en-US" sz="2700" dirty="0"/>
                  <a:t>Normalization </a:t>
                </a:r>
                <a:r>
                  <a:rPr lang="en-US" sz="2700" dirty="0" smtClean="0"/>
                  <a:t>Constraint 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70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IN" sz="2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=&gt;</m:t>
                    </m:r>
                    <m:sSup>
                      <m:sSup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70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7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700" dirty="0" smtClean="0"/>
              </a:p>
              <a:p>
                <a:r>
                  <a:rPr lang="en-US" sz="2700" dirty="0"/>
                  <a:t>Partition </a:t>
                </a:r>
                <a:r>
                  <a:rPr lang="en-US" sz="2700" dirty="0" smtClean="0"/>
                  <a:t>Function : Let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7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sz="27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IN" sz="27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IN" sz="2700" dirty="0" smtClean="0"/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70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7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2700" dirty="0" smtClean="0"/>
                  <a:t>;</a:t>
                </a:r>
              </a:p>
              <a:p>
                <a:r>
                  <a:rPr lang="en-US" sz="2700" dirty="0"/>
                  <a:t>C</a:t>
                </a:r>
                <a:r>
                  <a:rPr lang="en-US" sz="2700" dirty="0" smtClean="0"/>
                  <a:t>onstant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700" dirty="0"/>
                  <a:t> ensures the distribution integrates to </a:t>
                </a:r>
                <a:r>
                  <a:rPr lang="en-US" sz="2700" dirty="0" smtClean="0"/>
                  <a:t>1</a:t>
                </a:r>
              </a:p>
              <a:p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7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7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𝑍</m:t>
                        </m:r>
                        <m:d>
                          <m:d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7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70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sz="2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=&gt;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2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7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7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sz="2700" dirty="0"/>
              </a:p>
              <a:p>
                <a:endParaRPr lang="en-IN" sz="2700" dirty="0"/>
              </a:p>
              <a:p>
                <a:endParaRPr lang="en-IN" sz="2700" dirty="0"/>
              </a:p>
              <a:p>
                <a:endParaRPr lang="en-IN" sz="2700" dirty="0"/>
              </a:p>
              <a:p>
                <a:endParaRPr lang="en-IN" sz="2700" dirty="0"/>
              </a:p>
              <a:p>
                <a:endParaRPr lang="en-IN" sz="2700" dirty="0"/>
              </a:p>
              <a:p>
                <a:endParaRPr lang="en-IN" sz="2700" dirty="0"/>
              </a:p>
              <a:p>
                <a:endParaRPr lang="en-IN" sz="2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58257"/>
                <a:ext cx="11084850" cy="4495800"/>
              </a:xfrm>
              <a:blipFill rotWithShape="0">
                <a:blip r:embed="rId3"/>
                <a:stretch>
                  <a:fillRect l="-220" t="-12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90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Interpreting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3" y="1600199"/>
                <a:ext cx="11142907" cy="5090887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2800" b="1" dirty="0"/>
                  <a:t>Natural Parameter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1" dirty="0"/>
                  <a:t>)</a:t>
                </a:r>
                <a:r>
                  <a:rPr lang="en-US" sz="2800" dirty="0"/>
                  <a:t>:</a:t>
                </a:r>
                <a:br>
                  <a:rPr lang="en-US" sz="2800" dirty="0"/>
                </a:br>
                <a:r>
                  <a:rPr lang="en-US" sz="2800" dirty="0"/>
                  <a:t>The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controls the influence of the feature function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on the probability density.</a:t>
                </a:r>
                <a:endParaRPr lang="en-IN" sz="2800" dirty="0"/>
              </a:p>
              <a:p>
                <a:pPr lvl="0"/>
                <a:r>
                  <a:rPr lang="en-US" sz="2800" b="1" dirty="0"/>
                  <a:t>Partition Function 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)</a:t>
                </a:r>
                <a:r>
                  <a:rPr lang="en-US" sz="2800" dirty="0"/>
                  <a:t>:</a:t>
                </a:r>
                <a:endParaRPr lang="en-IN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IN" sz="2800" dirty="0"/>
              </a:p>
              <a:p>
                <a:pPr lvl="1"/>
                <a:r>
                  <a:rPr lang="en-US" sz="2400" dirty="0"/>
                  <a:t>Ensures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integrates to 1.</a:t>
                </a:r>
                <a:endParaRPr lang="en-IN" sz="2400" dirty="0"/>
              </a:p>
              <a:p>
                <a:pPr lvl="1"/>
                <a:r>
                  <a:rPr lang="en-US" sz="2400" dirty="0"/>
                  <a:t>Encodes how the distribution normalizes over the domain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  <a:endParaRPr lang="en-IN" sz="2400" dirty="0"/>
              </a:p>
              <a:p>
                <a:pPr lvl="0"/>
                <a:r>
                  <a:rPr lang="en-US" sz="2800" b="1" dirty="0"/>
                  <a:t>Final Form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2800" dirty="0" smtClean="0"/>
                  <a:t> </a:t>
                </a:r>
                <a:r>
                  <a:rPr lang="en-IN" sz="2800" dirty="0"/>
                  <a:t> </a:t>
                </a:r>
                <a:r>
                  <a:rPr lang="en-US" sz="2800" dirty="0" smtClean="0"/>
                  <a:t>is in the  </a:t>
                </a:r>
                <a:r>
                  <a:rPr lang="en-US" sz="2800" dirty="0"/>
                  <a:t>Exponential </a:t>
                </a:r>
                <a:r>
                  <a:rPr lang="en-US" sz="2800" dirty="0" smtClean="0"/>
                  <a:t>Family </a:t>
                </a:r>
                <a:r>
                  <a:rPr lang="en-US" sz="2800" dirty="0"/>
                  <a:t>of distributions</a:t>
                </a:r>
                <a:r>
                  <a:rPr lang="en-US" sz="2800" dirty="0" smtClean="0"/>
                  <a:t>, </a:t>
                </a:r>
                <a:r>
                  <a:rPr lang="en-US" sz="2800" dirty="0"/>
                  <a:t>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ensuring proper normalization.</a:t>
                </a:r>
                <a:endParaRPr lang="en-IN" sz="2800" dirty="0"/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3" y="1600199"/>
                <a:ext cx="11142907" cy="5090887"/>
              </a:xfrm>
              <a:blipFill rotWithShape="0">
                <a:blip r:embed="rId2"/>
                <a:stretch>
                  <a:fillRect l="-219" t="-1077" b="-2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47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General Form of the Exponential </a:t>
            </a:r>
            <a:r>
              <a:rPr lang="en-US" b="1" dirty="0" smtClean="0"/>
              <a:t>Family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24114" y="1600200"/>
                <a:ext cx="11567886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Rewriting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a canonical form: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base measure,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: natural parameter (possibly a vector),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sufficient statistics,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log-partition function,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r>
                  <a:rPr lang="en-US" dirty="0"/>
                  <a:t>The term </a:t>
                </a:r>
                <a:r>
                  <a:rPr lang="en-US" b="1" dirty="0"/>
                  <a:t>log-partition function</a:t>
                </a:r>
                <a:r>
                  <a:rPr lang="en-US" dirty="0"/>
                  <a:t>, denoted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the general exponential family formulation, derives its name because it is the logarithm of the </a:t>
                </a:r>
                <a:r>
                  <a:rPr lang="en-US" b="1" dirty="0"/>
                  <a:t>partition function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which normalizes the probability distribution.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24114" y="1600200"/>
                <a:ext cx="11567886" cy="5257800"/>
              </a:xfrm>
              <a:blipFill rotWithShape="0">
                <a:blip r:embed="rId2"/>
                <a:stretch>
                  <a:fillRect l="-1106" t="-11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2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Relation between </a:t>
            </a:r>
            <a:br>
              <a:rPr lang="en-IN" b="1" dirty="0" smtClean="0"/>
            </a:br>
            <a:r>
              <a:rPr lang="en-US" b="1" dirty="0" smtClean="0"/>
              <a:t>General Form vs </a:t>
            </a:r>
            <a:r>
              <a:rPr lang="en-US" b="1" dirty="0"/>
              <a:t>Simplified Exponential Distribution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3" y="1600200"/>
                <a:ext cx="11244507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General Form of the Exponential </a:t>
                </a:r>
                <a:r>
                  <a:rPr lang="en-US" sz="2800" dirty="0" smtClean="0"/>
                  <a:t>Family : </a:t>
                </a:r>
                <a:r>
                  <a:rPr lang="en-US" sz="28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base measure,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: natural parameter (possibly a vector),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sufficient statistics,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log-partition function,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US" sz="2800" i="1" dirty="0"/>
              </a:p>
              <a:p>
                <a:r>
                  <a:rPr lang="en-US" sz="2800" dirty="0" smtClean="0"/>
                  <a:t>Specific </a:t>
                </a:r>
                <a:r>
                  <a:rPr lang="en-US" sz="2800" dirty="0"/>
                  <a:t>case of the exponential </a:t>
                </a:r>
                <a:r>
                  <a:rPr lang="en-US" sz="2800" dirty="0" smtClean="0"/>
                  <a:t>family: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2400" dirty="0"/>
                  <a:t> </a:t>
                </a:r>
              </a:p>
              <a:p>
                <a:pPr lvl="1"/>
                <a:r>
                  <a:rPr lang="en-US" sz="2800" dirty="0"/>
                  <a:t>There is a single scalar natural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instead of a vector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800" dirty="0"/>
                  <a:t>.</a:t>
                </a:r>
                <a:endParaRPr lang="en-IN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 Acts as both the sufficient statistic and the "feature function."</a:t>
                </a:r>
                <a:endParaRPr lang="en-IN" sz="2800" dirty="0"/>
              </a:p>
              <a:p>
                <a:pPr lvl="1"/>
                <a:r>
                  <a:rPr lang="en-US" sz="2800" dirty="0"/>
                  <a:t>No explicit base measure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(or, equivalently, it is 1).</a:t>
                </a:r>
                <a:endParaRPr lang="en-IN" sz="2800" dirty="0"/>
              </a:p>
              <a:p>
                <a:pPr lvl="1"/>
                <a:r>
                  <a:rPr lang="en-US" sz="2500" dirty="0"/>
                  <a:t>In this form, the partition function is:</a:t>
                </a:r>
                <a:r>
                  <a:rPr lang="en-IN" sz="2500" dirty="0"/>
                  <a:t>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5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5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5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IN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IN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5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5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5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IN" sz="2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3" y="1600200"/>
                <a:ext cx="11244507" cy="5257800"/>
              </a:xfrm>
              <a:blipFill rotWithShape="0">
                <a:blip r:embed="rId2"/>
                <a:stretch>
                  <a:fillRect l="-217" t="-1160" b="-1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37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375136" cy="9906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Relation between </a:t>
            </a:r>
            <a:br>
              <a:rPr lang="en-IN" b="1" dirty="0" smtClean="0"/>
            </a:br>
            <a:r>
              <a:rPr lang="en-US" b="1" dirty="0" smtClean="0"/>
              <a:t>General Form vs </a:t>
            </a:r>
            <a:r>
              <a:rPr lang="en-US" b="1" dirty="0"/>
              <a:t>Simplified Exponential </a:t>
            </a:r>
            <a:r>
              <a:rPr lang="en-US" b="1" dirty="0" smtClean="0"/>
              <a:t>Distribution..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1887" y="1600200"/>
                <a:ext cx="11669484" cy="525780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2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7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7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700" dirty="0"/>
                  <a:t> is a special case of the general exponential family </a:t>
                </a:r>
                <a:r>
                  <a:rPr lang="en-US" sz="2700" dirty="0" smtClean="0"/>
                  <a:t>form</a:t>
                </a:r>
                <a:endParaRPr lang="en-IN" sz="2700" dirty="0"/>
              </a:p>
              <a:p>
                <a:pPr lvl="2"/>
                <a:r>
                  <a:rPr lang="en-US" sz="2700" dirty="0"/>
                  <a:t>Let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700" dirty="0"/>
                  <a:t> (sufficient statistic is the same as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700" dirty="0"/>
                  <a:t>).</a:t>
                </a:r>
                <a:endParaRPr lang="en-IN" sz="2700" dirty="0"/>
              </a:p>
              <a:p>
                <a:pPr lvl="2"/>
                <a:r>
                  <a:rPr lang="en-US" sz="2700" dirty="0"/>
                  <a:t>Set the base measure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sz="2700" dirty="0"/>
                  <a:t>.</a:t>
                </a:r>
                <a:endParaRPr lang="en-IN" sz="2700" dirty="0"/>
              </a:p>
              <a:p>
                <a:pPr lvl="0"/>
                <a:r>
                  <a:rPr lang="en-US" sz="2700" dirty="0"/>
                  <a:t>Substituting these into the general form:</a:t>
                </a:r>
                <a:endParaRPr lang="en-IN" sz="2700" dirty="0"/>
              </a:p>
              <a:p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sz="27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e>
                    </m:d>
                    <m:r>
                      <a:rPr lang="en-IN" sz="2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=&gt;</m:t>
                    </m:r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𝑍</m:t>
                        </m:r>
                        <m:d>
                          <m:d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7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=&gt;</m:t>
                    </m:r>
                    <m:f>
                      <m:f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2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7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7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sz="27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700" dirty="0"/>
                  <a:t> applies to </a:t>
                </a:r>
                <a:r>
                  <a:rPr lang="en-US" sz="2700" b="1" dirty="0"/>
                  <a:t>multidimensional parameters</a:t>
                </a:r>
                <a:r>
                  <a:rPr lang="en-US" sz="2700" dirty="0"/>
                  <a:t> (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700" dirty="0"/>
                  <a:t>) and sufficient statistics (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700" dirty="0"/>
                  <a:t>).</a:t>
                </a:r>
                <a:endParaRPr lang="en-IN" sz="27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700" dirty="0"/>
                  <a:t> applies to </a:t>
                </a:r>
                <a:r>
                  <a:rPr lang="en-US" sz="2700" b="1" dirty="0"/>
                  <a:t>single-parameter cases</a:t>
                </a:r>
                <a:r>
                  <a:rPr lang="en-US" sz="2700" dirty="0"/>
                  <a:t> with scalar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7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700" dirty="0"/>
                  <a:t> and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700" dirty="0"/>
                  <a:t> as the sufficient statistic.</a:t>
                </a:r>
                <a:endParaRPr lang="en-IN" sz="2700" dirty="0"/>
              </a:p>
              <a:p>
                <a:pPr marL="0" indent="0">
                  <a:buNone/>
                </a:pPr>
                <a:endParaRPr lang="en-IN" sz="2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1887" y="1600200"/>
                <a:ext cx="11669484" cy="5257800"/>
              </a:xfrm>
              <a:blipFill rotWithShape="0">
                <a:blip r:embed="rId2"/>
                <a:stretch>
                  <a:fillRect l="-209" r="-11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840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894" y="2957286"/>
            <a:ext cx="8341650" cy="990600"/>
          </a:xfrm>
        </p:spPr>
        <p:txBody>
          <a:bodyPr>
            <a:noAutofit/>
          </a:bodyPr>
          <a:lstStyle/>
          <a:p>
            <a:r>
              <a:rPr lang="en-US" sz="4800" dirty="0"/>
              <a:t>Log Partition Function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35730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Log Partition </a:t>
                </a: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43" t="-1852" b="-172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199"/>
                <a:ext cx="11259022" cy="50763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exponential family form is given as: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)),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Log partition function,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Base measure,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: Natural parameter,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Sufficient statistic.</a:t>
                </a:r>
                <a:endParaRPr lang="en-IN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log partition function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ensures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integrates (or sums) to 1 across the domain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That is: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=1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for </a:t>
                </a:r>
                <a:r>
                  <a:rPr lang="en-US" dirty="0" smtClean="0"/>
                  <a:t>continuous </a:t>
                </a:r>
                <a:r>
                  <a:rPr lang="en-US" dirty="0"/>
                  <a:t>variables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dirty="0" smtClean="0"/>
                  <a:t>, for </a:t>
                </a:r>
                <a:r>
                  <a:rPr lang="en-US" dirty="0"/>
                  <a:t>discrete variables like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199"/>
                <a:ext cx="11259022" cy="5076371"/>
              </a:xfrm>
              <a:blipFill rotWithShape="0">
                <a:blip r:embed="rId3"/>
                <a:stretch>
                  <a:fillRect l="-271" t="-1080" b="-2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57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Log Partition </a:t>
                </a: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..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43" t="-1852" b="-172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199"/>
                <a:ext cx="11259022" cy="5076371"/>
              </a:xfrm>
            </p:spPr>
            <p:txBody>
              <a:bodyPr>
                <a:normAutofit/>
              </a:bodyPr>
              <a:lstStyle/>
              <a:p>
                <a:r>
                  <a:rPr lang="en-US" sz="2700" dirty="0" smtClean="0"/>
                  <a:t>To derive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700" dirty="0"/>
                  <a:t>, rewrite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700" dirty="0"/>
                  <a:t> without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700" dirty="0"/>
                  <a:t>:</a:t>
                </a:r>
                <a:endParaRPr lang="en-IN" sz="27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sz="27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))⋅</m:t>
                    </m:r>
                    <m:f>
                      <m:f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7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))</m:t>
                        </m:r>
                      </m:den>
                    </m:f>
                  </m:oMath>
                </a14:m>
                <a:endParaRPr lang="en-IN" sz="2700" dirty="0"/>
              </a:p>
              <a:p>
                <a:r>
                  <a:rPr lang="en-US" sz="2700" dirty="0"/>
                  <a:t>The summation over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700" dirty="0"/>
                  <a:t> is:</a:t>
                </a:r>
                <a:endParaRPr lang="en-IN" sz="2700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7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 sz="27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7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))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7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 sz="27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IN" sz="2700" dirty="0"/>
              </a:p>
              <a:p>
                <a:r>
                  <a:rPr lang="en-US" sz="2700" dirty="0" smtClean="0">
                    <a:solidFill>
                      <a:srgbClr val="FF0000"/>
                    </a:solidFill>
                  </a:rPr>
                  <a:t>To satisfy the normalization condition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sz="2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7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 sz="2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7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7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sz="2700" dirty="0">
                    <a:solidFill>
                      <a:srgbClr val="FF0000"/>
                    </a:solidFill>
                  </a:rPr>
                  <a:t>), </a:t>
                </a:r>
                <a:r>
                  <a:rPr lang="en-US" sz="2700" dirty="0"/>
                  <a:t>the log partition function must equal:</a:t>
                </a:r>
                <a:r>
                  <a:rPr lang="en-IN" sz="27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))=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7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 sz="27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IN" sz="2700" dirty="0"/>
              </a:p>
              <a:p>
                <a:r>
                  <a:rPr lang="en-US" sz="2700" dirty="0"/>
                  <a:t>Taking the natural logarithm on both sides:</a:t>
                </a:r>
                <a:endParaRPr lang="en-IN" sz="2700" dirty="0"/>
              </a:p>
              <a:p>
                <a14:m>
                  <m:oMath xmlns:m="http://schemas.openxmlformats.org/officeDocument/2006/math">
                    <m:r>
                      <a:rPr lang="en-US" sz="27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7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b="1" i="1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sz="2700" b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700" b="1" i="1">
                        <a:latin typeface="Cambria Math" panose="02040503050406030204" pitchFamily="18" charset="0"/>
                      </a:rPr>
                      <m:t>𝐥𝐨𝐠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sz="27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7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r>
                          <a:rPr lang="en-US" sz="2700" b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 sz="2700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7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700" b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700" b="1" i="1">
                        <a:latin typeface="Cambria Math" panose="02040503050406030204" pitchFamily="18" charset="0"/>
                      </a:rPr>
                      <m:t>𝐞𝐱𝐩</m:t>
                    </m:r>
                    <m:r>
                      <a:rPr lang="en-US" sz="27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b="1" i="1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sz="2700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7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700" b="1"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IN" sz="2700" b="1" dirty="0"/>
              </a:p>
              <a:p>
                <a:endParaRPr lang="en-IN" sz="2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199"/>
                <a:ext cx="11259022" cy="5076371"/>
              </a:xfrm>
              <a:blipFill rotWithShape="0">
                <a:blip r:embed="rId3"/>
                <a:stretch>
                  <a:fillRect l="-217" t="-9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70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</a:t>
            </a:r>
            <a:r>
              <a:rPr lang="en-US" dirty="0" smtClean="0"/>
              <a:t>in </a:t>
            </a:r>
            <a:r>
              <a:rPr lang="en-US" dirty="0"/>
              <a:t>GLMs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199"/>
                <a:ext cx="11273536" cy="5257801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dirty="0" smtClean="0"/>
                  <a:t>“Generalization</a:t>
                </a:r>
                <a:r>
                  <a:rPr lang="en-US" dirty="0"/>
                  <a:t>" in Generalized Linear Models (GLMs) refers to the extension of simple linear models to handle a broader range of </a:t>
                </a:r>
                <a:r>
                  <a:rPr lang="en-US" b="1" dirty="0"/>
                  <a:t>data </a:t>
                </a:r>
                <a:r>
                  <a:rPr lang="en-US" b="1" dirty="0" smtClean="0"/>
                  <a:t>characteristics</a:t>
                </a:r>
              </a:p>
              <a:p>
                <a:pPr lvl="0"/>
                <a:r>
                  <a:rPr lang="en-US" dirty="0"/>
                  <a:t>Generalization of Response Variable Distribution:</a:t>
                </a:r>
                <a:endParaRPr lang="en-IN" dirty="0"/>
              </a:p>
              <a:p>
                <a:pPr lvl="1"/>
                <a:r>
                  <a:rPr lang="en-US" sz="2800" dirty="0"/>
                  <a:t>Linear models assume the response variable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follows a normal distribution.</a:t>
                </a:r>
                <a:endParaRPr lang="en-IN" sz="2800" dirty="0"/>
              </a:p>
              <a:p>
                <a:pPr lvl="1"/>
                <a:r>
                  <a:rPr lang="en-US" sz="2800" dirty="0"/>
                  <a:t>GLMs generalize this by allowing the response variable to belong to the exponential family of distributions, which includes:</a:t>
                </a:r>
                <a:endParaRPr lang="en-IN" sz="2800" dirty="0"/>
              </a:p>
              <a:p>
                <a:pPr lvl="2"/>
                <a:r>
                  <a:rPr lang="en-US" sz="2400" dirty="0"/>
                  <a:t>Normal distribution for continuous data.</a:t>
                </a:r>
                <a:endParaRPr lang="en-IN" sz="2400" dirty="0"/>
              </a:p>
              <a:p>
                <a:pPr lvl="2"/>
                <a:r>
                  <a:rPr lang="en-US" sz="2400" dirty="0"/>
                  <a:t>Binomial distribution for binary outcomes.</a:t>
                </a:r>
                <a:endParaRPr lang="en-IN" sz="2400" dirty="0"/>
              </a:p>
              <a:p>
                <a:pPr lvl="2"/>
                <a:r>
                  <a:rPr lang="en-US" sz="2400" dirty="0"/>
                  <a:t>Poisson distribution for count data.</a:t>
                </a:r>
                <a:endParaRPr lang="en-IN" sz="2400" dirty="0"/>
              </a:p>
              <a:p>
                <a:pPr lvl="0"/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199"/>
                <a:ext cx="11273536" cy="5257801"/>
              </a:xfrm>
              <a:blipFill rotWithShape="0">
                <a:blip r:embed="rId2"/>
                <a:stretch>
                  <a:fillRect l="-270" t="-1043" r="-1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760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Murphy</a:t>
            </a:r>
            <a:r>
              <a:rPr lang="en-IN" dirty="0"/>
              <a:t>, Kevin P. </a:t>
            </a:r>
            <a:r>
              <a:rPr lang="en-IN" i="1" dirty="0"/>
              <a:t>Machine learning: a probabilistic perspective</a:t>
            </a:r>
            <a:r>
              <a:rPr lang="en-IN" dirty="0"/>
              <a:t>. MIT press, 2012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Chapter 9</a:t>
            </a:r>
          </a:p>
        </p:txBody>
      </p:sp>
    </p:spTree>
    <p:extLst>
      <p:ext uri="{BB962C8B-B14F-4D97-AF65-F5344CB8AC3E}">
        <p14:creationId xmlns:p14="http://schemas.microsoft.com/office/powerpoint/2010/main" val="1870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in </a:t>
            </a:r>
            <a:r>
              <a:rPr lang="en-US" dirty="0" smtClean="0"/>
              <a:t>GLMs…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1244506" cy="5257800"/>
              </a:xfrm>
            </p:spPr>
            <p:txBody>
              <a:bodyPr/>
              <a:lstStyle/>
              <a:p>
                <a:pPr lvl="0"/>
                <a:r>
                  <a:rPr lang="en-US" sz="2800" dirty="0"/>
                  <a:t>Generalization of the Relationship Between Predictors and Response:</a:t>
                </a:r>
                <a:endParaRPr lang="en-IN" sz="2800" dirty="0"/>
              </a:p>
              <a:p>
                <a:pPr lvl="1"/>
                <a:r>
                  <a:rPr lang="en-US" sz="2800" dirty="0"/>
                  <a:t>In linear models, the mean response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/>
                  <a:t> is modeled directly as a linear function of predictors (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800" b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).</a:t>
                </a:r>
                <a:endParaRPr lang="en-IN" sz="2800" dirty="0"/>
              </a:p>
              <a:p>
                <a:pPr lvl="1"/>
                <a:r>
                  <a:rPr lang="en-US" sz="2800" dirty="0"/>
                  <a:t>GLMs introduce a link function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800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to connect the predictors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to the mean of the response: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800" b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sz="2800" dirty="0"/>
              </a:p>
              <a:p>
                <a:pPr lvl="1"/>
                <a:r>
                  <a:rPr lang="en-US" sz="2800" dirty="0"/>
                  <a:t>This allows for nonlinear relationships between predictors and the response.</a:t>
                </a:r>
                <a:endParaRPr lang="en-IN" sz="28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1244506" cy="5257800"/>
              </a:xfrm>
              <a:blipFill rotWithShape="0">
                <a:blip r:embed="rId2"/>
                <a:stretch>
                  <a:fillRect l="-217" t="-11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45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in GLMs…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</a:t>
                </a:r>
                <a:r>
                  <a:rPr lang="en-US" dirty="0" smtClean="0"/>
                  <a:t>lexible </a:t>
                </a:r>
                <a:r>
                  <a:rPr lang="en-US" dirty="0"/>
                  <a:t>extension of linear regression models, designed to handle a variety of response distributions and nonlinear relationships. They consist of three key components:</a:t>
                </a:r>
                <a:endParaRPr lang="en-IN" dirty="0"/>
              </a:p>
              <a:p>
                <a:pPr lvl="1"/>
                <a:r>
                  <a:rPr lang="en-US" u="sng" dirty="0"/>
                  <a:t>Random Component: </a:t>
                </a:r>
                <a:r>
                  <a:rPr lang="en-US" dirty="0"/>
                  <a:t>Specifies the distribution of the response variable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which belongs to the exponential family (e.g., normal, binomial, Poisson).</a:t>
                </a:r>
                <a:endParaRPr lang="en-IN" dirty="0"/>
              </a:p>
              <a:p>
                <a:pPr lvl="1"/>
                <a:r>
                  <a:rPr lang="en-US" u="sng" dirty="0"/>
                  <a:t>Systematic Component: </a:t>
                </a:r>
                <a:r>
                  <a:rPr lang="en-US" dirty="0"/>
                  <a:t>A linear predictor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the weight vector and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input vector.</a:t>
                </a:r>
                <a:endParaRPr lang="en-IN" dirty="0"/>
              </a:p>
              <a:p>
                <a:pPr lvl="1"/>
                <a:r>
                  <a:rPr lang="en-US" u="sng" dirty="0"/>
                  <a:t>Link Function: </a:t>
                </a:r>
                <a:r>
                  <a:rPr lang="en-US" dirty="0"/>
                  <a:t>Relates the mean of the response variable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to the linear predictor via an invertible function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: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280" t="-1357" r="-3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81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406" y="2957286"/>
            <a:ext cx="7586908" cy="990600"/>
          </a:xfrm>
        </p:spPr>
        <p:txBody>
          <a:bodyPr>
            <a:noAutofit/>
          </a:bodyPr>
          <a:lstStyle/>
          <a:p>
            <a:r>
              <a:rPr lang="en-IN" sz="4800" dirty="0"/>
              <a:t>Exponential Families</a:t>
            </a:r>
          </a:p>
        </p:txBody>
      </p:sp>
    </p:spTree>
    <p:extLst>
      <p:ext uri="{BB962C8B-B14F-4D97-AF65-F5344CB8AC3E}">
        <p14:creationId xmlns:p14="http://schemas.microsoft.com/office/powerpoint/2010/main" val="12500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Exponential Families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3" y="1600199"/>
            <a:ext cx="11244507" cy="50763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exponential family of distributions forms a broad and essential class of probability distributions widely used in statistical modeling and machine learning. These distributions share </a:t>
            </a:r>
            <a:r>
              <a:rPr lang="en-US" u="sng" dirty="0"/>
              <a:t>a canonical form</a:t>
            </a:r>
            <a:r>
              <a:rPr lang="en-US" dirty="0"/>
              <a:t>, simplifying inference, parameter estimation, and theoretical analysis. </a:t>
            </a:r>
            <a:r>
              <a:rPr lang="en-US" dirty="0" smtClean="0"/>
              <a:t>Key benefits include:</a:t>
            </a:r>
            <a:endParaRPr lang="en-IN" dirty="0" smtClean="0"/>
          </a:p>
          <a:p>
            <a:pPr lvl="0"/>
            <a:r>
              <a:rPr lang="en-US" b="1" dirty="0" smtClean="0"/>
              <a:t>Unified Framework</a:t>
            </a:r>
            <a:r>
              <a:rPr lang="en-US" dirty="0" smtClean="0"/>
              <a:t>: Many common distributions like Gaussian, Bernoulli, and Multinomial can be expressed in this form.</a:t>
            </a:r>
            <a:endParaRPr lang="en-IN" dirty="0" smtClean="0"/>
          </a:p>
          <a:p>
            <a:pPr lvl="0"/>
            <a:r>
              <a:rPr lang="en-US" b="1" dirty="0" smtClean="0"/>
              <a:t>Efficient </a:t>
            </a:r>
            <a:r>
              <a:rPr lang="en-US" b="1" dirty="0"/>
              <a:t>Estimation</a:t>
            </a:r>
            <a:r>
              <a:rPr lang="en-US" dirty="0"/>
              <a:t>: Maximum likelihood estimation (MLE) and Bayesian inference are straightforward for this family.</a:t>
            </a:r>
            <a:endParaRPr lang="en-IN" dirty="0"/>
          </a:p>
          <a:p>
            <a:pPr lvl="0"/>
            <a:r>
              <a:rPr lang="en-US" b="1" dirty="0"/>
              <a:t>Sufficient Statistics</a:t>
            </a:r>
            <a:r>
              <a:rPr lang="en-US" dirty="0"/>
              <a:t>: They encapsulate all necessary information about the data in compact forms (e.g., mean, variance).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Applications: Regression</a:t>
            </a:r>
            <a:r>
              <a:rPr lang="en-US" dirty="0"/>
              <a:t>, Bayesian modeling, and </a:t>
            </a:r>
            <a:r>
              <a:rPr lang="en-US" dirty="0" smtClean="0"/>
              <a:t>Learning </a:t>
            </a:r>
            <a:r>
              <a:rPr lang="en-US" dirty="0"/>
              <a:t>algorithms.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72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2725057"/>
            <a:ext cx="11408227" cy="1367971"/>
          </a:xfrm>
        </p:spPr>
        <p:txBody>
          <a:bodyPr>
            <a:noAutofit/>
          </a:bodyPr>
          <a:lstStyle/>
          <a:p>
            <a:r>
              <a:rPr lang="en-US" sz="4800" dirty="0"/>
              <a:t>Derivation </a:t>
            </a:r>
            <a:r>
              <a:rPr lang="en-US" sz="4800" dirty="0" smtClean="0"/>
              <a:t>: Exponential Form and Families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8136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Entropy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1375136" cy="5257800"/>
              </a:xfrm>
            </p:spPr>
            <p:txBody>
              <a:bodyPr/>
              <a:lstStyle/>
              <a:p>
                <a:r>
                  <a:rPr lang="en-US" dirty="0" smtClean="0"/>
                  <a:t>E</a:t>
                </a:r>
                <a:r>
                  <a:rPr lang="en-US" b="1" dirty="0" smtClean="0"/>
                  <a:t>ntropy</a:t>
                </a:r>
                <a:r>
                  <a:rPr lang="en-US" dirty="0" smtClean="0"/>
                  <a:t> </a:t>
                </a:r>
                <a:r>
                  <a:rPr lang="en-US" dirty="0"/>
                  <a:t>is a measure of uncertainty or randomness in a probability distribution. The </a:t>
                </a:r>
                <a:r>
                  <a:rPr lang="en-US" b="1" dirty="0"/>
                  <a:t>Shannon entropy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 probability distribution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a random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defined as: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/>
                      <m:t>(</m:t>
                    </m:r>
                    <m:r>
                      <m:rPr>
                        <m:nor/>
                      </m:rPr>
                      <a:rPr lang="en-US"/>
                      <m:t>for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continuous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variables</m:t>
                    </m:r>
                    <m:r>
                      <m:rPr>
                        <m:nor/>
                      </m:rPr>
                      <a:rPr lang="en-US"/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or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/>
                      <m:t>(</m:t>
                    </m:r>
                    <m:r>
                      <m:rPr>
                        <m:nor/>
                      </m:rPr>
                      <a:rPr lang="en-US"/>
                      <m:t>for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discrete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variables</m:t>
                    </m:r>
                    <m:r>
                      <m:rPr>
                        <m:nor/>
                      </m:rPr>
                      <a:rPr lang="en-US"/>
                      <m:t>)</m:t>
                    </m:r>
                  </m:oMath>
                </a14:m>
                <a:endParaRPr lang="en-IN" dirty="0"/>
              </a:p>
              <a:p>
                <a:r>
                  <a:rPr lang="en-US" dirty="0"/>
                  <a:t>The entropy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quantifies how "spread out" the distribution is. Maximizing entropy corresponds to finding the distribution that has the highest uncertainty, given certain constraints.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1375136" cy="5257800"/>
              </a:xfrm>
              <a:blipFill rotWithShape="0">
                <a:blip r:embed="rId2"/>
                <a:stretch>
                  <a:fillRect l="-268" t="-11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03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</a:t>
            </a:r>
            <a:r>
              <a:rPr lang="en-US" dirty="0"/>
              <a:t>of maximum entropy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66057" y="1527630"/>
                <a:ext cx="11606201" cy="533037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 smtClean="0"/>
                  <a:t>Principle </a:t>
                </a:r>
                <a:r>
                  <a:rPr lang="en-US" b="1" dirty="0"/>
                  <a:t>of maximum entropy</a:t>
                </a:r>
                <a:r>
                  <a:rPr lang="en-US" dirty="0"/>
                  <a:t> (</a:t>
                </a:r>
                <a:r>
                  <a:rPr lang="en-US" dirty="0" err="1"/>
                  <a:t>MaxEnt</a:t>
                </a:r>
                <a:r>
                  <a:rPr lang="en-US" dirty="0"/>
                  <a:t>) states that, given a set of constraints (such as expected values), the distribution that best represents the information available is the one with the maximum entropy, subject to those constraints. </a:t>
                </a:r>
                <a:endParaRPr lang="en-US" dirty="0" smtClean="0"/>
              </a:p>
              <a:p>
                <a:r>
                  <a:rPr lang="en-US" dirty="0"/>
                  <a:t>The goal is to maximize the entropy of a probability distribution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under certain constraints. Entropy is defined as: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IN" dirty="0"/>
              </a:p>
              <a:p>
                <a:r>
                  <a:rPr lang="en-US" dirty="0"/>
                  <a:t>Maximizing entropy ensures </a:t>
                </a:r>
                <a:r>
                  <a:rPr lang="en-US" dirty="0" smtClean="0"/>
                  <a:t>to </a:t>
                </a:r>
                <a:r>
                  <a:rPr lang="en-US" dirty="0"/>
                  <a:t>choose the least biased distribution given known information (constraints</a:t>
                </a:r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IN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a feature function (sufficient statistic),</a:t>
                </a:r>
                <a:endParaRPr lang="en-IN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: the expected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lvl="1"/>
                <a:r>
                  <a:rPr lang="en-US" dirty="0"/>
                  <a:t>Additionally,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has </a:t>
                </a:r>
                <a:r>
                  <a:rPr lang="en-US" dirty="0"/>
                  <a:t>be a valid probability distribution, so:</a:t>
                </a:r>
                <a:endParaRPr lang="en-IN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66057" y="1527630"/>
                <a:ext cx="11606201" cy="5330370"/>
              </a:xfrm>
              <a:blipFill rotWithShape="0">
                <a:blip r:embed="rId2"/>
                <a:stretch>
                  <a:fillRect l="-263" t="-2517" r="-1103" b="-116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337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ustom 1">
      <a:majorFont>
        <a:latin typeface="Mongolian Baiti"/>
        <a:ea typeface=""/>
        <a:cs typeface=""/>
      </a:majorFont>
      <a:minorFont>
        <a:latin typeface="Mongolian Baiti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5975</TotalTime>
  <Words>664</Words>
  <Application>Microsoft Office PowerPoint</Application>
  <PresentationFormat>Widescreen</PresentationFormat>
  <Paragraphs>141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Cambria Math</vt:lpstr>
      <vt:lpstr>Wingdings 2</vt:lpstr>
      <vt:lpstr>Arial</vt:lpstr>
      <vt:lpstr>Wingdings</vt:lpstr>
      <vt:lpstr>Mongolian Baiti</vt:lpstr>
      <vt:lpstr>EB Garamond</vt:lpstr>
      <vt:lpstr>Median</vt:lpstr>
      <vt:lpstr>Generalized Linear Models and Exponential Family  </vt:lpstr>
      <vt:lpstr>Generalization in GLMs</vt:lpstr>
      <vt:lpstr>Generalization in GLMs…</vt:lpstr>
      <vt:lpstr>Generalization in GLMs…</vt:lpstr>
      <vt:lpstr>Exponential Families</vt:lpstr>
      <vt:lpstr>Exponential Families</vt:lpstr>
      <vt:lpstr>Derivation : Exponential Form and Families</vt:lpstr>
      <vt:lpstr>Entropy</vt:lpstr>
      <vt:lpstr>Principle of maximum entropy</vt:lpstr>
      <vt:lpstr>Principle of maximum entropy</vt:lpstr>
      <vt:lpstr>Solve constrained optimization problem</vt:lpstr>
      <vt:lpstr>Solving for p(x)</vt:lpstr>
      <vt:lpstr>Interpreting</vt:lpstr>
      <vt:lpstr>General Form of the Exponential Family</vt:lpstr>
      <vt:lpstr>Relation between  General Form vs Simplified Exponential Distribution</vt:lpstr>
      <vt:lpstr>Relation between  General Form vs Simplified Exponential Distribution..</vt:lpstr>
      <vt:lpstr>Log Partition Function</vt:lpstr>
      <vt:lpstr>Log Partition Function A(η)</vt:lpstr>
      <vt:lpstr>Log Partition Function A(η)..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Post-disaster Image Analysis For Urban Regions:  A Domain Adaptation Approach</dc:title>
  <dc:creator>Prakash</dc:creator>
  <cp:lastModifiedBy>Microsoft account</cp:lastModifiedBy>
  <cp:revision>503</cp:revision>
  <cp:lastPrinted>2018-09-13T22:08:13Z</cp:lastPrinted>
  <dcterms:modified xsi:type="dcterms:W3CDTF">2025-02-07T07:06:16Z</dcterms:modified>
</cp:coreProperties>
</file>