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50" r:id="rId1"/>
  </p:sldMasterIdLst>
  <p:notesMasterIdLst>
    <p:notesMasterId r:id="rId56"/>
  </p:notesMasterIdLst>
  <p:sldIdLst>
    <p:sldId id="420" r:id="rId2"/>
    <p:sldId id="445" r:id="rId3"/>
    <p:sldId id="447" r:id="rId4"/>
    <p:sldId id="448" r:id="rId5"/>
    <p:sldId id="483" r:id="rId6"/>
    <p:sldId id="455" r:id="rId7"/>
    <p:sldId id="488" r:id="rId8"/>
    <p:sldId id="489" r:id="rId9"/>
    <p:sldId id="490" r:id="rId10"/>
    <p:sldId id="499" r:id="rId11"/>
    <p:sldId id="491" r:id="rId12"/>
    <p:sldId id="492" r:id="rId13"/>
    <p:sldId id="493" r:id="rId14"/>
    <p:sldId id="494" r:id="rId15"/>
    <p:sldId id="496" r:id="rId16"/>
    <p:sldId id="497" r:id="rId17"/>
    <p:sldId id="500" r:id="rId18"/>
    <p:sldId id="501" r:id="rId19"/>
    <p:sldId id="502" r:id="rId20"/>
    <p:sldId id="487" r:id="rId21"/>
    <p:sldId id="457" r:id="rId22"/>
    <p:sldId id="460" r:id="rId23"/>
    <p:sldId id="458" r:id="rId24"/>
    <p:sldId id="461" r:id="rId25"/>
    <p:sldId id="485" r:id="rId26"/>
    <p:sldId id="464" r:id="rId27"/>
    <p:sldId id="465" r:id="rId28"/>
    <p:sldId id="466" r:id="rId29"/>
    <p:sldId id="472" r:id="rId30"/>
    <p:sldId id="486" r:id="rId31"/>
    <p:sldId id="467" r:id="rId32"/>
    <p:sldId id="473" r:id="rId33"/>
    <p:sldId id="476" r:id="rId34"/>
    <p:sldId id="475" r:id="rId35"/>
    <p:sldId id="503" r:id="rId36"/>
    <p:sldId id="504" r:id="rId37"/>
    <p:sldId id="505" r:id="rId38"/>
    <p:sldId id="506" r:id="rId39"/>
    <p:sldId id="507" r:id="rId40"/>
    <p:sldId id="512" r:id="rId41"/>
    <p:sldId id="513" r:id="rId42"/>
    <p:sldId id="514" r:id="rId43"/>
    <p:sldId id="515" r:id="rId44"/>
    <p:sldId id="516" r:id="rId45"/>
    <p:sldId id="517" r:id="rId46"/>
    <p:sldId id="518" r:id="rId47"/>
    <p:sldId id="519" r:id="rId48"/>
    <p:sldId id="520" r:id="rId49"/>
    <p:sldId id="521" r:id="rId50"/>
    <p:sldId id="522" r:id="rId51"/>
    <p:sldId id="523" r:id="rId52"/>
    <p:sldId id="524" r:id="rId53"/>
    <p:sldId id="525" r:id="rId54"/>
    <p:sldId id="446" r:id="rId55"/>
  </p:sldIdLst>
  <p:sldSz cx="12192000" cy="6858000"/>
  <p:notesSz cx="7315200" cy="9601200"/>
  <p:embeddedFontLst>
    <p:embeddedFont>
      <p:font typeface="EB Garamond" panose="020B0604020202020204" charset="0"/>
      <p:regular r:id="rId57"/>
      <p:bold r:id="rId58"/>
      <p:italic r:id="rId59"/>
      <p:boldItalic r:id="rId60"/>
    </p:embeddedFont>
    <p:embeddedFont>
      <p:font typeface="Mongolian Baiti" panose="03000500000000000000" pitchFamily="66" charset="0"/>
      <p:regular r:id="rId61"/>
    </p:embeddedFont>
    <p:embeddedFont>
      <p:font typeface="Cambria Math" panose="02040503050406030204" pitchFamily="18" charset="0"/>
      <p:regular r:id="rId62"/>
    </p:embeddedFont>
    <p:embeddedFont>
      <p:font typeface="Wingdings 2" panose="05020102010507070707" pitchFamily="18" charset="2"/>
      <p:regular r:id="rId6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BAC347-8AF2-4B99-94C9-A27A2F839D6E}" v="1" dt="2022-01-12T11:19:59.833"/>
    <p1510:client id="{44D7F92B-B8F9-4B70-99C4-1614802A01CA}" v="19" dt="2022-01-12T10:42:22.434"/>
  </p1510:revLst>
</p1510:revInfo>
</file>

<file path=ppt/tableStyles.xml><?xml version="1.0" encoding="utf-8"?>
<a:tblStyleLst xmlns:a="http://schemas.openxmlformats.org/drawingml/2006/main" def="{2A54E739-E25B-4C29-A71C-FB83D43C9B92}">
  <a:tblStyle styleId="{2A54E739-E25B-4C29-A71C-FB83D43C9B92}" styleName="Table_0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F1F4"/>
          </a:solidFill>
        </a:fill>
      </a:tcStyle>
    </a:wholeTbl>
    <a:band1H>
      <a:tcTxStyle/>
      <a:tcStyle>
        <a:tcBdr/>
        <a:fill>
          <a:solidFill>
            <a:srgbClr val="CDE3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E3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408" autoAdjust="0"/>
  </p:normalViewPr>
  <p:slideViewPr>
    <p:cSldViewPr snapToGrid="0">
      <p:cViewPr varScale="1">
        <p:scale>
          <a:sx n="66" d="100"/>
          <a:sy n="66" d="100"/>
        </p:scale>
        <p:origin x="87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7.fntdata"/><Relationship Id="rId12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2.fntdata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1.fntdata"/><Relationship Id="rId61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4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64" Type="http://schemas.openxmlformats.org/officeDocument/2006/relationships/presProps" Target="presProps.xml"/><Relationship Id="rId12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3.fntdata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6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44D7F92B-B8F9-4B70-99C4-1614802A01CA}"/>
    <pc:docChg chg="modSld">
      <pc:chgData name="" userId="" providerId="" clId="Web-{44D7F92B-B8F9-4B70-99C4-1614802A01CA}" dt="2022-01-12T10:41:15.495" v="1" actId="20577"/>
      <pc:docMkLst>
        <pc:docMk/>
      </pc:docMkLst>
      <pc:sldChg chg="addSp delSp modSp">
        <pc:chgData name="" userId="" providerId="" clId="Web-{44D7F92B-B8F9-4B70-99C4-1614802A01CA}" dt="2022-01-12T10:41:15.495" v="1" actId="20577"/>
        <pc:sldMkLst>
          <pc:docMk/>
          <pc:sldMk cId="3629037967" sldId="420"/>
        </pc:sldMkLst>
        <pc:spChg chg="del">
          <ac:chgData name="" userId="" providerId="" clId="Web-{44D7F92B-B8F9-4B70-99C4-1614802A01CA}" dt="2022-01-12T10:41:02.745" v="0"/>
          <ac:spMkLst>
            <pc:docMk/>
            <pc:sldMk cId="3629037967" sldId="420"/>
            <ac:spMk id="2" creationId="{00000000-0000-0000-0000-000000000000}"/>
          </ac:spMkLst>
        </pc:spChg>
        <pc:spChg chg="add mod">
          <ac:chgData name="" userId="" providerId="" clId="Web-{44D7F92B-B8F9-4B70-99C4-1614802A01CA}" dt="2022-01-12T10:41:15.495" v="1" actId="20577"/>
          <ac:spMkLst>
            <pc:docMk/>
            <pc:sldMk cId="3629037967" sldId="420"/>
            <ac:spMk id="4" creationId="{B506A89E-E563-48C3-819F-3579A784EB79}"/>
          </ac:spMkLst>
        </pc:spChg>
      </pc:sldChg>
    </pc:docChg>
  </pc:docChgLst>
  <pc:docChgLst>
    <pc:chgData name="Prakash Andugula" userId="15a7d749222b3618" providerId="Windows Live" clId="Web-{44D7F92B-B8F9-4B70-99C4-1614802A01CA}"/>
    <pc:docChg chg="modSld">
      <pc:chgData name="Prakash Andugula" userId="15a7d749222b3618" providerId="Windows Live" clId="Web-{44D7F92B-B8F9-4B70-99C4-1614802A01CA}" dt="2022-01-12T10:42:22.356" v="14" actId="20577"/>
      <pc:docMkLst>
        <pc:docMk/>
      </pc:docMkLst>
      <pc:sldChg chg="addSp delSp modSp">
        <pc:chgData name="Prakash Andugula" userId="15a7d749222b3618" providerId="Windows Live" clId="Web-{44D7F92B-B8F9-4B70-99C4-1614802A01CA}" dt="2022-01-12T10:42:22.356" v="14" actId="20577"/>
        <pc:sldMkLst>
          <pc:docMk/>
          <pc:sldMk cId="0" sldId="256"/>
        </pc:sldMkLst>
        <pc:spChg chg="add mod">
          <ac:chgData name="Prakash Andugula" userId="15a7d749222b3618" providerId="Windows Live" clId="Web-{44D7F92B-B8F9-4B70-99C4-1614802A01CA}" dt="2022-01-12T10:42:22.356" v="14" actId="20577"/>
          <ac:spMkLst>
            <pc:docMk/>
            <pc:sldMk cId="0" sldId="256"/>
            <ac:spMk id="3" creationId="{9360D0DC-9235-46DC-85FD-410EAE47F97C}"/>
          </ac:spMkLst>
        </pc:spChg>
        <pc:spChg chg="del">
          <ac:chgData name="Prakash Andugula" userId="15a7d749222b3618" providerId="Windows Live" clId="Web-{44D7F92B-B8F9-4B70-99C4-1614802A01CA}" dt="2022-01-12T10:41:46.949" v="6"/>
          <ac:spMkLst>
            <pc:docMk/>
            <pc:sldMk cId="0" sldId="256"/>
            <ac:spMk id="9" creationId="{00000000-0000-0000-0000-000000000000}"/>
          </ac:spMkLst>
        </pc:spChg>
      </pc:sldChg>
      <pc:sldChg chg="modSp">
        <pc:chgData name="Prakash Andugula" userId="15a7d749222b3618" providerId="Windows Live" clId="Web-{44D7F92B-B8F9-4B70-99C4-1614802A01CA}" dt="2022-01-12T10:41:31.214" v="5" actId="20577"/>
        <pc:sldMkLst>
          <pc:docMk/>
          <pc:sldMk cId="3629037967" sldId="420"/>
        </pc:sldMkLst>
        <pc:spChg chg="mod">
          <ac:chgData name="Prakash Andugula" userId="15a7d749222b3618" providerId="Windows Live" clId="Web-{44D7F92B-B8F9-4B70-99C4-1614802A01CA}" dt="2022-01-12T10:41:31.214" v="5" actId="20577"/>
          <ac:spMkLst>
            <pc:docMk/>
            <pc:sldMk cId="3629037967" sldId="420"/>
            <ac:spMk id="4" creationId="{B506A89E-E563-48C3-819F-3579A784EB79}"/>
          </ac:spMkLst>
        </pc:spChg>
      </pc:sldChg>
    </pc:docChg>
  </pc:docChgLst>
  <pc:docChgLst>
    <pc:chgData name="Prakash Andugula" userId="15a7d749222b3618" providerId="Windows Live" clId="Web-{3DBAC347-8AF2-4B99-94C9-A27A2F839D6E}"/>
    <pc:docChg chg="delSld">
      <pc:chgData name="Prakash Andugula" userId="15a7d749222b3618" providerId="Windows Live" clId="Web-{3DBAC347-8AF2-4B99-94C9-A27A2F839D6E}" dt="2022-01-12T11:19:59.833" v="0"/>
      <pc:docMkLst>
        <pc:docMk/>
      </pc:docMkLst>
      <pc:sldChg chg="del">
        <pc:chgData name="Prakash Andugula" userId="15a7d749222b3618" providerId="Windows Live" clId="Web-{3DBAC347-8AF2-4B99-94C9-A27A2F839D6E}" dt="2022-01-12T11:19:59.833" v="0"/>
        <pc:sldMkLst>
          <pc:docMk/>
          <pc:sldMk cId="877747258" sldId="44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60375" y="720725"/>
            <a:ext cx="6396038" cy="3598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13" tIns="99013" rIns="99013" bIns="99013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14917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9013" tIns="99013" rIns="99013" bIns="9901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135" name="Google Shape;1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7625" cy="3598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2468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416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>
            <a:spLocks noGrp="1"/>
          </p:cNvSpPr>
          <p:nvPr>
            <p:ph type="ctrTitle"/>
          </p:nvPr>
        </p:nvSpPr>
        <p:spPr>
          <a:xfrm>
            <a:off x="1421968" y="2183642"/>
            <a:ext cx="9526137" cy="237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SzPts val="4400"/>
            </a:pPr>
            <a:r>
              <a:rPr lang="en-IN" cap="none" dirty="0" smtClean="0"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Generalized Linear Models</a:t>
            </a:r>
            <a:endParaRPr lang="en-US" sz="4400" i="0" u="none" strike="noStrike" cap="none" dirty="0">
              <a:solidFill>
                <a:srgbClr val="E2E2E2"/>
              </a:solidFill>
              <a:latin typeface="Mongolian Baiti" panose="03000500000000000000" pitchFamily="66" charset="0"/>
              <a:ea typeface="EB Garamond"/>
              <a:cs typeface="Mongolian Baiti" panose="03000500000000000000" pitchFamily="66" charset="0"/>
              <a:sym typeface="EB Garamond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7674566" y="4558352"/>
            <a:ext cx="4517434" cy="1392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r">
              <a:lnSpc>
                <a:spcPct val="90000"/>
              </a:lnSpc>
              <a:buClr>
                <a:schemeClr val="lt2"/>
              </a:buClr>
              <a:buSzPts val="3200"/>
            </a:pPr>
            <a:r>
              <a:rPr lang="en-US" sz="3200" dirty="0">
                <a:solidFill>
                  <a:schemeClr val="lt2"/>
                </a:solidFill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Dr. Prakash </a:t>
            </a:r>
            <a:r>
              <a:rPr lang="en-US" sz="3200" dirty="0" err="1" smtClean="0">
                <a:solidFill>
                  <a:schemeClr val="lt2"/>
                </a:solidFill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Andugula</a:t>
            </a:r>
            <a:endParaRPr lang="en-US" sz="3200" dirty="0" smtClean="0">
              <a:solidFill>
                <a:schemeClr val="lt2"/>
              </a:solidFill>
              <a:latin typeface="Mongolian Baiti" panose="03000500000000000000" pitchFamily="66" charset="0"/>
              <a:ea typeface="EB Garamond"/>
              <a:cs typeface="Mongolian Baiti" panose="03000500000000000000" pitchFamily="66" charset="0"/>
              <a:sym typeface="EB Garamond"/>
            </a:endParaRPr>
          </a:p>
          <a:p>
            <a:pPr lvl="0" algn="r">
              <a:lnSpc>
                <a:spcPct val="90000"/>
              </a:lnSpc>
              <a:buClr>
                <a:schemeClr val="lt2"/>
              </a:buClr>
              <a:buSzPts val="3200"/>
            </a:pPr>
            <a:r>
              <a:rPr lang="en-US" sz="3200" dirty="0" smtClean="0">
                <a:solidFill>
                  <a:schemeClr val="lt2"/>
                </a:solidFill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CSE, RAIT </a:t>
            </a:r>
            <a:endParaRPr lang="en-US" sz="3200" dirty="0">
              <a:solidFill>
                <a:schemeClr val="lt2"/>
              </a:solidFill>
              <a:latin typeface="Mongolian Baiti" panose="03000500000000000000" pitchFamily="66" charset="0"/>
              <a:ea typeface="EB Garamond"/>
              <a:cs typeface="Mongolian Baiti" panose="03000500000000000000" pitchFamily="66" charset="0"/>
              <a:sym typeface="EB Garamond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B506A89E-E563-48C3-819F-3579A784EB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anchor="ctr">
            <a:normAutofit/>
          </a:bodyPr>
          <a:lstStyle/>
          <a:p>
            <a:r>
              <a:rPr lang="en-IN" dirty="0"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Advanced Machine </a:t>
            </a:r>
            <a:r>
              <a:rPr lang="en-IN" dirty="0" smtClean="0"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Learning Topics Overview</a:t>
            </a:r>
            <a:endParaRPr lang="en-GB" dirty="0">
              <a:cs typeface="Mongolian Baiti"/>
            </a:endParaRPr>
          </a:p>
        </p:txBody>
      </p:sp>
    </p:spTree>
    <p:extLst>
      <p:ext uri="{BB962C8B-B14F-4D97-AF65-F5344CB8AC3E}">
        <p14:creationId xmlns:p14="http://schemas.microsoft.com/office/powerpoint/2010/main" val="3629037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 </a:t>
            </a:r>
            <a:r>
              <a:rPr lang="en-US" dirty="0"/>
              <a:t>of maximum entropy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" y="1527630"/>
                <a:ext cx="12172258" cy="533037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sz="2000" b="1" dirty="0" smtClean="0"/>
                  <a:t>Principle </a:t>
                </a:r>
                <a:r>
                  <a:rPr lang="en-US" sz="2000" b="1" dirty="0"/>
                  <a:t>of maximum entropy</a:t>
                </a:r>
                <a:r>
                  <a:rPr lang="en-US" sz="2000" dirty="0"/>
                  <a:t> (</a:t>
                </a:r>
                <a:r>
                  <a:rPr lang="en-US" sz="2000" dirty="0" err="1"/>
                  <a:t>MaxEnt</a:t>
                </a:r>
                <a:r>
                  <a:rPr lang="en-US" sz="2000" dirty="0"/>
                  <a:t>) states that, given a set of constraints (such as expected values), the distribution that best represents the information available is the one with the maximum entropy, subject to those constraints. </a:t>
                </a:r>
                <a:endParaRPr lang="en-US" sz="2000" dirty="0" smtClean="0"/>
              </a:p>
              <a:p>
                <a:pPr>
                  <a:spcBef>
                    <a:spcPts val="0"/>
                  </a:spcBef>
                </a:pPr>
                <a:r>
                  <a:rPr lang="en-US" sz="2000" dirty="0"/>
                  <a:t>The goal is to maximize the entropy of a probability distribution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under certain constraints. Entropy is defined as:</a:t>
                </a:r>
                <a:endParaRPr lang="en-IN" sz="2000" dirty="0"/>
              </a:p>
              <a:p>
                <a:pPr lvl="1"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IN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IN" sz="2000" dirty="0"/>
              </a:p>
              <a:p>
                <a:pPr>
                  <a:spcBef>
                    <a:spcPts val="0"/>
                  </a:spcBef>
                </a:pPr>
                <a:r>
                  <a:rPr lang="en-US" sz="2000" dirty="0"/>
                  <a:t>Maximizing entropy ensures </a:t>
                </a:r>
                <a:r>
                  <a:rPr lang="en-US" sz="2000" dirty="0" smtClean="0"/>
                  <a:t>to </a:t>
                </a:r>
                <a:r>
                  <a:rPr lang="en-US" sz="2000" dirty="0"/>
                  <a:t>choose the least biased distribution given known information (constraints</a:t>
                </a:r>
                <a:r>
                  <a:rPr lang="en-US" sz="2000" dirty="0" smtClean="0"/>
                  <a:t>)</a:t>
                </a:r>
              </a:p>
              <a:p>
                <a:pPr lvl="1">
                  <a:spcBef>
                    <a:spcPts val="0"/>
                  </a:spcBef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IN" sz="2000" dirty="0"/>
              </a:p>
              <a:p>
                <a:pPr lvl="2"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: a feature function (sufficient statistic),</a:t>
                </a:r>
                <a:endParaRPr lang="en-IN" sz="2000" dirty="0"/>
              </a:p>
              <a:p>
                <a:pPr lvl="2"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000" dirty="0"/>
                  <a:t>: the expected value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  <a:endParaRPr lang="en-IN" sz="2000" dirty="0"/>
              </a:p>
              <a:p>
                <a:pPr lvl="2">
                  <a:spcBef>
                    <a:spcPts val="0"/>
                  </a:spcBef>
                </a:pPr>
                <a:r>
                  <a:rPr lang="en-US" sz="2000" dirty="0"/>
                  <a:t>S</a:t>
                </a:r>
                <a:r>
                  <a:rPr lang="en-US" sz="2000" dirty="0" smtClean="0"/>
                  <a:t>tatistical </a:t>
                </a:r>
                <a:r>
                  <a:rPr lang="en-US" sz="2000" dirty="0"/>
                  <a:t>property of the random variable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 smtClean="0"/>
                  <a:t>. </a:t>
                </a:r>
              </a:p>
              <a:p>
                <a:pPr marL="685800" lvl="2" indent="0">
                  <a:spcBef>
                    <a:spcPts val="0"/>
                  </a:spcBef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{</a:t>
                </a:r>
                <a:r>
                  <a:rPr lang="en-US" sz="2000" dirty="0"/>
                  <a:t>E</a:t>
                </a:r>
                <a:r>
                  <a:rPr lang="en-US" sz="2000" dirty="0" smtClean="0"/>
                  <a:t>xpected </a:t>
                </a:r>
                <a:r>
                  <a:rPr lang="en-US" sz="2000" dirty="0"/>
                  <a:t>value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IN" sz="2000" dirty="0"/>
                  <a:t>V</a:t>
                </a:r>
                <a:r>
                  <a:rPr lang="en-US" sz="2000" dirty="0" err="1" smtClean="0"/>
                  <a:t>ariance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 smtClean="0"/>
                  <a:t>,</a:t>
                </a:r>
                <a:r>
                  <a:rPr lang="en-IN" sz="2000" dirty="0"/>
                  <a:t> </a:t>
                </a:r>
                <a:r>
                  <a:rPr lang="en-IN" sz="2000" dirty="0" smtClean="0"/>
                  <a:t>E</a:t>
                </a:r>
                <a:r>
                  <a:rPr lang="en-US" sz="2000" dirty="0" err="1" smtClean="0"/>
                  <a:t>xpected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value of some feature function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sz="2000" b="0" i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IN" sz="2000" dirty="0"/>
              </a:p>
              <a:p>
                <a:pPr lvl="2">
                  <a:spcBef>
                    <a:spcPts val="0"/>
                  </a:spcBef>
                </a:pPr>
                <a:r>
                  <a:rPr lang="en-US" sz="2000" dirty="0"/>
                  <a:t>To ensure the derived probability distribution matches this known property, 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impose the constraint: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𝔼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)]=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IN" sz="2000" dirty="0"/>
              </a:p>
              <a:p>
                <a:pPr lvl="1">
                  <a:spcBef>
                    <a:spcPts val="0"/>
                  </a:spcBef>
                </a:pPr>
                <a:r>
                  <a:rPr lang="en-US" sz="2000" dirty="0"/>
                  <a:t>Additionally,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has </a:t>
                </a:r>
                <a:r>
                  <a:rPr lang="en-US" sz="2000" dirty="0"/>
                  <a:t>be a valid probability distribution, so:</a:t>
                </a:r>
                <a:endParaRPr lang="en-IN" sz="2000" dirty="0"/>
              </a:p>
              <a:p>
                <a:pPr lvl="2">
                  <a:spcBef>
                    <a:spcPts val="0"/>
                  </a:spcBef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sz="200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" y="1527630"/>
                <a:ext cx="12172258" cy="5330370"/>
              </a:xfrm>
              <a:blipFill rotWithShape="0">
                <a:blip r:embed="rId2"/>
                <a:stretch>
                  <a:fillRect t="-686" r="-701" b="-136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4288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olve constrained </a:t>
            </a:r>
            <a:r>
              <a:rPr lang="en-US" dirty="0"/>
              <a:t>optimization problem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51979" y="1527630"/>
                <a:ext cx="11520279" cy="52578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To solve this constrained optimization problem, the method of Lagrange multipliers is used. The </a:t>
                </a:r>
                <a:r>
                  <a:rPr lang="en-US" dirty="0" err="1"/>
                  <a:t>Lagrangian</a:t>
                </a:r>
                <a:r>
                  <a:rPr lang="en-US" dirty="0"/>
                  <a:t> is:</a:t>
                </a:r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</m:oMath>
                </a14:m>
                <a:endParaRPr lang="en-I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: multiplier for the normalization </a:t>
                </a:r>
                <a:r>
                  <a:rPr lang="en-US" dirty="0" smtClean="0"/>
                  <a:t>constraint.</a:t>
                </a:r>
                <a:endParaRPr lang="en-I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: multiplier for the expectation constraint.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b="1" dirty="0"/>
                  <a:t> </a:t>
                </a:r>
                <a:r>
                  <a:rPr lang="en-US" b="1" dirty="0" smtClean="0"/>
                  <a:t>Taking </a:t>
                </a:r>
                <a:r>
                  <a:rPr lang="en-US" b="1" dirty="0"/>
                  <a:t>the Functional Derivative</a:t>
                </a:r>
                <a:endParaRPr lang="en-IN" dirty="0"/>
              </a:p>
              <a:p>
                <a:r>
                  <a:rPr lang="en-US" dirty="0" smtClean="0"/>
                  <a:t>Maximize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by taking its functional derivative with respect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setting it to zero. </a:t>
                </a:r>
                <a:endParaRPr lang="en-IN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1+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:pPr lvl="1"/>
                <a:r>
                  <a:rPr lang="en-US" dirty="0"/>
                  <a:t>Setting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</a:t>
                </a:r>
                <a:endParaRPr lang="en-IN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1+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:pPr>
                  <a:spcBef>
                    <a:spcPts val="0"/>
                  </a:spcBef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51979" y="1527630"/>
                <a:ext cx="11520279" cy="5257800"/>
              </a:xfrm>
              <a:blipFill rotWithShape="0">
                <a:blip r:embed="rId2"/>
                <a:stretch>
                  <a:fillRect l="-317" t="-1856" r="-53" b="-10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2054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Solving for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243" t="-1852" b="-172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16864" y="1658257"/>
                <a:ext cx="11084850" cy="4495800"/>
              </a:xfrm>
            </p:spPr>
            <p:txBody>
              <a:bodyPr>
                <a:normAutofit/>
              </a:bodyPr>
              <a:lstStyle/>
              <a:p>
                <a:r>
                  <a:rPr lang="en-US" sz="2700" dirty="0" smtClean="0"/>
                  <a:t>E</a:t>
                </a:r>
                <a:r>
                  <a:rPr lang="en-US" sz="2700" dirty="0" err="1" smtClean="0"/>
                  <a:t>xponentiate</a:t>
                </a:r>
                <a:r>
                  <a:rPr lang="en-US" sz="2700" dirty="0" smtClean="0"/>
                  <a:t> </a:t>
                </a:r>
                <a:r>
                  <a:rPr lang="en-US" sz="2700" dirty="0"/>
                  <a:t>both sides of the </a:t>
                </a:r>
                <a:r>
                  <a:rPr lang="en-US" sz="2700" dirty="0" smtClean="0"/>
                  <a:t>equation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70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IN" sz="27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7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7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I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7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7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1+</m:t>
                    </m:r>
                    <m:sSub>
                      <m:sSubPr>
                        <m:ctrlPr>
                          <a:rPr lang="en-I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7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7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7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7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7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7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IN" sz="2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IN" sz="2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7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7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70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70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sz="2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IN" sz="2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7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7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7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7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IN" sz="2700" dirty="0" smtClean="0"/>
                  <a:t> (Constant and Dependent term on x)</a:t>
                </a:r>
                <a:endParaRPr lang="en-IN" sz="2700" dirty="0"/>
              </a:p>
              <a:p>
                <a:r>
                  <a:rPr lang="en-IN" sz="2700" dirty="0" smtClean="0"/>
                  <a:t> </a:t>
                </a:r>
                <a:r>
                  <a:rPr lang="en-US" sz="2700" dirty="0"/>
                  <a:t>Normalization </a:t>
                </a:r>
                <a:r>
                  <a:rPr lang="en-US" sz="2700" dirty="0" smtClean="0"/>
                  <a:t>Constraint :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IN" sz="27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7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700"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sz="270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IN" sz="27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=&gt;</m:t>
                    </m:r>
                    <m:sSup>
                      <m:sSupPr>
                        <m:ctrlPr>
                          <a:rPr lang="en-IN" sz="2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IN" sz="2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7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7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70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700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IN" sz="27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sSup>
                      <m:sSupPr>
                        <m:ctrlPr>
                          <a:rPr lang="en-IN" sz="2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IN" sz="2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7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7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7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7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7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700" i="1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IN" sz="2700" dirty="0" smtClean="0"/>
              </a:p>
              <a:p>
                <a:r>
                  <a:rPr lang="en-US" sz="2700" dirty="0"/>
                  <a:t>Partition </a:t>
                </a:r>
                <a:r>
                  <a:rPr lang="en-US" sz="2700" dirty="0" smtClean="0"/>
                  <a:t>Function : Let </a:t>
                </a:r>
                <a14:m>
                  <m:oMath xmlns:m="http://schemas.openxmlformats.org/officeDocument/2006/math">
                    <m:r>
                      <a:rPr lang="en-US" sz="2700" i="1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ctrlPr>
                          <a:rPr lang="en-US" sz="2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7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7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7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IN" sz="27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sSup>
                      <m:sSupPr>
                        <m:ctrlPr>
                          <a:rPr lang="en-IN" sz="2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IN" sz="2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7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7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2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7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p>
                    </m:sSup>
                    <m:r>
                      <a:rPr lang="en-US" sz="27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700" i="1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IN" sz="2700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IN" sz="2700" dirty="0" smtClean="0"/>
                  <a:t>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IN" sz="2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7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7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70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70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700" i="1">
                        <a:latin typeface="Cambria Math" panose="02040503050406030204" pitchFamily="18" charset="0"/>
                      </a:rPr>
                      <m:t>𝑍</m:t>
                    </m:r>
                    <m:d>
                      <m:dPr>
                        <m:ctrlPr>
                          <a:rPr lang="en-US" sz="2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7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7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70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IN" sz="2700" dirty="0" smtClean="0"/>
                  <a:t>;</a:t>
                </a:r>
              </a:p>
              <a:p>
                <a:r>
                  <a:rPr lang="en-US" sz="2700" dirty="0"/>
                  <a:t>C</a:t>
                </a:r>
                <a:r>
                  <a:rPr lang="en-US" sz="2700" dirty="0" smtClean="0"/>
                  <a:t>onstant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IN" sz="2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7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7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70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700" dirty="0"/>
                  <a:t> ensures the distribution integrates to </a:t>
                </a:r>
                <a:r>
                  <a:rPr lang="en-US" sz="2700" dirty="0" smtClean="0"/>
                  <a:t>1</a:t>
                </a:r>
              </a:p>
              <a:p>
                <a14:m>
                  <m:oMath xmlns:m="http://schemas.openxmlformats.org/officeDocument/2006/math">
                    <m:r>
                      <a:rPr lang="en-US" sz="27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7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7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𝑍</m:t>
                        </m:r>
                        <m:d>
                          <m:dPr>
                            <m:ctrlPr>
                              <a:rPr lang="en-US" sz="2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7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7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sz="270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IN" sz="27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IN" sz="2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7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7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2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7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p>
                    </m:sSup>
                    <m:r>
                      <a:rPr lang="en-US" sz="27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=&gt;</m:t>
                    </m:r>
                    <m:r>
                      <a:rPr lang="en-US" sz="27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7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IN" sz="2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2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7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IN" sz="2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7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7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7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7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7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70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270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sz="2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7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7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70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IN" sz="2700" dirty="0"/>
              </a:p>
              <a:p>
                <a:endParaRPr lang="en-IN" sz="2700" dirty="0"/>
              </a:p>
              <a:p>
                <a:endParaRPr lang="en-IN" sz="2700" dirty="0"/>
              </a:p>
              <a:p>
                <a:endParaRPr lang="en-IN" sz="2700" dirty="0"/>
              </a:p>
              <a:p>
                <a:endParaRPr lang="en-IN" sz="2700" dirty="0"/>
              </a:p>
              <a:p>
                <a:endParaRPr lang="en-IN" sz="2700" dirty="0"/>
              </a:p>
              <a:p>
                <a:endParaRPr lang="en-IN" sz="2700" dirty="0"/>
              </a:p>
              <a:p>
                <a:endParaRPr lang="en-IN" sz="27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16864" y="1658257"/>
                <a:ext cx="11084850" cy="4495800"/>
              </a:xfrm>
              <a:blipFill rotWithShape="0">
                <a:blip r:embed="rId3"/>
                <a:stretch>
                  <a:fillRect l="-220" t="-12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8907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Interpreting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16863" y="1600199"/>
                <a:ext cx="11142907" cy="5090887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lang="en-US" sz="2800" b="1" dirty="0"/>
                  <a:t>Natural Parameter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8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b="1" dirty="0"/>
                  <a:t>)</a:t>
                </a:r>
                <a:r>
                  <a:rPr lang="en-US" sz="2800" dirty="0"/>
                  <a:t>:</a:t>
                </a:r>
                <a:br>
                  <a:rPr lang="en-US" sz="2800" dirty="0"/>
                </a:br>
                <a:r>
                  <a:rPr lang="en-US" sz="2800" dirty="0"/>
                  <a:t>The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8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 controls the influence of the feature function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on the probability density.</a:t>
                </a:r>
                <a:endParaRPr lang="en-IN" sz="2800" dirty="0"/>
              </a:p>
              <a:p>
                <a:pPr lvl="0"/>
                <a:r>
                  <a:rPr lang="en-US" sz="2800" b="1" dirty="0"/>
                  <a:t>Partition Function (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8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/>
                  <a:t>)</a:t>
                </a:r>
                <a:r>
                  <a:rPr lang="en-US" sz="2800" dirty="0"/>
                  <a:t>:</a:t>
                </a:r>
                <a:endParaRPr lang="en-IN" sz="2800" dirty="0"/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8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8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8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8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IN" sz="2800" dirty="0"/>
              </a:p>
              <a:p>
                <a:pPr lvl="1"/>
                <a:r>
                  <a:rPr lang="en-US" sz="2400" dirty="0"/>
                  <a:t>Ensures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integrates to 1.</a:t>
                </a:r>
                <a:endParaRPr lang="en-IN" sz="2400" dirty="0"/>
              </a:p>
              <a:p>
                <a:pPr lvl="1"/>
                <a:r>
                  <a:rPr lang="en-US" sz="2400" dirty="0"/>
                  <a:t>Encodes how the distribution normalizes over the domain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.</a:t>
                </a:r>
                <a:endParaRPr lang="en-IN" sz="2400" dirty="0"/>
              </a:p>
              <a:p>
                <a:pPr lvl="0"/>
                <a:r>
                  <a:rPr lang="en-US" sz="2800" b="1" dirty="0"/>
                  <a:t>Final Form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:</a:t>
                </a:r>
                <a:br>
                  <a:rPr lang="en-US" sz="2800" dirty="0"/>
                </a:b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8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280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8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IN" sz="2800" dirty="0" smtClean="0"/>
                  <a:t> </a:t>
                </a:r>
                <a:r>
                  <a:rPr lang="en-IN" sz="2800" dirty="0"/>
                  <a:t> </a:t>
                </a:r>
                <a:r>
                  <a:rPr lang="en-US" sz="2800" dirty="0" smtClean="0"/>
                  <a:t>is in the  </a:t>
                </a:r>
                <a:r>
                  <a:rPr lang="en-US" sz="2800" dirty="0"/>
                  <a:t>Exponential </a:t>
                </a:r>
                <a:r>
                  <a:rPr lang="en-US" sz="2800" dirty="0" smtClean="0"/>
                  <a:t>Family </a:t>
                </a:r>
                <a:r>
                  <a:rPr lang="en-US" sz="2800" dirty="0"/>
                  <a:t>of distributions</a:t>
                </a:r>
                <a:r>
                  <a:rPr lang="en-US" sz="2800" dirty="0" smtClean="0"/>
                  <a:t>, </a:t>
                </a:r>
                <a:r>
                  <a:rPr lang="en-US" sz="2800" dirty="0"/>
                  <a:t>with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8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ensuring proper normalization.</a:t>
                </a:r>
                <a:endParaRPr lang="en-IN" sz="2800" dirty="0"/>
              </a:p>
              <a:p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16863" y="1600199"/>
                <a:ext cx="11142907" cy="5090887"/>
              </a:xfrm>
              <a:blipFill rotWithShape="0">
                <a:blip r:embed="rId2"/>
                <a:stretch>
                  <a:fillRect l="-219" t="-1077" b="-26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0479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General Form of the Exponential </a:t>
            </a:r>
            <a:r>
              <a:rPr lang="en-US" b="1" dirty="0" smtClean="0"/>
              <a:t>Family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24114" y="1600200"/>
                <a:ext cx="11567886" cy="5257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Rewriting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in a canonical form:</a:t>
                </a:r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IN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base measure,</a:t>
                </a:r>
                <a:endParaRPr lang="en-IN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: natural parameter (possibly a vector),</a:t>
                </a:r>
                <a:endParaRPr lang="en-IN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sufficient statistics,</a:t>
                </a:r>
                <a:endParaRPr lang="en-IN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log-partition function,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  <a:endParaRPr lang="en-IN" dirty="0"/>
              </a:p>
              <a:p>
                <a:r>
                  <a:rPr lang="en-US" dirty="0"/>
                  <a:t>The term </a:t>
                </a:r>
                <a:r>
                  <a:rPr lang="en-US" b="1" dirty="0"/>
                  <a:t>log-partition function</a:t>
                </a:r>
                <a:r>
                  <a:rPr lang="en-US" dirty="0"/>
                  <a:t>, denoted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in the general exponential family formulation, derives its name because it is the logarithm of the </a:t>
                </a:r>
                <a:r>
                  <a:rPr lang="en-US" b="1" dirty="0"/>
                  <a:t>partition function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which normalizes the probability distribution. 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24114" y="1600200"/>
                <a:ext cx="11567886" cy="5257800"/>
              </a:xfrm>
              <a:blipFill rotWithShape="0">
                <a:blip r:embed="rId2"/>
                <a:stretch>
                  <a:fillRect l="-1106" t="-11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052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Relation between </a:t>
            </a:r>
            <a:br>
              <a:rPr lang="en-IN" b="1" dirty="0" smtClean="0"/>
            </a:br>
            <a:r>
              <a:rPr lang="en-US" b="1" dirty="0" smtClean="0"/>
              <a:t>General Form vs </a:t>
            </a:r>
            <a:r>
              <a:rPr lang="en-US" b="1" dirty="0"/>
              <a:t>Simplified Exponential Distribution</a:t>
            </a:r>
            <a:endParaRPr lang="en-IN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16863" y="1600200"/>
                <a:ext cx="11244507" cy="5257800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General Form of the Exponential </a:t>
                </a:r>
                <a:r>
                  <a:rPr lang="en-US" sz="2800" dirty="0" smtClean="0"/>
                  <a:t>Family : </a:t>
                </a:r>
                <a:r>
                  <a:rPr lang="en-US" sz="2800" i="1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IN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base measure,</a:t>
                </a:r>
                <a:endParaRPr lang="en-IN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: natural parameter (possibly a vector),</a:t>
                </a:r>
                <a:endParaRPr lang="en-IN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sufficient statistics,</a:t>
                </a:r>
                <a:endParaRPr lang="en-IN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log-partition function,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  <a:endParaRPr lang="en-US" sz="2800" i="1" dirty="0"/>
              </a:p>
              <a:p>
                <a:r>
                  <a:rPr lang="en-US" sz="2800" dirty="0" smtClean="0"/>
                  <a:t>Specific </a:t>
                </a:r>
                <a:r>
                  <a:rPr lang="en-US" sz="2800" dirty="0"/>
                  <a:t>case of the exponential </a:t>
                </a:r>
                <a:r>
                  <a:rPr lang="en-US" sz="2800" dirty="0" smtClean="0"/>
                  <a:t>family: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I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IN" sz="2400" dirty="0"/>
                  <a:t> </a:t>
                </a:r>
              </a:p>
              <a:p>
                <a:pPr lvl="1"/>
                <a:r>
                  <a:rPr lang="en-US" sz="2800" dirty="0"/>
                  <a:t>There is a single scalar natural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8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 instead of a vector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sz="2800" dirty="0"/>
                  <a:t>.</a:t>
                </a:r>
                <a:endParaRPr lang="en-IN" sz="2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: Acts as both the sufficient statistic and the "feature function."</a:t>
                </a:r>
                <a:endParaRPr lang="en-IN" sz="2800" dirty="0"/>
              </a:p>
              <a:p>
                <a:pPr lvl="1"/>
                <a:r>
                  <a:rPr lang="en-US" sz="2800" dirty="0"/>
                  <a:t>No explicit base measure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(or, equivalently, it is 1).</a:t>
                </a:r>
                <a:endParaRPr lang="en-IN" sz="2800" dirty="0"/>
              </a:p>
              <a:p>
                <a:pPr lvl="1"/>
                <a:r>
                  <a:rPr lang="en-US" sz="2500" dirty="0"/>
                  <a:t>In this form, the partition function is:</a:t>
                </a:r>
                <a:r>
                  <a:rPr lang="en-IN" sz="2500" dirty="0"/>
                  <a:t> </a:t>
                </a:r>
                <a14:m>
                  <m:oMath xmlns:m="http://schemas.openxmlformats.org/officeDocument/2006/math">
                    <m:r>
                      <a:rPr lang="en-US" sz="250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5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5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500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IN" sz="25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sSup>
                      <m:sSupPr>
                        <m:ctrlPr>
                          <a:rPr lang="en-IN" sz="2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IN" sz="25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5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5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5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500" i="1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IN" sz="25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16863" y="1600200"/>
                <a:ext cx="11244507" cy="5257800"/>
              </a:xfrm>
              <a:blipFill rotWithShape="0">
                <a:blip r:embed="rId2"/>
                <a:stretch>
                  <a:fillRect l="-217" t="-1160" b="-1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3371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1375136" cy="990600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Relation between </a:t>
            </a:r>
            <a:br>
              <a:rPr lang="en-IN" b="1" dirty="0" smtClean="0"/>
            </a:br>
            <a:r>
              <a:rPr lang="en-US" b="1" dirty="0" smtClean="0"/>
              <a:t>General Form vs </a:t>
            </a:r>
            <a:r>
              <a:rPr lang="en-US" b="1" dirty="0"/>
              <a:t>Simplified Exponential </a:t>
            </a:r>
            <a:r>
              <a:rPr lang="en-US" b="1" dirty="0" smtClean="0"/>
              <a:t>Distribution..</a:t>
            </a:r>
            <a:endParaRPr lang="en-IN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91887" y="1600200"/>
                <a:ext cx="11669484" cy="5257800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sz="27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7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IN" sz="2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2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7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IN" sz="2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7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7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7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7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7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70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270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sz="2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7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7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70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700" dirty="0"/>
                  <a:t> is a special case of the general exponential family </a:t>
                </a:r>
                <a:r>
                  <a:rPr lang="en-US" sz="2700" dirty="0" smtClean="0"/>
                  <a:t>form</a:t>
                </a:r>
                <a:endParaRPr lang="en-IN" sz="2700" dirty="0"/>
              </a:p>
              <a:p>
                <a:pPr lvl="2"/>
                <a:r>
                  <a:rPr lang="en-US" sz="2700" dirty="0"/>
                  <a:t>Let </a:t>
                </a:r>
                <a14:m>
                  <m:oMath xmlns:m="http://schemas.openxmlformats.org/officeDocument/2006/math">
                    <m:r>
                      <a:rPr lang="en-US" sz="27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7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7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7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700" dirty="0"/>
                  <a:t> (sufficient statistic is the same as </a:t>
                </a:r>
                <a14:m>
                  <m:oMath xmlns:m="http://schemas.openxmlformats.org/officeDocument/2006/math">
                    <m:r>
                      <a:rPr lang="en-US" sz="27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7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700" dirty="0"/>
                  <a:t>).</a:t>
                </a:r>
                <a:endParaRPr lang="en-IN" sz="2700" dirty="0"/>
              </a:p>
              <a:p>
                <a:pPr lvl="2"/>
                <a:r>
                  <a:rPr lang="en-US" sz="2700" dirty="0"/>
                  <a:t>Set the base measure </a:t>
                </a:r>
                <a14:m>
                  <m:oMath xmlns:m="http://schemas.openxmlformats.org/officeDocument/2006/math">
                    <m:r>
                      <a:rPr lang="en-US" sz="27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7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)=1</m:t>
                    </m:r>
                  </m:oMath>
                </a14:m>
                <a:r>
                  <a:rPr lang="en-US" sz="2700" dirty="0"/>
                  <a:t>.</a:t>
                </a:r>
                <a:endParaRPr lang="en-IN" sz="2700" dirty="0"/>
              </a:p>
              <a:p>
                <a:pPr lvl="0"/>
                <a:r>
                  <a:rPr lang="en-US" sz="2700" dirty="0"/>
                  <a:t>Substituting these into the general form:</a:t>
                </a:r>
                <a:endParaRPr lang="en-IN" sz="2700" dirty="0"/>
              </a:p>
              <a:p>
                <a14:m>
                  <m:oMath xmlns:m="http://schemas.openxmlformats.org/officeDocument/2006/math">
                    <m:r>
                      <a:rPr lang="en-US" sz="27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US" sz="27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7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m:rPr>
                        <m:sty m:val="p"/>
                      </m:rPr>
                      <a:rPr lang="en-US" sz="2700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sz="2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700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p>
                            <m:r>
                              <a:rPr lang="en-US" sz="27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sz="2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7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sz="2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700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</m:d>
                      </m:e>
                    </m:d>
                    <m:r>
                      <a:rPr lang="en-IN" sz="27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7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=&gt;</m:t>
                    </m:r>
                    <m:r>
                      <m:rPr>
                        <m:sty m:val="p"/>
                      </m:rPr>
                      <a:rPr lang="en-US" sz="2700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sz="2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7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7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2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7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70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𝑍</m:t>
                        </m:r>
                        <m:d>
                          <m:dPr>
                            <m:ctrlPr>
                              <a:rPr lang="en-US" sz="27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7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7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7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=&gt;</m:t>
                    </m:r>
                    <m:f>
                      <m:fPr>
                        <m:ctrlPr>
                          <a:rPr lang="en-IN" sz="2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2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7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IN" sz="27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7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7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7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27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7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70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num>
                      <m:den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270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sz="2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7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7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70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IN" sz="27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7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7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700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700" dirty="0"/>
                  <a:t> applies to </a:t>
                </a:r>
                <a:r>
                  <a:rPr lang="en-US" sz="2700" b="1" dirty="0"/>
                  <a:t>multidimensional parameters</a:t>
                </a:r>
                <a:r>
                  <a:rPr lang="en-US" sz="2700" dirty="0"/>
                  <a:t> (</a:t>
                </a:r>
                <a14:m>
                  <m:oMath xmlns:m="http://schemas.openxmlformats.org/officeDocument/2006/math">
                    <m:r>
                      <a:rPr lang="en-US" sz="2700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sz="2700" dirty="0"/>
                  <a:t>) and sufficient statistics (</a:t>
                </a:r>
                <a14:m>
                  <m:oMath xmlns:m="http://schemas.openxmlformats.org/officeDocument/2006/math">
                    <m:r>
                      <a:rPr lang="en-US" sz="27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7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700" dirty="0"/>
                  <a:t>).</a:t>
                </a:r>
                <a:endParaRPr lang="en-IN" sz="27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7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7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700" dirty="0"/>
                  <a:t> applies to </a:t>
                </a:r>
                <a:r>
                  <a:rPr lang="en-US" sz="2700" b="1" dirty="0"/>
                  <a:t>single-parameter cases</a:t>
                </a:r>
                <a:r>
                  <a:rPr lang="en-US" sz="2700" dirty="0"/>
                  <a:t> with scalar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7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700" dirty="0"/>
                  <a:t> and </a:t>
                </a:r>
                <a14:m>
                  <m:oMath xmlns:m="http://schemas.openxmlformats.org/officeDocument/2006/math">
                    <m:r>
                      <a:rPr lang="en-US" sz="27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7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700" dirty="0"/>
                  <a:t> as the sufficient statistic.</a:t>
                </a:r>
                <a:endParaRPr lang="en-IN" sz="2700" dirty="0"/>
              </a:p>
              <a:p>
                <a:pPr marL="0" indent="0">
                  <a:buNone/>
                </a:pPr>
                <a:endParaRPr lang="en-IN" sz="27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91887" y="1600200"/>
                <a:ext cx="11669484" cy="5257800"/>
              </a:xfrm>
              <a:blipFill rotWithShape="0">
                <a:blip r:embed="rId2"/>
                <a:stretch>
                  <a:fillRect l="-209" r="-11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6840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7894" y="2957286"/>
            <a:ext cx="8341650" cy="990600"/>
          </a:xfrm>
        </p:spPr>
        <p:txBody>
          <a:bodyPr>
            <a:noAutofit/>
          </a:bodyPr>
          <a:lstStyle/>
          <a:p>
            <a:r>
              <a:rPr lang="en-US" sz="4800" dirty="0"/>
              <a:t>Log Partition Function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235730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Log Partition </a:t>
                </a:r>
                <a:r>
                  <a:rPr lang="en-US" dirty="0" smtClean="0"/>
                  <a:t>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243" t="-1852" b="-172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16864" y="1600199"/>
                <a:ext cx="11259022" cy="5076371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The probability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in exponential family form is given as:</a:t>
                </a:r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)),</m:t>
                    </m:r>
                  </m:oMath>
                </a14:m>
                <a:endParaRPr lang="en-IN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Log partition function,</a:t>
                </a:r>
                <a:endParaRPr lang="en-IN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Base measure,</a:t>
                </a:r>
                <a:endParaRPr lang="en-IN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: Natural parameter,</a:t>
                </a:r>
                <a:endParaRPr lang="en-IN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Sufficient statistic.</a:t>
                </a:r>
                <a:endParaRPr lang="en-IN" dirty="0"/>
              </a:p>
              <a:p>
                <a:r>
                  <a:rPr lang="en-US" dirty="0"/>
                  <a:t>The </a:t>
                </a:r>
                <a:r>
                  <a:rPr lang="en-US" b="1" dirty="0"/>
                  <a:t>log partition function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ensures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integrates (or sums) to 1 across the domain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. That is:</a:t>
                </a:r>
                <a:endParaRPr lang="en-IN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=1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for </a:t>
                </a:r>
                <a:r>
                  <a:rPr lang="en-US" dirty="0" smtClean="0"/>
                  <a:t>continuous </a:t>
                </a:r>
                <a:r>
                  <a:rPr lang="en-US" dirty="0"/>
                  <a:t>variables</a:t>
                </a:r>
                <a:endParaRPr lang="en-IN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)=1</m:t>
                    </m:r>
                  </m:oMath>
                </a14:m>
                <a:r>
                  <a:rPr lang="en-US" dirty="0" smtClean="0"/>
                  <a:t>, for </a:t>
                </a:r>
                <a:r>
                  <a:rPr lang="en-US" dirty="0"/>
                  <a:t>discrete variables like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16864" y="1600199"/>
                <a:ext cx="11259022" cy="5076371"/>
              </a:xfrm>
              <a:blipFill rotWithShape="0">
                <a:blip r:embed="rId3"/>
                <a:stretch>
                  <a:fillRect l="-271" t="-1080" b="-2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457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Log Partition </a:t>
                </a:r>
                <a:r>
                  <a:rPr lang="en-US" dirty="0" smtClean="0"/>
                  <a:t>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..</a:t>
                </a:r>
                <a:endParaRPr lang="en-IN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2243" t="-1852" b="-172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16864" y="1600199"/>
                <a:ext cx="11259022" cy="5076371"/>
              </a:xfrm>
            </p:spPr>
            <p:txBody>
              <a:bodyPr>
                <a:normAutofit/>
              </a:bodyPr>
              <a:lstStyle/>
              <a:p>
                <a:r>
                  <a:rPr lang="en-US" sz="2700" dirty="0" smtClean="0"/>
                  <a:t>To derive </a:t>
                </a:r>
                <a14:m>
                  <m:oMath xmlns:m="http://schemas.openxmlformats.org/officeDocument/2006/math">
                    <m:r>
                      <a:rPr lang="en-US" sz="27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700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700" dirty="0"/>
                  <a:t>, rewrite </a:t>
                </a:r>
                <a14:m>
                  <m:oMath xmlns:m="http://schemas.openxmlformats.org/officeDocument/2006/math">
                    <m:r>
                      <a:rPr lang="en-US" sz="27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7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700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700" dirty="0"/>
                  <a:t> without </a:t>
                </a:r>
                <a14:m>
                  <m:oMath xmlns:m="http://schemas.openxmlformats.org/officeDocument/2006/math">
                    <m:r>
                      <a:rPr lang="en-US" sz="27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700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700" dirty="0"/>
                  <a:t>:</a:t>
                </a:r>
                <a:endParaRPr lang="en-IN" sz="27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7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US" sz="27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7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m:rPr>
                        <m:sty m:val="p"/>
                      </m:rPr>
                      <a:rPr lang="en-US" sz="270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700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27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7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))⋅</m:t>
                    </m:r>
                    <m:f>
                      <m:fPr>
                        <m:ctrlPr>
                          <a:rPr lang="en-IN" sz="2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7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70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sz="27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7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en-US" sz="2700">
                            <a:latin typeface="Cambria Math" panose="02040503050406030204" pitchFamily="18" charset="0"/>
                          </a:rPr>
                          <m:t>))</m:t>
                        </m:r>
                      </m:den>
                    </m:f>
                  </m:oMath>
                </a14:m>
                <a:endParaRPr lang="en-IN" sz="2700" dirty="0"/>
              </a:p>
              <a:p>
                <a:r>
                  <a:rPr lang="en-US" sz="2700" dirty="0"/>
                  <a:t>The summation over </a:t>
                </a:r>
                <a14:m>
                  <m:oMath xmlns:m="http://schemas.openxmlformats.org/officeDocument/2006/math">
                    <m:r>
                      <a:rPr lang="en-US" sz="27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700" dirty="0"/>
                  <a:t> is:</a:t>
                </a:r>
                <a:endParaRPr lang="en-IN" sz="2700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en-IN" sz="27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sz="2700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r>
                      <a:rPr lang="en-US" sz="27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7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700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IN" sz="2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7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70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sz="27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7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en-US" sz="2700">
                            <a:latin typeface="Cambria Math" panose="02040503050406030204" pitchFamily="18" charset="0"/>
                          </a:rPr>
                          <m:t>))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en-IN" sz="27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sz="2700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r>
                      <a:rPr lang="en-US" sz="27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7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sz="270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700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27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7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)).</m:t>
                    </m:r>
                  </m:oMath>
                </a14:m>
                <a:endParaRPr lang="en-IN" sz="2700" dirty="0"/>
              </a:p>
              <a:p>
                <a:r>
                  <a:rPr lang="en-US" sz="2700" dirty="0" smtClean="0">
                    <a:solidFill>
                      <a:srgbClr val="FF0000"/>
                    </a:solidFill>
                  </a:rPr>
                  <a:t>To satisfy the normalization condition 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en-IN" sz="27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7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sz="27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r>
                      <a:rPr lang="en-US" sz="27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7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7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7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7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27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)=1</m:t>
                    </m:r>
                  </m:oMath>
                </a14:m>
                <a:r>
                  <a:rPr lang="en-US" sz="2700" dirty="0">
                    <a:solidFill>
                      <a:srgbClr val="FF0000"/>
                    </a:solidFill>
                  </a:rPr>
                  <a:t>), </a:t>
                </a:r>
                <a:r>
                  <a:rPr lang="en-US" sz="2700" dirty="0"/>
                  <a:t>the log partition function must equal:</a:t>
                </a:r>
                <a:r>
                  <a:rPr lang="en-IN" sz="27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70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7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700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))=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en-IN" sz="27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7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sz="2700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r>
                      <a:rPr lang="en-US" sz="27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7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sz="270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700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27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7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700">
                        <a:latin typeface="Cambria Math" panose="02040503050406030204" pitchFamily="18" charset="0"/>
                      </a:rPr>
                      <m:t>)).</m:t>
                    </m:r>
                  </m:oMath>
                </a14:m>
                <a:endParaRPr lang="en-IN" sz="2700" dirty="0"/>
              </a:p>
              <a:p>
                <a:r>
                  <a:rPr lang="en-US" sz="2700" dirty="0"/>
                  <a:t>Taking the natural logarithm on both sides:</a:t>
                </a:r>
                <a:endParaRPr lang="en-IN" sz="2700" dirty="0"/>
              </a:p>
              <a:p>
                <a14:m>
                  <m:oMath xmlns:m="http://schemas.openxmlformats.org/officeDocument/2006/math">
                    <m:r>
                      <a:rPr lang="en-US" sz="2700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700" b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700" b="1" i="1">
                        <a:latin typeface="Cambria Math" panose="02040503050406030204" pitchFamily="18" charset="0"/>
                      </a:rPr>
                      <m:t>𝜼</m:t>
                    </m:r>
                    <m:r>
                      <a:rPr lang="en-US" sz="2700" b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700" b="1" i="1">
                        <a:latin typeface="Cambria Math" panose="02040503050406030204" pitchFamily="18" charset="0"/>
                      </a:rPr>
                      <m:t>𝐥𝐨𝐠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en-IN" sz="27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700" b="1" i="1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  <m:sup/>
                      <m:e>
                        <m:r>
                          <a:rPr lang="en-US" sz="2700" b="1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r>
                      <a:rPr lang="en-US" sz="2700" b="1" i="1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sz="2700" b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7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700" b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700" b="1" i="1">
                        <a:latin typeface="Cambria Math" panose="02040503050406030204" pitchFamily="18" charset="0"/>
                      </a:rPr>
                      <m:t>𝐞𝐱𝐩</m:t>
                    </m:r>
                    <m:r>
                      <a:rPr lang="en-US" sz="2700" b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700" b="1" i="1">
                        <a:latin typeface="Cambria Math" panose="02040503050406030204" pitchFamily="18" charset="0"/>
                      </a:rPr>
                      <m:t>𝜼</m:t>
                    </m:r>
                    <m:r>
                      <a:rPr lang="en-US" sz="2700" b="1" i="1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700" b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7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700" b="1">
                        <a:latin typeface="Cambria Math" panose="02040503050406030204" pitchFamily="18" charset="0"/>
                      </a:rPr>
                      <m:t>)).</m:t>
                    </m:r>
                  </m:oMath>
                </a14:m>
                <a:endParaRPr lang="en-IN" sz="2700" b="1" dirty="0"/>
              </a:p>
              <a:p>
                <a:endParaRPr lang="en-IN" sz="27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16864" y="1600199"/>
                <a:ext cx="11259022" cy="5076371"/>
              </a:xfrm>
              <a:blipFill rotWithShape="0">
                <a:blip r:embed="rId3"/>
                <a:stretch>
                  <a:fillRect l="-217" t="-9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5709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 </a:t>
            </a:r>
            <a:r>
              <a:rPr lang="en-US" dirty="0" smtClean="0"/>
              <a:t>in </a:t>
            </a:r>
            <a:r>
              <a:rPr lang="en-US" dirty="0"/>
              <a:t>GLMs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16864" y="1600199"/>
                <a:ext cx="11273536" cy="5257801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lang="en-US" dirty="0" smtClean="0"/>
                  <a:t>“Generalization</a:t>
                </a:r>
                <a:r>
                  <a:rPr lang="en-US" dirty="0"/>
                  <a:t>" in Generalized Linear Models (GLMs) refers to the extension of simple linear models to handle a broader range of </a:t>
                </a:r>
                <a:r>
                  <a:rPr lang="en-US" b="1" dirty="0"/>
                  <a:t>data </a:t>
                </a:r>
                <a:r>
                  <a:rPr lang="en-US" b="1" dirty="0" smtClean="0"/>
                  <a:t>characteristics</a:t>
                </a:r>
              </a:p>
              <a:p>
                <a:pPr lvl="0"/>
                <a:r>
                  <a:rPr lang="en-US" dirty="0"/>
                  <a:t>Generalization of Response Variable Distribution:</a:t>
                </a:r>
                <a:endParaRPr lang="en-IN" dirty="0"/>
              </a:p>
              <a:p>
                <a:pPr lvl="1"/>
                <a:r>
                  <a:rPr lang="en-US" sz="2800" dirty="0"/>
                  <a:t>Linear models assume the response variable </a:t>
                </a:r>
                <a14:m>
                  <m:oMath xmlns:m="http://schemas.openxmlformats.org/officeDocument/2006/math">
                    <m:r>
                      <a:rPr lang="en-US" sz="2800" b="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/>
                  <a:t> follows a normal distribution.</a:t>
                </a:r>
                <a:endParaRPr lang="en-IN" sz="2800" dirty="0"/>
              </a:p>
              <a:p>
                <a:pPr lvl="1"/>
                <a:r>
                  <a:rPr lang="en-US" sz="2800" dirty="0"/>
                  <a:t>GLMs generalize this by allowing the response variable to belong to the exponential family of distributions, which includes:</a:t>
                </a:r>
                <a:endParaRPr lang="en-IN" sz="2800" dirty="0"/>
              </a:p>
              <a:p>
                <a:pPr lvl="2"/>
                <a:r>
                  <a:rPr lang="en-US" sz="2400" dirty="0"/>
                  <a:t>Normal distribution for continuous data.</a:t>
                </a:r>
                <a:endParaRPr lang="en-IN" sz="2400" dirty="0"/>
              </a:p>
              <a:p>
                <a:pPr lvl="2"/>
                <a:r>
                  <a:rPr lang="en-US" sz="2400" dirty="0"/>
                  <a:t>Binomial distribution for binary outcomes.</a:t>
                </a:r>
                <a:endParaRPr lang="en-IN" sz="2400" dirty="0"/>
              </a:p>
              <a:p>
                <a:pPr lvl="2"/>
                <a:r>
                  <a:rPr lang="en-US" sz="2400" dirty="0"/>
                  <a:t>Poisson distribution for count data.</a:t>
                </a:r>
                <a:endParaRPr lang="en-IN" sz="2400" dirty="0"/>
              </a:p>
              <a:p>
                <a:pPr lvl="0"/>
                <a:endParaRPr lang="en-IN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16864" y="1600199"/>
                <a:ext cx="11273536" cy="5257801"/>
              </a:xfrm>
              <a:blipFill rotWithShape="0">
                <a:blip r:embed="rId2"/>
                <a:stretch>
                  <a:fillRect l="-270" t="-1043" r="-1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9760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886857" y="2714171"/>
            <a:ext cx="9419771" cy="1538515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</a:pPr>
            <a:r>
              <a:rPr lang="en-IN" sz="4800" dirty="0" smtClean="0"/>
              <a:t>Exponential Families : Examples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808466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1. Exponential Family : Bernoulli Distribution</a:t>
            </a:r>
            <a:r>
              <a:rPr lang="en-IN" sz="40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16864" y="1600200"/>
                <a:ext cx="11084850" cy="525780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Bernoulli distribution models binary outcomes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dirty="0"/>
                  <a:t>) with success probability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:</a:t>
                </a:r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(1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IN" dirty="0"/>
              </a:p>
              <a:p>
                <a:r>
                  <a:rPr lang="en-US" b="1" dirty="0"/>
                  <a:t>Canonical Form</a:t>
                </a:r>
                <a:r>
                  <a:rPr lang="en-US" dirty="0"/>
                  <a:t>:</a:t>
                </a:r>
                <a:br>
                  <a:rPr lang="en-US" dirty="0"/>
                </a:br>
                <a:r>
                  <a:rPr lang="en-US" dirty="0"/>
                  <a:t>Express the Bernoulli PMF in the exponential family form:</a:t>
                </a:r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IN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(natural parameter).</a:t>
                </a:r>
                <a:endParaRPr lang="en-IN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(1+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𝜂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(log-partition function).</a:t>
                </a:r>
                <a:endParaRPr lang="en-IN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(sufficient statistic).</a:t>
                </a:r>
                <a:endParaRPr lang="en-IN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)=1</m:t>
                    </m:r>
                  </m:oMath>
                </a14:m>
                <a:r>
                  <a:rPr lang="en-US" dirty="0"/>
                  <a:t> (base measure).</a:t>
                </a:r>
                <a:endParaRPr lang="en-IN" dirty="0"/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natural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dirty="0"/>
                  <a:t> is the log-odds, and the sufficient statistic </a:t>
                </a:r>
                <a:r>
                  <a:rPr lang="en-US" dirty="0" smtClean="0"/>
                  <a:t>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summarizes whether the event occurred (1) or not (0).</a:t>
                </a:r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16864" y="1600200"/>
                <a:ext cx="11084850" cy="5257800"/>
              </a:xfrm>
              <a:blipFill rotWithShape="0">
                <a:blip r:embed="rId3"/>
                <a:stretch>
                  <a:fillRect l="-1045" t="-25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1815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3" y="257629"/>
            <a:ext cx="10751023" cy="990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2. Exponential Family </a:t>
            </a:r>
            <a:r>
              <a:rPr lang="en-US" sz="4000" dirty="0"/>
              <a:t>: </a:t>
            </a:r>
            <a:r>
              <a:rPr lang="en-US" sz="4000" dirty="0" err="1"/>
              <a:t>Multinoulli</a:t>
            </a:r>
            <a:r>
              <a:rPr lang="en-US" sz="4000" dirty="0"/>
              <a:t> </a:t>
            </a:r>
            <a:r>
              <a:rPr lang="en-US" sz="4000" dirty="0" smtClean="0"/>
              <a:t>Distribution</a:t>
            </a:r>
            <a:endParaRPr lang="en-IN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16863" y="1600200"/>
                <a:ext cx="11273537" cy="52578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C</a:t>
                </a:r>
                <a:r>
                  <a:rPr lang="en-US" dirty="0" smtClean="0"/>
                  <a:t>ategorical </a:t>
                </a:r>
                <a:r>
                  <a:rPr lang="en-US" dirty="0"/>
                  <a:t>random variable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∈{1,2,…,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with probabilities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for each category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: </a:t>
                </a:r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/>
                      <m:t>with</m:t>
                    </m:r>
                    <m:r>
                      <m:rPr>
                        <m:nor/>
                      </m:rPr>
                      <a:rPr lang="en-US" i="1"/>
                      <m:t> 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US" b="1" dirty="0"/>
                  <a:t>Canonical Form</a:t>
                </a:r>
                <a:r>
                  <a:rPr lang="en-US" dirty="0"/>
                  <a:t>:</a:t>
                </a:r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I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(natural parameters).</a:t>
                </a:r>
                <a:endParaRPr lang="en-IN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1+</m:t>
                        </m:r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 </m:t>
                            </m:r>
                          </m:e>
                        </m:nary>
                        <m:r>
                          <a:rPr lang="en-US">
                            <a:latin typeface="Cambria Math" panose="02040503050406030204" pitchFamily="18" charset="0"/>
                          </a:rPr>
                          <m:t> 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</m:sSup>
                      </m:e>
                    </m:d>
                  </m:oMath>
                </a14:m>
                <a:r>
                  <a:rPr lang="en-US" dirty="0"/>
                  <a:t> (log-partition function).</a:t>
                </a:r>
                <a:endParaRPr lang="en-IN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one-hot vector representation of the category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.</a:t>
                </a:r>
                <a:endParaRPr lang="en-IN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)=1</m:t>
                    </m:r>
                  </m:oMath>
                </a14:m>
                <a:r>
                  <a:rPr lang="en-US" dirty="0"/>
                  <a:t> (base measure).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dirty="0" err="1" smtClean="0"/>
                  <a:t>Multinoulli</a:t>
                </a:r>
                <a:r>
                  <a:rPr lang="en-US" dirty="0" smtClean="0"/>
                  <a:t> </a:t>
                </a:r>
                <a:r>
                  <a:rPr lang="en-US" dirty="0"/>
                  <a:t>distribution generalizes the Bernoulli distribution to multiple categories.</a:t>
                </a:r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16863" y="1600200"/>
                <a:ext cx="11273537" cy="5257800"/>
              </a:xfrm>
              <a:blipFill rotWithShape="0">
                <a:blip r:embed="rId2"/>
                <a:stretch>
                  <a:fillRect l="-1028" t="-18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23121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248" y="286657"/>
            <a:ext cx="11838432" cy="990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3.Exponential Family : </a:t>
            </a:r>
            <a:r>
              <a:rPr lang="en-US" dirty="0"/>
              <a:t>Univariate Gaussian Distribution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16864" y="1600200"/>
                <a:ext cx="10871200" cy="4989286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Gaussian random variable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𝒩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IN" dirty="0"/>
              </a:p>
              <a:p>
                <a:r>
                  <a:rPr lang="en-US" b="1" dirty="0"/>
                  <a:t>Canonical Form</a:t>
                </a:r>
                <a:r>
                  <a:rPr lang="en-US" dirty="0"/>
                  <a:t>: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I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(natural parameters).</a:t>
                </a:r>
                <a:endParaRPr lang="en-IN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4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𝜂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dirty="0"/>
                  <a:t> (log-partition function).</a:t>
                </a:r>
                <a:endParaRPr lang="en-IN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)={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(sufficient statistics).</a:t>
                </a:r>
                <a:endParaRPr lang="en-IN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 smtClean="0"/>
                  <a:t>.</a:t>
                </a:r>
                <a:endParaRPr lang="en-IN" dirty="0" smtClean="0"/>
              </a:p>
              <a:p>
                <a:pPr marL="0" indent="0">
                  <a:buNone/>
                </a:pPr>
                <a:r>
                  <a:rPr lang="en-US" dirty="0" smtClean="0"/>
                  <a:t>The Gaussian distribution models continuous data, and its sufficient statistics are related to the mean and variance of the data.</a:t>
                </a:r>
                <a:endParaRPr lang="en-IN" dirty="0" smtClean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16864" y="1600200"/>
                <a:ext cx="10871200" cy="4989286"/>
              </a:xfrm>
              <a:blipFill rotWithShape="0">
                <a:blip r:embed="rId2"/>
                <a:stretch>
                  <a:fillRect l="-1066" t="-2689" r="-95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73232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4. Non-Example</a:t>
            </a:r>
            <a:endParaRPr lang="en-IN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16864" y="1600200"/>
                <a:ext cx="11273536" cy="4655457"/>
              </a:xfrm>
            </p:spPr>
            <p:txBody>
              <a:bodyPr/>
              <a:lstStyle/>
              <a:p>
                <a:pPr marL="0" lvl="0" indent="0">
                  <a:buNone/>
                </a:pPr>
                <a:r>
                  <a:rPr lang="en-US" sz="3200" b="1" dirty="0"/>
                  <a:t>Uniform Distribution</a:t>
                </a:r>
                <a:r>
                  <a:rPr lang="en-US" sz="3200" dirty="0"/>
                  <a:t>:</a:t>
                </a:r>
                <a:endParaRPr lang="en-IN" sz="3200" dirty="0"/>
              </a:p>
              <a:p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{"/>
                        <m:endChr m:val=""/>
                        <m:ctrlPr>
                          <a:rPr lang="en-I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3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IN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  <m:r>
                                <a:rPr lang="en-US" sz="32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320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sz="320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sz="3200"/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sz="3200" dirty="0" smtClean="0"/>
              </a:p>
              <a:p>
                <a:pPr marL="45720" indent="0">
                  <a:buNone/>
                </a:pPr>
                <a:r>
                  <a:rPr lang="en-US" sz="3100" dirty="0" smtClean="0"/>
                  <a:t>Uniform distribution's piecewise constant nature prevents it from being expressed in the exponential family form.</a:t>
                </a:r>
                <a:endParaRPr lang="en-IN" sz="3100" dirty="0" smtClean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16864" y="1600200"/>
                <a:ext cx="11273536" cy="4655457"/>
              </a:xfrm>
              <a:blipFill rotWithShape="0">
                <a:blip r:embed="rId2"/>
                <a:stretch>
                  <a:fillRect l="-1352" t="-15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72099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406" y="2333171"/>
            <a:ext cx="10871200" cy="2383971"/>
          </a:xfrm>
        </p:spPr>
        <p:txBody>
          <a:bodyPr>
            <a:normAutofit/>
          </a:bodyPr>
          <a:lstStyle/>
          <a:p>
            <a:pPr algn="ctr"/>
            <a:r>
              <a:rPr lang="en-IN" sz="4800" dirty="0"/>
              <a:t>Maximum Likelihood Estimation (MLE) for the Exponential Family</a:t>
            </a:r>
          </a:p>
        </p:txBody>
      </p:sp>
    </p:spTree>
    <p:extLst>
      <p:ext uri="{BB962C8B-B14F-4D97-AF65-F5344CB8AC3E}">
        <p14:creationId xmlns:p14="http://schemas.microsoft.com/office/powerpoint/2010/main" val="15427906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432" y="0"/>
            <a:ext cx="11529568" cy="1233714"/>
          </a:xfrm>
        </p:spPr>
        <p:txBody>
          <a:bodyPr>
            <a:normAutofit fontScale="90000"/>
          </a:bodyPr>
          <a:lstStyle/>
          <a:p>
            <a:r>
              <a:rPr lang="en-IN" dirty="0"/>
              <a:t>Maximum Likelihood Estimation (MLE) for the Exponential Family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45143" y="1538514"/>
                <a:ext cx="12322628" cy="55880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Maximum Likelihood Estimation (MLE) </a:t>
                </a:r>
                <a:r>
                  <a:rPr lang="en-US" sz="2800" dirty="0" smtClean="0"/>
                  <a:t>for </a:t>
                </a:r>
                <a:r>
                  <a:rPr lang="en-US" sz="2800" dirty="0"/>
                  <a:t>estimating the parameters of a probability distribution. In the context of the exponential family, </a:t>
                </a:r>
                <a:r>
                  <a:rPr lang="en-US" sz="2800" dirty="0" smtClean="0"/>
                  <a:t>MLE </a:t>
                </a:r>
                <a:r>
                  <a:rPr lang="en-US" sz="2800" dirty="0"/>
                  <a:t>takes advantage of the structured form of the distribution, which simplifies the estimation process.</a:t>
                </a:r>
                <a:endParaRPr lang="en-IN" sz="2800" dirty="0"/>
              </a:p>
              <a:p>
                <a:pPr marL="0" indent="0">
                  <a:buNone/>
                </a:pPr>
                <a:r>
                  <a:rPr lang="en-US" sz="2800" b="1" dirty="0"/>
                  <a:t>General Form of the Exponential Family</a:t>
                </a:r>
                <a:endParaRPr lang="en-IN" sz="2800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800" dirty="0"/>
                  <a:t>The probability density (or mass) function of the exponential family can be written as:</a:t>
                </a:r>
                <a:endParaRPr lang="en-IN" sz="2800" dirty="0"/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p>
                            <m:r>
                              <a:rPr lang="en-US" sz="280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8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en-US" sz="28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28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IN" sz="2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500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sz="2500" dirty="0"/>
                  <a:t>: natural parameter (to be estimated),</a:t>
                </a:r>
                <a:endParaRPr lang="en-IN" sz="25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5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5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5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5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500" dirty="0"/>
                  <a:t>: sufficient statistic,</a:t>
                </a:r>
                <a:endParaRPr lang="en-IN" sz="25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5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5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5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5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500" dirty="0"/>
                  <a:t>: base measure,</a:t>
                </a:r>
                <a:endParaRPr lang="en-IN" sz="25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5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5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500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25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500" dirty="0"/>
                  <a:t>: log partition function (normalization constant).</a:t>
                </a:r>
                <a:endParaRPr lang="en-IN" sz="2500" dirty="0"/>
              </a:p>
              <a:p>
                <a:r>
                  <a:rPr lang="en-US" sz="2800" dirty="0"/>
                  <a:t>The task is to find the value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sz="2800" dirty="0"/>
                  <a:t> that maximizes the likelihood of observing the given data</a:t>
                </a:r>
                <a:r>
                  <a:rPr lang="en-US" sz="2800" dirty="0" smtClean="0"/>
                  <a:t>.</a:t>
                </a:r>
                <a:endParaRPr lang="en-IN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45143" y="1538514"/>
                <a:ext cx="12322628" cy="5588000"/>
              </a:xfrm>
              <a:blipFill rotWithShape="0">
                <a:blip r:embed="rId2"/>
                <a:stretch>
                  <a:fillRect l="-891" t="-9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13951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0"/>
            <a:ext cx="11375136" cy="1262743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MLE for </a:t>
            </a:r>
            <a:r>
              <a:rPr lang="en-IN" dirty="0"/>
              <a:t>the Exponential </a:t>
            </a:r>
            <a:r>
              <a:rPr lang="en-IN" dirty="0" smtClean="0"/>
              <a:t>Family : </a:t>
            </a:r>
            <a:br>
              <a:rPr lang="en-IN" dirty="0" smtClean="0"/>
            </a:br>
            <a:r>
              <a:rPr lang="en-US" dirty="0" smtClean="0"/>
              <a:t>Derivation </a:t>
            </a:r>
            <a:r>
              <a:rPr lang="en-US" dirty="0"/>
              <a:t>of the </a:t>
            </a:r>
            <a:r>
              <a:rPr lang="en-US" dirty="0" smtClean="0"/>
              <a:t>MLE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16864" y="1600199"/>
                <a:ext cx="11259022" cy="507637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 smtClean="0"/>
                  <a:t>1. Likelihood Function</a:t>
                </a:r>
                <a:endParaRPr lang="en-IN" sz="2400" dirty="0"/>
              </a:p>
              <a:p>
                <a:pPr marL="0" indent="0">
                  <a:buNone/>
                </a:pPr>
                <a:r>
                  <a:rPr lang="en-US" sz="2400" dirty="0"/>
                  <a:t>Suppose we have a dataset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independent and identically distributed (</a:t>
                </a:r>
                <a:r>
                  <a:rPr lang="en-US" sz="2400" dirty="0" err="1"/>
                  <a:t>i.i.d</a:t>
                </a:r>
                <a:r>
                  <a:rPr lang="en-US" sz="2400" dirty="0"/>
                  <a:t>.) samples: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. The likelihood function is:</a:t>
                </a:r>
                <a:endParaRPr lang="en-IN" sz="2400" dirty="0"/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ℒ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∏"/>
                        <m:limLoc m:val="undOvr"/>
                        <m:grow m:val="on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IN" sz="2400" dirty="0"/>
              </a:p>
              <a:p>
                <a:pPr marL="0" indent="0">
                  <a:buNone/>
                </a:pPr>
                <a:r>
                  <a:rPr lang="en-US" sz="2400" dirty="0"/>
                  <a:t>Substituting the exponential family form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we get:</a:t>
                </a:r>
                <a:endParaRPr lang="en-IN" sz="2400" dirty="0"/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ℒ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∏"/>
                        <m:limLoc m:val="undOvr"/>
                        <m:grow m:val="on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p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IN" sz="2400" dirty="0"/>
              </a:p>
              <a:p>
                <a:pPr marL="0" indent="0">
                  <a:buNone/>
                </a:pPr>
                <a:r>
                  <a:rPr lang="en-US" sz="2400" b="1" dirty="0"/>
                  <a:t>2. Log-Likelihood Function</a:t>
                </a:r>
                <a:endParaRPr lang="en-IN" sz="2400" dirty="0"/>
              </a:p>
              <a:p>
                <a:pPr marL="0" indent="0">
                  <a:buNone/>
                </a:pPr>
                <a:r>
                  <a:rPr lang="en-US" sz="2400" dirty="0"/>
                  <a:t>The log-likelihood function simplifies the product to a sum:</a:t>
                </a:r>
                <a:endParaRPr lang="en-IN" sz="2400" dirty="0"/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𝓁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ℒ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)+</m:t>
                        </m:r>
                        <m:sSup>
                          <m:sSup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p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IN" sz="2400" dirty="0"/>
              </a:p>
              <a:p>
                <a:pPr marL="0" indent="0">
                  <a:buNone/>
                </a:pPr>
                <a:r>
                  <a:rPr lang="en-US" sz="2400" dirty="0"/>
                  <a:t>Rewriting:</a:t>
                </a:r>
                <a:endParaRPr lang="en-IN" sz="2400" dirty="0"/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𝓁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)+</m:t>
                    </m:r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𝑛𝐴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IN" sz="2400" dirty="0"/>
              </a:p>
              <a:p>
                <a:endParaRPr lang="en-IN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16864" y="1600199"/>
                <a:ext cx="11259022" cy="5076371"/>
              </a:xfrm>
              <a:blipFill rotWithShape="0">
                <a:blip r:embed="rId2"/>
                <a:stretch>
                  <a:fillRect l="-812" t="-840" b="-150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60495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807" y="0"/>
            <a:ext cx="11375136" cy="130628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MLE for </a:t>
            </a:r>
            <a:r>
              <a:rPr lang="en-IN" dirty="0"/>
              <a:t>the Exponential </a:t>
            </a:r>
            <a:r>
              <a:rPr lang="en-IN" dirty="0" smtClean="0"/>
              <a:t>Family : </a:t>
            </a:r>
            <a:br>
              <a:rPr lang="en-IN" dirty="0" smtClean="0"/>
            </a:br>
            <a:r>
              <a:rPr lang="en-US" dirty="0" smtClean="0"/>
              <a:t>Derivation </a:t>
            </a:r>
            <a:r>
              <a:rPr lang="en-US" dirty="0"/>
              <a:t>of the </a:t>
            </a:r>
            <a:r>
              <a:rPr lang="en-US" dirty="0" smtClean="0"/>
              <a:t>MLE..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725712" y="1436914"/>
                <a:ext cx="11509829" cy="5421087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300" b="1" dirty="0"/>
                  <a:t>3. Gradient of the Log-Likelihood</a:t>
                </a:r>
                <a:endParaRPr lang="en-IN" sz="2300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300" dirty="0"/>
                  <a:t>To find the MLE, we take the derivative of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𝓁</m:t>
                    </m:r>
                    <m:r>
                      <a:rPr lang="en-US" sz="23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23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300" dirty="0"/>
                  <a:t> with respect to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sz="2300" dirty="0"/>
                  <a:t> and set it to zero:</a:t>
                </a:r>
                <a:endParaRPr lang="en-IN" sz="2300" dirty="0"/>
              </a:p>
              <a:p>
                <a:pPr>
                  <a:spcBef>
                    <a:spcPts val="0"/>
                  </a:spcBef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sz="2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𝓁</m:t>
                        </m:r>
                        <m:r>
                          <a:rPr lang="en-US" sz="23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en-US" sz="230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𝜕𝜂</m:t>
                        </m:r>
                      </m:den>
                    </m:f>
                    <m:r>
                      <a:rPr lang="en-US" sz="23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IN" sz="23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3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300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r>
                      <a:rPr lang="en-US" sz="23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3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30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𝑛</m:t>
                    </m:r>
                    <m:sSub>
                      <m:sSubPr>
                        <m:ctrlPr>
                          <a:rPr lang="en-IN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𝜂</m:t>
                        </m:r>
                      </m:sub>
                    </m:sSub>
                    <m:r>
                      <a:rPr lang="en-US" sz="23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3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2300">
                        <a:latin typeface="Cambria Math" panose="02040503050406030204" pitchFamily="18" charset="0"/>
                      </a:rPr>
                      <m:t>),</m:t>
                    </m:r>
                  </m:oMath>
                </a14:m>
                <a:endParaRPr lang="en-IN" sz="2300" dirty="0"/>
              </a:p>
              <a:p>
                <a:pPr marL="0" indent="0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𝜂</m:t>
                        </m:r>
                      </m:sub>
                    </m:sSub>
                    <m:r>
                      <a:rPr lang="en-US" sz="23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3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23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300" dirty="0"/>
                  <a:t> is the gradient of the log partition </a:t>
                </a:r>
                <a:r>
                  <a:rPr lang="en-US" sz="2300" dirty="0" smtClean="0"/>
                  <a:t>function.</a:t>
                </a:r>
                <a:r>
                  <a:rPr lang="en-IN" sz="2300" dirty="0"/>
                  <a:t> </a:t>
                </a:r>
                <a:r>
                  <a:rPr lang="en-US" sz="2300" dirty="0" smtClean="0"/>
                  <a:t>Setting </a:t>
                </a:r>
                <a:r>
                  <a:rPr lang="en-US" sz="2300" dirty="0"/>
                  <a:t>this to </a:t>
                </a:r>
                <a:r>
                  <a:rPr lang="en-US" sz="2300" dirty="0" smtClean="0"/>
                  <a:t>zero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𝓁</m:t>
                        </m:r>
                        <m:r>
                          <a:rPr lang="en-US" sz="23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en-US" sz="230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𝜕𝜂</m:t>
                        </m:r>
                      </m:den>
                    </m:f>
                  </m:oMath>
                </a14:m>
                <a:r>
                  <a:rPr lang="en-US" sz="2300" dirty="0" smtClean="0"/>
                  <a:t> =0:</a:t>
                </a:r>
                <a:endParaRPr lang="en-IN" sz="2300" dirty="0"/>
              </a:p>
              <a:p>
                <a:pPr>
                  <a:spcBef>
                    <a:spcPts val="0"/>
                  </a:spcBef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IN" sz="23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3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300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r>
                      <a:rPr lang="en-US" sz="23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3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30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𝑛</m:t>
                    </m:r>
                    <m:sSub>
                      <m:sSubPr>
                        <m:ctrlPr>
                          <a:rPr lang="en-IN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𝜂</m:t>
                        </m:r>
                      </m:sub>
                    </m:sSub>
                    <m:r>
                      <a:rPr lang="en-US" sz="23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3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230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IN" sz="2300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300" b="1" dirty="0"/>
                  <a:t>4. Solving for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endParaRPr lang="en-IN" sz="2300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300" dirty="0"/>
                  <a:t>Divide through by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300" dirty="0"/>
                  <a:t>:</a:t>
                </a:r>
                <a:endParaRPr lang="en-IN" sz="2300" dirty="0"/>
              </a:p>
              <a:p>
                <a:pPr>
                  <a:spcBef>
                    <a:spcPts val="0"/>
                  </a:spcBef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sz="2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IN" sz="23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3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300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r>
                      <a:rPr lang="en-US" sz="23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3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30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IN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𝜂</m:t>
                        </m:r>
                      </m:sub>
                    </m:sSub>
                    <m:r>
                      <a:rPr lang="en-US" sz="23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3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230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IN" sz="2300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300" dirty="0"/>
                  <a:t>This implies:</a:t>
                </a:r>
                <a:endParaRPr lang="en-IN" sz="2300" dirty="0"/>
              </a:p>
              <a:p>
                <a:pPr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𝔼</m:t>
                    </m:r>
                    <m:r>
                      <a:rPr lang="en-US" sz="230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3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300">
                        <a:latin typeface="Cambria Math" panose="02040503050406030204" pitchFamily="18" charset="0"/>
                      </a:rPr>
                      <m:t>)]=</m:t>
                    </m:r>
                    <m:sSub>
                      <m:sSubPr>
                        <m:ctrlPr>
                          <a:rPr lang="en-IN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𝜂</m:t>
                        </m:r>
                      </m:sub>
                    </m:sSub>
                    <m:r>
                      <a:rPr lang="en-US" sz="23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3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230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IN" sz="2300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300" dirty="0"/>
                  <a:t>The left-hand side is the empirical mean of the sufficient statistics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3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3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300" dirty="0"/>
                  <a:t>, while the right-hand side is the theoretical mean expressed as a function of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sz="2300" dirty="0"/>
                  <a:t>. Solving this equation yields the MLE for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sz="2300" dirty="0"/>
                  <a:t>.</a:t>
                </a:r>
                <a:endParaRPr lang="en-IN" sz="2300" dirty="0"/>
              </a:p>
              <a:p>
                <a:pPr>
                  <a:spcBef>
                    <a:spcPts val="0"/>
                  </a:spcBef>
                </a:pPr>
                <a:endParaRPr lang="en-IN" sz="23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725712" y="1436914"/>
                <a:ext cx="11509829" cy="5421087"/>
              </a:xfrm>
              <a:blipFill rotWithShape="0">
                <a:blip r:embed="rId2"/>
                <a:stretch>
                  <a:fillRect l="-1059" t="-9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81960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807" y="0"/>
            <a:ext cx="11375136" cy="1306286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MLE for </a:t>
            </a:r>
            <a:r>
              <a:rPr lang="en-IN" dirty="0"/>
              <a:t>the Exponential </a:t>
            </a:r>
            <a:r>
              <a:rPr lang="en-IN" dirty="0" smtClean="0"/>
              <a:t>Family : </a:t>
            </a:r>
            <a:br>
              <a:rPr lang="en-IN" dirty="0" smtClean="0"/>
            </a:br>
            <a:r>
              <a:rPr lang="en-US" dirty="0" smtClean="0"/>
              <a:t>Derivation </a:t>
            </a:r>
            <a:r>
              <a:rPr lang="en-US" dirty="0"/>
              <a:t>of the </a:t>
            </a:r>
            <a:r>
              <a:rPr lang="en-US" dirty="0" smtClean="0"/>
              <a:t>MLE (Inference) ..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725713" y="1669143"/>
                <a:ext cx="11248574" cy="4963886"/>
              </a:xfrm>
            </p:spPr>
            <p:txBody>
              <a:bodyPr>
                <a:noAutofit/>
              </a:bodyPr>
              <a:lstStyle/>
              <a:p>
                <a:pPr lvl="0"/>
                <a:r>
                  <a:rPr lang="en-US" sz="2800" b="1" dirty="0"/>
                  <a:t>Empirical Mean Equals Expected Mean</a:t>
                </a:r>
                <a:r>
                  <a:rPr lang="en-US" sz="2800" dirty="0"/>
                  <a:t>: The MLE ensures that the empirical average of the sufficient statistics matches the theoretical expectation under the model.</a:t>
                </a:r>
                <a:endParaRPr lang="en-IN" sz="2800" dirty="0"/>
              </a:p>
              <a:p>
                <a:pPr lvl="0"/>
                <a:r>
                  <a:rPr lang="en-US" sz="2800" b="1" dirty="0"/>
                  <a:t>Convex Optimization</a:t>
                </a:r>
                <a:r>
                  <a:rPr lang="en-US" sz="2800" dirty="0"/>
                  <a:t>: The log-likelihood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𝓁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is concave in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sz="2800" dirty="0"/>
                  <a:t> (because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is convex), so standard optimization methods can be used to find the MLE</a:t>
                </a:r>
                <a:r>
                  <a:rPr lang="en-US" sz="2800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 smtClean="0"/>
                  <a:t>convex if its </a:t>
                </a:r>
                <a:r>
                  <a:rPr lang="en-US" dirty="0"/>
                  <a:t>second derivative (Hessian</a:t>
                </a:r>
                <a:r>
                  <a:rPr lang="en-US" dirty="0" smtClean="0"/>
                  <a:t>)</a:t>
                </a:r>
                <a:endParaRPr lang="en-IN" dirty="0"/>
              </a:p>
              <a:p>
                <a:pPr lvl="1"/>
                <a:r>
                  <a:rPr lang="en-US" dirty="0" smtClean="0"/>
                  <a:t>First </a:t>
                </a:r>
                <a:r>
                  <a:rPr lang="en-US" dirty="0"/>
                  <a:t>Derivative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:</a:t>
                </a:r>
                <a:r>
                  <a:rPr lang="en-IN" sz="25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𝜂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𝔼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en-IN" sz="3200" dirty="0"/>
              </a:p>
              <a:p>
                <a:pPr lvl="1"/>
                <a:r>
                  <a:rPr lang="en-US" dirty="0"/>
                  <a:t>The second derivative (Hessian)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</a:t>
                </a:r>
                <a:r>
                  <a:rPr lang="en-US" dirty="0" smtClean="0"/>
                  <a:t>: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𝜂</m:t>
                        </m:r>
                      </m:sub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nor/>
                      </m:rPr>
                      <a:rPr lang="en-US" sz="2400"/>
                      <m:t>Cov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IN" sz="2400" dirty="0" smtClean="0"/>
              </a:p>
              <a:p>
                <a:pPr lvl="1"/>
                <a:r>
                  <a:rPr lang="en-US" sz="2400" b="1" dirty="0"/>
                  <a:t>Covariance Matrices are Positive </a:t>
                </a:r>
                <a:r>
                  <a:rPr lang="en-US" sz="2400" b="1" dirty="0" smtClean="0"/>
                  <a:t>Semidefinite </a:t>
                </a:r>
                <a:endParaRPr lang="en-IN" sz="2400" dirty="0"/>
              </a:p>
              <a:p>
                <a:pPr marL="0" indent="0">
                  <a:buNone/>
                </a:pPr>
                <a:endParaRPr lang="en-IN" sz="3200" dirty="0"/>
              </a:p>
              <a:p>
                <a:pPr lvl="1"/>
                <a:endParaRPr lang="en-IN" sz="2500" dirty="0"/>
              </a:p>
              <a:p>
                <a:pPr>
                  <a:spcBef>
                    <a:spcPts val="0"/>
                  </a:spcBef>
                </a:pPr>
                <a:endParaRPr lang="en-IN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725713" y="1669143"/>
                <a:ext cx="11248574" cy="4963886"/>
              </a:xfrm>
              <a:blipFill rotWithShape="0">
                <a:blip r:embed="rId2"/>
                <a:stretch>
                  <a:fillRect l="-217" t="-1229" r="-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5488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 in </a:t>
            </a:r>
            <a:r>
              <a:rPr lang="en-US" dirty="0" smtClean="0"/>
              <a:t>GLMs…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16864" y="1600200"/>
                <a:ext cx="11244506" cy="5257800"/>
              </a:xfrm>
            </p:spPr>
            <p:txBody>
              <a:bodyPr/>
              <a:lstStyle/>
              <a:p>
                <a:pPr lvl="0"/>
                <a:r>
                  <a:rPr lang="en-US" sz="2800" dirty="0"/>
                  <a:t>Generalization of the Relationship Between Predictors and Response:</a:t>
                </a:r>
                <a:endParaRPr lang="en-IN" sz="2800" dirty="0"/>
              </a:p>
              <a:p>
                <a:pPr lvl="1"/>
                <a:r>
                  <a:rPr lang="en-US" sz="2800" dirty="0"/>
                  <a:t>In linear models, the mean response </a:t>
                </a:r>
                <a14:m>
                  <m:oMath xmlns:m="http://schemas.openxmlformats.org/officeDocument/2006/math">
                    <m:r>
                      <a:rPr lang="en-US" sz="2800" b="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800" dirty="0"/>
                  <a:t> is modeled directly as a linear function of predictors (</a:t>
                </a:r>
                <a14:m>
                  <m:oMath xmlns:m="http://schemas.openxmlformats.org/officeDocument/2006/math">
                    <m:r>
                      <a:rPr lang="en-US" sz="2800" b="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800" b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800" b="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).</a:t>
                </a:r>
                <a:endParaRPr lang="en-IN" sz="2800" dirty="0"/>
              </a:p>
              <a:p>
                <a:pPr lvl="1"/>
                <a:r>
                  <a:rPr lang="en-US" sz="2800" dirty="0"/>
                  <a:t>GLMs introduce a link function </a:t>
                </a:r>
                <a14:m>
                  <m:oMath xmlns:m="http://schemas.openxmlformats.org/officeDocument/2006/math">
                    <m:r>
                      <a:rPr lang="en-US" sz="2800" b="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800" b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800" b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to connect the predictors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800" b="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to the mean of the response:</a:t>
                </a:r>
                <a14:m>
                  <m:oMath xmlns:m="http://schemas.openxmlformats.org/officeDocument/2006/math">
                    <m:r>
                      <a:rPr lang="en-US" sz="2800" b="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800" b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800" b="0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800" b="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IN" sz="2800" dirty="0"/>
              </a:p>
              <a:p>
                <a:pPr lvl="1"/>
                <a:r>
                  <a:rPr lang="en-US" sz="2800" dirty="0"/>
                  <a:t>This allows for nonlinear relationships between predictors and the response.</a:t>
                </a:r>
                <a:endParaRPr lang="en-IN" sz="2800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16864" y="1600200"/>
                <a:ext cx="11244506" cy="5257800"/>
              </a:xfrm>
              <a:blipFill rotWithShape="0">
                <a:blip r:embed="rId2"/>
                <a:stretch>
                  <a:fillRect l="-217" t="-11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84518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10971"/>
            <a:ext cx="11930743" cy="1959429"/>
          </a:xfrm>
        </p:spPr>
        <p:txBody>
          <a:bodyPr>
            <a:noAutofit/>
          </a:bodyPr>
          <a:lstStyle/>
          <a:p>
            <a:pPr algn="ctr"/>
            <a:r>
              <a:rPr lang="en-US" sz="6000" dirty="0" smtClean="0"/>
              <a:t>Parameter estimation of Distributions </a:t>
            </a:r>
            <a:br>
              <a:rPr lang="en-US" sz="6000" dirty="0" smtClean="0"/>
            </a:br>
            <a:r>
              <a:rPr lang="en-US" sz="6000" dirty="0" smtClean="0"/>
              <a:t>using MLE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37808989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Example 1: Gaussian </a:t>
            </a:r>
            <a:r>
              <a:rPr lang="en-US" sz="4000" dirty="0"/>
              <a:t>Distribution (Univariate)</a:t>
            </a:r>
            <a:endParaRPr lang="en-IN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53143" y="1524001"/>
                <a:ext cx="11538858" cy="516708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 smtClean="0"/>
                  <a:t>The Gaussian distribution with mean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800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8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 is given by:</a:t>
                </a:r>
                <a:endParaRPr lang="en-IN" sz="2800" dirty="0"/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8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sSup>
                              <m:sSup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80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I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28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IN" sz="2800" dirty="0"/>
              </a:p>
              <a:p>
                <a:pPr marL="0" indent="0">
                  <a:buNone/>
                </a:pPr>
                <a:r>
                  <a:rPr lang="en-US" sz="2800" dirty="0"/>
                  <a:t>This can be expressed in the </a:t>
                </a:r>
                <a:r>
                  <a:rPr lang="en-US" sz="2800" b="1" dirty="0"/>
                  <a:t>exponential family form</a:t>
                </a:r>
                <a:r>
                  <a:rPr lang="en-US" sz="2800" dirty="0"/>
                  <a:t>:</a:t>
                </a:r>
                <a:endParaRPr lang="en-IN" sz="2800" dirty="0"/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sz="28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sz="28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8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en-US" sz="28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),</m:t>
                    </m:r>
                  </m:oMath>
                </a14:m>
                <a:endParaRPr lang="en-IN" sz="2800" dirty="0"/>
              </a:p>
              <a:p>
                <a:pPr lvl="1"/>
                <a:r>
                  <a:rPr lang="en-US" sz="2500" b="1" dirty="0"/>
                  <a:t>Natural Parameters (</a:t>
                </a:r>
                <a14:m>
                  <m:oMath xmlns:m="http://schemas.openxmlformats.org/officeDocument/2006/math">
                    <m:r>
                      <a:rPr lang="en-US" sz="2500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sz="2500" b="1" dirty="0" smtClean="0"/>
                  <a:t>):</a:t>
                </a:r>
                <a:r>
                  <a:rPr lang="en-IN" sz="2500" dirty="0"/>
                  <a:t> </a:t>
                </a:r>
                <a:r>
                  <a:rPr lang="en-IN" sz="250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25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5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sSup>
                          <m:sSupPr>
                            <m:ctrlPr>
                              <a:rPr lang="en-IN" sz="25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5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50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25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5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5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IN" sz="2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5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50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IN" sz="25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5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5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IN" sz="2500" dirty="0"/>
              </a:p>
              <a:p>
                <a:pPr lvl="1"/>
                <a:r>
                  <a:rPr lang="en-US" sz="2500" b="1" dirty="0"/>
                  <a:t>Log-Partition Function (</a:t>
                </a:r>
                <a14:m>
                  <m:oMath xmlns:m="http://schemas.openxmlformats.org/officeDocument/2006/math">
                    <m:r>
                      <a:rPr lang="en-US" sz="25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5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500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25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500" b="1" dirty="0"/>
                  <a:t>):</a:t>
                </a:r>
                <a:r>
                  <a:rPr lang="en-IN" sz="2500" dirty="0"/>
                  <a:t> </a:t>
                </a:r>
                <a14:m>
                  <m:oMath xmlns:m="http://schemas.openxmlformats.org/officeDocument/2006/math">
                    <m:r>
                      <a:rPr lang="en-US" sz="25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US" sz="25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25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sz="25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50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IN" sz="25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5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5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50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sz="2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5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5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sz="250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500">
                        <a:latin typeface="Cambria Math" panose="02040503050406030204" pitchFamily="18" charset="0"/>
                      </a:rPr>
                      <m:t>(2</m:t>
                    </m:r>
                    <m:r>
                      <a:rPr lang="en-US" sz="2500" i="1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IN" sz="2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5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50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IN" sz="2500" dirty="0"/>
              </a:p>
              <a:p>
                <a:pPr lvl="1"/>
                <a:r>
                  <a:rPr lang="en-US" sz="2500" b="1" dirty="0"/>
                  <a:t>Sufficient Statistics (</a:t>
                </a:r>
                <a14:m>
                  <m:oMath xmlns:m="http://schemas.openxmlformats.org/officeDocument/2006/math">
                    <m:r>
                      <a:rPr lang="en-US" sz="25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5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5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5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500" b="1" dirty="0"/>
                  <a:t>):</a:t>
                </a:r>
                <a:r>
                  <a:rPr lang="en-IN" sz="2500" dirty="0"/>
                  <a:t> </a:t>
                </a:r>
                <a:r>
                  <a:rPr lang="en-IN" sz="2500" dirty="0" smtClean="0"/>
                  <a:t> </a:t>
                </a:r>
                <a14:m>
                  <m:oMath xmlns:m="http://schemas.openxmlformats.org/officeDocument/2006/math">
                    <m:r>
                      <a:rPr lang="en-US" sz="25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5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5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500">
                        <a:latin typeface="Cambria Math" panose="02040503050406030204" pitchFamily="18" charset="0"/>
                      </a:rPr>
                      <m:t>)=[</m:t>
                    </m:r>
                    <m:r>
                      <a:rPr lang="en-US" sz="25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50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sz="2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5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500">
                        <a:latin typeface="Cambria Math" panose="02040503050406030204" pitchFamily="18" charset="0"/>
                      </a:rPr>
                      <m:t>].</m:t>
                    </m:r>
                  </m:oMath>
                </a14:m>
                <a:endParaRPr lang="en-IN" sz="2500" dirty="0"/>
              </a:p>
              <a:p>
                <a:pPr lvl="1"/>
                <a:r>
                  <a:rPr lang="en-US" sz="2500" b="1" dirty="0"/>
                  <a:t>Base Measure (</a:t>
                </a:r>
                <a14:m>
                  <m:oMath xmlns:m="http://schemas.openxmlformats.org/officeDocument/2006/math">
                    <m:r>
                      <a:rPr lang="en-US" sz="25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5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5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5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500" b="1" dirty="0"/>
                  <a:t>):</a:t>
                </a:r>
                <a:r>
                  <a:rPr lang="en-IN" sz="2500" dirty="0"/>
                  <a:t> </a:t>
                </a:r>
                <a:r>
                  <a:rPr lang="en-IN" sz="2500" dirty="0" smtClean="0"/>
                  <a:t> </a:t>
                </a:r>
                <a14:m>
                  <m:oMath xmlns:m="http://schemas.openxmlformats.org/officeDocument/2006/math">
                    <m:r>
                      <a:rPr lang="en-US" sz="25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5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5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500">
                        <a:latin typeface="Cambria Math" panose="02040503050406030204" pitchFamily="18" charset="0"/>
                      </a:rPr>
                      <m:t>)=1.</m:t>
                    </m:r>
                  </m:oMath>
                </a14:m>
                <a:endParaRPr lang="en-IN" sz="25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53143" y="1524001"/>
                <a:ext cx="11538858" cy="5167086"/>
              </a:xfrm>
              <a:blipFill rotWithShape="0">
                <a:blip r:embed="rId2"/>
                <a:stretch>
                  <a:fillRect l="-1057" t="-10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56335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dirty="0" smtClean="0"/>
                  <a:t>Example 1: Gaussian </a:t>
                </a:r>
                <a:r>
                  <a:rPr lang="en-US" sz="3200" dirty="0"/>
                  <a:t>Distribution (Univariate</a:t>
                </a:r>
                <a:r>
                  <a:rPr lang="en-US" sz="3200" dirty="0" smtClean="0"/>
                  <a:t>), MLE </a:t>
                </a:r>
                <a:r>
                  <a:rPr lang="en-US" sz="2800" dirty="0"/>
                  <a:t>for </a:t>
                </a:r>
                <a14:m>
                  <m:oMath xmlns:m="http://schemas.openxmlformats.org/officeDocument/2006/math">
                    <m:r>
                      <a:rPr lang="en-US" sz="2800" b="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40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53143" y="1524001"/>
                <a:ext cx="11306628" cy="5167086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000" b="1" dirty="0" smtClean="0"/>
                  <a:t>Maximum </a:t>
                </a:r>
                <a:r>
                  <a:rPr lang="en-US" sz="2000" b="1" dirty="0"/>
                  <a:t>Likelihood Estimation (MLE) for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000" b="1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b="1" dirty="0"/>
                  <a:t>:</a:t>
                </a:r>
                <a:endParaRPr lang="en-IN" sz="2000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000" dirty="0"/>
                  <a:t>The log-likelihood function is:</a:t>
                </a:r>
                <a:endParaRPr lang="en-IN" sz="2000" dirty="0"/>
              </a:p>
              <a:p>
                <a:pPr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(2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r>
                      <a:rPr lang="en-US" sz="20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𝜇</m:t>
                    </m:r>
                    <m:sSup>
                      <m:sSup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IN" sz="2000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000" b="1" dirty="0"/>
                  <a:t>Step 1: Derivative w.r.t.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000" b="1" dirty="0"/>
                  <a:t>:</a:t>
                </a:r>
                <a:endParaRPr lang="en-IN" sz="2000" dirty="0"/>
              </a:p>
              <a:p>
                <a:pPr>
                  <a:spcBef>
                    <a:spcPts val="0"/>
                  </a:spcBef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𝜕𝜇</m:t>
                        </m:r>
                      </m:den>
                    </m:f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r>
                      <a:rPr lang="en-US" sz="20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IN" sz="2000" dirty="0"/>
              </a:p>
              <a:p>
                <a:pPr>
                  <a:spcBef>
                    <a:spcPts val="0"/>
                  </a:spcBef>
                </a:pPr>
                <a:r>
                  <a:rPr lang="en-US" sz="2000" dirty="0"/>
                  <a:t>Setting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𝜕𝜇</m:t>
                        </m:r>
                      </m:den>
                    </m:f>
                    <m:r>
                      <a:rPr lang="en-US" sz="200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:</a:t>
                </a:r>
                <a:endParaRPr lang="en-IN" sz="2000" dirty="0"/>
              </a:p>
              <a:p>
                <a:pPr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 (which </a:t>
                </a:r>
                <a:r>
                  <a:rPr lang="en-US" sz="2000" dirty="0"/>
                  <a:t>is the </a:t>
                </a:r>
                <a:r>
                  <a:rPr lang="en-US" sz="2000" b="1" dirty="0"/>
                  <a:t>sample mean</a:t>
                </a:r>
                <a:r>
                  <a:rPr lang="en-US" sz="2000" dirty="0" smtClean="0"/>
                  <a:t>.)</a:t>
                </a:r>
                <a:endParaRPr lang="en-IN" sz="2000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000" b="1" dirty="0"/>
                  <a:t>Step 2: Derivative w.r.t.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b="1" dirty="0"/>
                  <a:t>:</a:t>
                </a:r>
                <a:endParaRPr lang="en-IN" sz="2000" dirty="0"/>
              </a:p>
              <a:p>
                <a:pPr>
                  <a:spcBef>
                    <a:spcPts val="0"/>
                  </a:spcBef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00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r>
                      <a:rPr lang="en-US" sz="20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𝜇</m:t>
                    </m:r>
                    <m:sSup>
                      <m:sSup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IN" sz="2000" dirty="0"/>
              </a:p>
              <a:p>
                <a:pPr>
                  <a:spcBef>
                    <a:spcPts val="0"/>
                  </a:spcBef>
                </a:pPr>
                <a:r>
                  <a:rPr lang="en-US" sz="2000" dirty="0"/>
                  <a:t>Setting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00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:</a:t>
                </a:r>
                <a:endParaRPr lang="en-IN" sz="2000" dirty="0"/>
              </a:p>
              <a:p>
                <a:pPr>
                  <a:spcBef>
                    <a:spcPts val="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r>
                      <a:rPr lang="en-US" sz="20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𝜇</m:t>
                    </m:r>
                    <m:sSup>
                      <m:sSup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 smtClean="0"/>
                  <a:t> (which </a:t>
                </a:r>
                <a:r>
                  <a:rPr lang="en-US" sz="2000" dirty="0"/>
                  <a:t>is the </a:t>
                </a:r>
                <a:r>
                  <a:rPr lang="en-US" sz="2000" b="1" dirty="0"/>
                  <a:t>sample </a:t>
                </a:r>
                <a:r>
                  <a:rPr lang="en-US" sz="2000" b="1" dirty="0" smtClean="0"/>
                  <a:t>variance)</a:t>
                </a:r>
                <a:endParaRPr lang="en-IN" sz="2000" dirty="0"/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2000" dirty="0" smtClean="0"/>
                  <a:t>Gaussian </a:t>
                </a:r>
                <a:r>
                  <a:rPr lang="en-US" sz="2000" dirty="0"/>
                  <a:t>distribution fits into the exponential family, where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)=[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 are the sufficient statistics.</a:t>
                </a:r>
                <a:endParaRPr lang="en-IN" sz="2000" dirty="0"/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2000" dirty="0"/>
                  <a:t>MLE estimates for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align with their intuitive interpretations</a:t>
                </a:r>
                <a:r>
                  <a:rPr lang="en-US" sz="2000" dirty="0" smtClean="0"/>
                  <a:t>:</a:t>
                </a: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53143" y="1524001"/>
                <a:ext cx="11306628" cy="5167086"/>
              </a:xfrm>
              <a:blipFill rotWithShape="0">
                <a:blip r:embed="rId3"/>
                <a:stretch>
                  <a:fillRect l="-539" t="-472" b="-11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80095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4000" dirty="0" smtClean="0"/>
                  <a:t>Example 2: </a:t>
                </a:r>
                <a:r>
                  <a:rPr lang="en-US" sz="4000" dirty="0"/>
                  <a:t>Bernoulli </a:t>
                </a:r>
                <a:r>
                  <a:rPr lang="en-US" sz="4000" dirty="0" smtClean="0"/>
                  <a:t>distribution, MLE </a:t>
                </a:r>
                <a:r>
                  <a:rPr lang="en-US" sz="4000" dirty="0"/>
                  <a:t>for </a:t>
                </a:r>
                <a14:m>
                  <m:oMath xmlns:m="http://schemas.openxmlformats.org/officeDocument/2006/math">
                    <m:r>
                      <a:rPr lang="en-US" sz="4000" b="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IN" sz="40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963" b="-1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53143" y="1524001"/>
                <a:ext cx="11306628" cy="5167086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50" b="1" dirty="0" smtClean="0"/>
                  <a:t>Step </a:t>
                </a:r>
                <a:r>
                  <a:rPr lang="en-US" sz="2450" b="1" dirty="0"/>
                  <a:t>1: Log-Likelihood Function</a:t>
                </a:r>
                <a:endParaRPr lang="en-IN" sz="2450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50" dirty="0"/>
                  <a:t>Given </a:t>
                </a:r>
                <a14:m>
                  <m:oMath xmlns:m="http://schemas.openxmlformats.org/officeDocument/2006/math">
                    <m:r>
                      <a:rPr lang="en-US" sz="245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50" dirty="0"/>
                  <a:t> independent observations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5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5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5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4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5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5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5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sz="24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5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5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50" dirty="0"/>
                  <a:t>, the log-likelihood function is:</a:t>
                </a:r>
                <a:endParaRPr lang="en-IN" sz="2450" dirty="0"/>
              </a:p>
              <a:p>
                <a:pPr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245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45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5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450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IN" sz="245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5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5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5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450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IN" sz="24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5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sz="245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245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5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2450">
                            <a:latin typeface="Cambria Math" panose="02040503050406030204" pitchFamily="18" charset="0"/>
                          </a:rPr>
                          <m:t>)+(1</m:t>
                        </m:r>
                        <m:r>
                          <a:rPr lang="en-US" sz="245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sz="24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5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5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sty m:val="p"/>
                          </m:rPr>
                          <a:rPr lang="en-US" sz="245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2450">
                            <a:latin typeface="Cambria Math" panose="02040503050406030204" pitchFamily="18" charset="0"/>
                          </a:rPr>
                          <m:t>(1</m:t>
                        </m:r>
                        <m:r>
                          <a:rPr lang="en-US" sz="245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5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245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245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IN" sz="2450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50" b="1" dirty="0"/>
                  <a:t>Step 2: Gradient of Log-Likelihood</a:t>
                </a:r>
                <a:endParaRPr lang="en-IN" sz="2450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50" dirty="0"/>
                  <a:t>Taking the derivative with respect to </a:t>
                </a:r>
                <a14:m>
                  <m:oMath xmlns:m="http://schemas.openxmlformats.org/officeDocument/2006/math">
                    <m:r>
                      <a:rPr lang="en-US" sz="245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50" dirty="0"/>
                  <a:t>:</a:t>
                </a:r>
                <a:endParaRPr lang="en-IN" sz="2450" dirty="0"/>
              </a:p>
              <a:p>
                <a:pPr>
                  <a:spcBef>
                    <a:spcPts val="0"/>
                  </a:spcBef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sz="245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5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50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2450" i="1">
                            <a:latin typeface="Cambria Math" panose="02040503050406030204" pitchFamily="18" charset="0"/>
                          </a:rPr>
                          <m:t>𝜕𝜇</m:t>
                        </m:r>
                      </m:den>
                    </m:f>
                    <m:r>
                      <a:rPr lang="en-US" sz="245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IN" sz="245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5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5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5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450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d>
                      <m:dPr>
                        <m:ctrlPr>
                          <a:rPr lang="en-IN" sz="245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245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sz="245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5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5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5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den>
                        </m:f>
                        <m:r>
                          <a:rPr lang="en-US" sz="245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sz="245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5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45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IN" sz="245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5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5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5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45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5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den>
                        </m:f>
                      </m:e>
                    </m:d>
                    <m:r>
                      <a:rPr lang="en-IN" sz="245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=&gt;</m:t>
                    </m:r>
                    <m:f>
                      <m:fPr>
                        <m:ctrlPr>
                          <a:rPr lang="en-IN" sz="245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5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50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2450" i="1">
                            <a:latin typeface="Cambria Math" panose="02040503050406030204" pitchFamily="18" charset="0"/>
                          </a:rPr>
                          <m:t>𝜕𝜇</m:t>
                        </m:r>
                      </m:den>
                    </m:f>
                    <m:r>
                      <a:rPr lang="en-US" sz="245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5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en-IN" sz="245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5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5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5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sz="2450">
                                <a:latin typeface="Cambria Math" panose="02040503050406030204" pitchFamily="18" charset="0"/>
                              </a:rPr>
                              <m:t> </m:t>
                            </m:r>
                          </m:e>
                        </m:nary>
                        <m:r>
                          <a:rPr lang="en-US" sz="2450">
                            <a:latin typeface="Cambria Math" panose="02040503050406030204" pitchFamily="18" charset="0"/>
                          </a:rPr>
                          <m:t> </m:t>
                        </m:r>
                        <m:sSub>
                          <m:sSubPr>
                            <m:ctrlPr>
                              <a:rPr lang="en-IN" sz="24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5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2450" i="1">
                            <a:latin typeface="Cambria Math" panose="02040503050406030204" pitchFamily="18" charset="0"/>
                          </a:rPr>
                          <m:t>𝜇</m:t>
                        </m:r>
                      </m:den>
                    </m:f>
                    <m:r>
                      <a:rPr lang="en-US" sz="245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IN" sz="245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5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50" i="1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en-IN" sz="245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5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5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5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sz="2450">
                                <a:latin typeface="Cambria Math" panose="02040503050406030204" pitchFamily="18" charset="0"/>
                              </a:rPr>
                              <m:t> </m:t>
                            </m:r>
                          </m:e>
                        </m:nary>
                        <m:r>
                          <a:rPr lang="en-US" sz="2450">
                            <a:latin typeface="Cambria Math" panose="02040503050406030204" pitchFamily="18" charset="0"/>
                          </a:rPr>
                          <m:t> </m:t>
                        </m:r>
                        <m:sSub>
                          <m:sSubPr>
                            <m:ctrlPr>
                              <a:rPr lang="en-IN" sz="24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5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245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5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50" i="1">
                            <a:latin typeface="Cambria Math" panose="02040503050406030204" pitchFamily="18" charset="0"/>
                          </a:rPr>
                          <m:t>𝜇</m:t>
                        </m:r>
                      </m:den>
                    </m:f>
                    <m:r>
                      <a:rPr lang="en-US" sz="245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IN" sz="2450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50" b="1" dirty="0"/>
                  <a:t>Step 3: Solve for </a:t>
                </a:r>
                <a14:m>
                  <m:oMath xmlns:m="http://schemas.openxmlformats.org/officeDocument/2006/math">
                    <m:r>
                      <a:rPr lang="en-US" sz="245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50" b="1" dirty="0"/>
                  <a:t>:</a:t>
                </a:r>
                <a:endParaRPr lang="en-IN" sz="2450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50" dirty="0"/>
                  <a:t>Setting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5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5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50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sz="2450" i="1">
                            <a:latin typeface="Cambria Math" panose="02040503050406030204" pitchFamily="18" charset="0"/>
                          </a:rPr>
                          <m:t>𝜕𝜇</m:t>
                        </m:r>
                      </m:den>
                    </m:f>
                    <m:r>
                      <a:rPr lang="en-US" sz="245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50" dirty="0"/>
                  <a:t>:</a:t>
                </a:r>
                <a:endParaRPr lang="en-IN" sz="2450" dirty="0"/>
              </a:p>
              <a:p>
                <a:pPr>
                  <a:spcBef>
                    <a:spcPts val="0"/>
                  </a:spcBef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sz="245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en-IN" sz="245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5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5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5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sz="2450">
                                <a:latin typeface="Cambria Math" panose="02040503050406030204" pitchFamily="18" charset="0"/>
                              </a:rPr>
                              <m:t> </m:t>
                            </m:r>
                          </m:e>
                        </m:nary>
                        <m:r>
                          <a:rPr lang="en-US" sz="2450">
                            <a:latin typeface="Cambria Math" panose="02040503050406030204" pitchFamily="18" charset="0"/>
                          </a:rPr>
                          <m:t> </m:t>
                        </m:r>
                        <m:sSub>
                          <m:sSubPr>
                            <m:ctrlPr>
                              <a:rPr lang="en-IN" sz="24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5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2450" i="1">
                            <a:latin typeface="Cambria Math" panose="02040503050406030204" pitchFamily="18" charset="0"/>
                          </a:rPr>
                          <m:t>𝜇</m:t>
                        </m:r>
                      </m:den>
                    </m:f>
                    <m:r>
                      <a:rPr lang="en-US" sz="245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5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5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50" i="1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en-IN" sz="245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5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5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5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sz="2450">
                                <a:latin typeface="Cambria Math" panose="02040503050406030204" pitchFamily="18" charset="0"/>
                              </a:rPr>
                              <m:t> </m:t>
                            </m:r>
                          </m:e>
                        </m:nary>
                        <m:r>
                          <a:rPr lang="en-US" sz="2450">
                            <a:latin typeface="Cambria Math" panose="02040503050406030204" pitchFamily="18" charset="0"/>
                          </a:rPr>
                          <m:t> </m:t>
                        </m:r>
                        <m:sSub>
                          <m:sSubPr>
                            <m:ctrlPr>
                              <a:rPr lang="en-IN" sz="24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5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245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5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50" i="1">
                            <a:latin typeface="Cambria Math" panose="02040503050406030204" pitchFamily="18" charset="0"/>
                          </a:rPr>
                          <m:t>𝜇</m:t>
                        </m:r>
                      </m:den>
                    </m:f>
                    <m:r>
                      <a:rPr lang="en-IN" sz="245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5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=&gt;</m:t>
                    </m:r>
                    <m:r>
                      <a:rPr lang="en-US" sz="245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45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5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5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5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IN" sz="245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5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5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5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450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sSub>
                      <m:sSubPr>
                        <m:ctrlPr>
                          <a:rPr lang="en-IN" sz="245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5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5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5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IN" sz="2450" dirty="0" smtClean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50" dirty="0" smtClean="0"/>
                  <a:t>MLE </a:t>
                </a:r>
                <a:r>
                  <a:rPr lang="en-US" sz="2450" dirty="0"/>
                  <a:t>for </a:t>
                </a:r>
                <a14:m>
                  <m:oMath xmlns:m="http://schemas.openxmlformats.org/officeDocument/2006/math">
                    <m:r>
                      <a:rPr lang="en-US" sz="245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50" dirty="0"/>
                  <a:t> is the </a:t>
                </a:r>
                <a:r>
                  <a:rPr lang="en-US" sz="2450" b="1" dirty="0"/>
                  <a:t>sample mean</a:t>
                </a:r>
                <a:r>
                  <a:rPr lang="en-US" sz="2450" dirty="0"/>
                  <a:t> </a:t>
                </a:r>
                <a14:m>
                  <m:oMath xmlns:m="http://schemas.openxmlformats.org/officeDocument/2006/math">
                    <m:r>
                      <a:rPr lang="en-US" sz="245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45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5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50"/>
                          <m:t>Number</m:t>
                        </m:r>
                        <m:r>
                          <m:rPr>
                            <m:nor/>
                          </m:rPr>
                          <a:rPr lang="en-US" sz="2450"/>
                          <m:t> </m:t>
                        </m:r>
                        <m:r>
                          <m:rPr>
                            <m:nor/>
                          </m:rPr>
                          <a:rPr lang="en-US" sz="2450"/>
                          <m:t>of</m:t>
                        </m:r>
                        <m:r>
                          <m:rPr>
                            <m:nor/>
                          </m:rPr>
                          <a:rPr lang="en-US" sz="2450"/>
                          <m:t> </m:t>
                        </m:r>
                        <m:r>
                          <m:rPr>
                            <m:nor/>
                          </m:rPr>
                          <a:rPr lang="en-US" sz="2450"/>
                          <m:t>successes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50"/>
                          <m:t>Total</m:t>
                        </m:r>
                        <m:r>
                          <m:rPr>
                            <m:nor/>
                          </m:rPr>
                          <a:rPr lang="en-US" sz="2450"/>
                          <m:t> </m:t>
                        </m:r>
                        <m:r>
                          <m:rPr>
                            <m:nor/>
                          </m:rPr>
                          <a:rPr lang="en-US" sz="2450"/>
                          <m:t>number</m:t>
                        </m:r>
                        <m:r>
                          <m:rPr>
                            <m:nor/>
                          </m:rPr>
                          <a:rPr lang="en-US" sz="2450"/>
                          <m:t> </m:t>
                        </m:r>
                        <m:r>
                          <m:rPr>
                            <m:nor/>
                          </m:rPr>
                          <a:rPr lang="en-US" sz="2450"/>
                          <m:t>of</m:t>
                        </m:r>
                        <m:r>
                          <m:rPr>
                            <m:nor/>
                          </m:rPr>
                          <a:rPr lang="en-US" sz="2450"/>
                          <m:t> </m:t>
                        </m:r>
                        <m:r>
                          <m:rPr>
                            <m:nor/>
                          </m:rPr>
                          <a:rPr lang="en-US" sz="2450"/>
                          <m:t>trials</m:t>
                        </m:r>
                      </m:den>
                    </m:f>
                    <m:r>
                      <a:rPr lang="en-US" sz="245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IN" sz="2450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53143" y="1524001"/>
                <a:ext cx="11306628" cy="5167086"/>
              </a:xfrm>
              <a:blipFill rotWithShape="0">
                <a:blip r:embed="rId3"/>
                <a:stretch>
                  <a:fillRect l="-863" t="-9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14791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321" y="228600"/>
            <a:ext cx="10871200" cy="990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Example 2: </a:t>
            </a:r>
            <a:r>
              <a:rPr lang="en-US" sz="4000" dirty="0"/>
              <a:t>Bernoulli </a:t>
            </a:r>
            <a:r>
              <a:rPr lang="en-US" sz="4000" dirty="0" smtClean="0"/>
              <a:t>distribution.. </a:t>
            </a:r>
            <a:endParaRPr lang="en-IN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83043" y="1465942"/>
                <a:ext cx="11508958" cy="5392058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b="1" dirty="0" smtClean="0"/>
                  <a:t>Relation to the Exponential Family</a:t>
                </a:r>
                <a:r>
                  <a:rPr lang="en-IN" sz="2400" dirty="0"/>
                  <a:t> </a:t>
                </a:r>
                <a:r>
                  <a:rPr lang="en-IN" sz="2400" dirty="0" smtClean="0"/>
                  <a:t>(</a:t>
                </a:r>
                <a:r>
                  <a:rPr lang="en-US" sz="2400" dirty="0" smtClean="0"/>
                  <a:t>Using </a:t>
                </a:r>
                <a:r>
                  <a:rPr lang="en-US" sz="2400" dirty="0"/>
                  <a:t>the exponential family </a:t>
                </a:r>
                <a:r>
                  <a:rPr lang="en-US" sz="2400" dirty="0" smtClean="0"/>
                  <a:t>form):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IN" sz="2400" dirty="0"/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2400" dirty="0"/>
                  <a:t>The </a:t>
                </a:r>
                <a:r>
                  <a:rPr lang="en-US" sz="2400" b="1" dirty="0"/>
                  <a:t>gradient of the log-partition function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gives:</a:t>
                </a:r>
                <a:endParaRPr lang="en-IN" sz="2400" dirty="0"/>
              </a:p>
              <a:p>
                <a:pPr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𝜂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which is the sigmoid function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  <a:endParaRPr lang="en-IN" sz="2400" dirty="0"/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2400" dirty="0"/>
                  <a:t>From the MLE equation:</a:t>
                </a:r>
                <a:endParaRPr lang="en-IN" sz="2400" dirty="0"/>
              </a:p>
              <a:p>
                <a:pPr>
                  <a:spcBef>
                    <a:spcPts val="0"/>
                  </a:spcBef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𝜂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IN" sz="2400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/>
                  <a:t>Solving 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/>
                  <a:t>:</a:t>
                </a:r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which confirms that the MLE 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/>
                  <a:t> is the </a:t>
                </a:r>
                <a:r>
                  <a:rPr lang="en-US" sz="2400" b="1" dirty="0"/>
                  <a:t>sample mean</a:t>
                </a:r>
                <a:r>
                  <a:rPr lang="en-US" sz="2400" dirty="0"/>
                  <a:t>.</a:t>
                </a:r>
                <a:endParaRPr lang="en-IN" sz="2400" dirty="0"/>
              </a:p>
              <a:p>
                <a:pPr lvl="0">
                  <a:spcBef>
                    <a:spcPts val="0"/>
                  </a:spcBef>
                </a:pPr>
                <a:r>
                  <a:rPr lang="en-US" sz="2400" dirty="0" smtClean="0"/>
                  <a:t>The </a:t>
                </a:r>
                <a:r>
                  <a:rPr lang="en-US" sz="2400" dirty="0"/>
                  <a:t>Bernoulli distribution is a member of the exponential family, with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as </a:t>
                </a:r>
                <a:endParaRPr lang="en-US" sz="2400" dirty="0" smtClean="0"/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the </a:t>
                </a:r>
                <a:r>
                  <a:rPr lang="en-US" sz="2400" dirty="0"/>
                  <a:t>sufficient statistic.</a:t>
                </a:r>
                <a:endParaRPr lang="en-IN" sz="2400" dirty="0"/>
              </a:p>
              <a:p>
                <a:pPr lvl="0">
                  <a:spcBef>
                    <a:spcPts val="0"/>
                  </a:spcBef>
                </a:pPr>
                <a:r>
                  <a:rPr lang="en-US" sz="2400" dirty="0"/>
                  <a:t>The natural parameter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sz="2400" dirty="0"/>
                  <a:t> represents the </a:t>
                </a:r>
                <a:r>
                  <a:rPr lang="en-US" sz="2400" b="1" dirty="0"/>
                  <a:t>log-odds</a:t>
                </a:r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/>
                  <a:t>,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ensures the normalization </a:t>
                </a:r>
                <a:endParaRPr lang="en-US" sz="2400" dirty="0" smtClean="0"/>
              </a:p>
              <a:p>
                <a:pPr marL="0" lvl="0" indent="0">
                  <a:spcBef>
                    <a:spcPts val="0"/>
                  </a:spcBef>
                  <a:buNone/>
                </a:pPr>
                <a:r>
                  <a:rPr lang="en-US" sz="2400" dirty="0" smtClean="0"/>
                  <a:t>    of </a:t>
                </a:r>
                <a:r>
                  <a:rPr lang="en-US" sz="2400" dirty="0"/>
                  <a:t>probabilities.</a:t>
                </a:r>
                <a:endParaRPr lang="en-IN" sz="2400" dirty="0"/>
              </a:p>
              <a:p>
                <a:pPr lvl="0">
                  <a:spcBef>
                    <a:spcPts val="0"/>
                  </a:spcBef>
                </a:pPr>
                <a:r>
                  <a:rPr lang="en-US" sz="2400" dirty="0"/>
                  <a:t>The MLE 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/>
                  <a:t> is the </a:t>
                </a:r>
                <a:r>
                  <a:rPr lang="en-US" sz="2400" b="1" dirty="0"/>
                  <a:t>sample mean</a:t>
                </a:r>
                <a:r>
                  <a:rPr lang="en-US" sz="2400" dirty="0"/>
                  <a:t>, which aligns with intuition, as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/>
                  <a:t> represents the average probability of success in the data.</a:t>
                </a:r>
                <a:endParaRPr lang="en-IN" sz="2400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83043" y="1465942"/>
                <a:ext cx="11508958" cy="5392058"/>
              </a:xfrm>
              <a:blipFill rotWithShape="0">
                <a:blip r:embed="rId2"/>
                <a:stretch>
                  <a:fillRect l="-794" t="-904" r="-212" b="-24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62099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292" y="2463799"/>
            <a:ext cx="10871200" cy="339997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MLE</a:t>
            </a:r>
            <a:r>
              <a:rPr lang="en-US" dirty="0"/>
              <a:t> </a:t>
            </a:r>
            <a:r>
              <a:rPr lang="en-US" dirty="0" smtClean="0"/>
              <a:t>of Exponential Family </a:t>
            </a:r>
            <a:br>
              <a:rPr lang="en-US" dirty="0" smtClean="0"/>
            </a:br>
            <a:r>
              <a:rPr lang="en-US" dirty="0" smtClean="0"/>
              <a:t>(Vs) </a:t>
            </a:r>
            <a:br>
              <a:rPr lang="en-US" dirty="0" smtClean="0"/>
            </a:br>
            <a:r>
              <a:rPr lang="en-US" dirty="0" smtClean="0"/>
              <a:t>Bayesian </a:t>
            </a:r>
            <a:r>
              <a:rPr lang="en-US" dirty="0"/>
              <a:t>Estimation </a:t>
            </a:r>
            <a:r>
              <a:rPr lang="en-IN" dirty="0"/>
              <a:t/>
            </a:r>
            <a:br>
              <a:rPr lang="en-IN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48122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MLE of Exponential Family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51981" y="1567541"/>
                <a:ext cx="11540019" cy="5450114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MLE focuses solely on the observed data. It estimates the parameters by maximizing the likelihood function, which is a measure of how likely the observed data is, given the parameters.</a:t>
                </a:r>
                <a:endParaRPr lang="en-IN" dirty="0"/>
              </a:p>
              <a:p>
                <a:pPr lvl="0"/>
                <a:r>
                  <a:rPr lang="en-US" dirty="0" smtClean="0"/>
                  <a:t>The </a:t>
                </a:r>
                <a:r>
                  <a:rPr lang="en-US" dirty="0"/>
                  <a:t>likelihood function is defined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are the parameters of the distribution.</a:t>
                </a:r>
                <a:endParaRPr lang="en-IN" dirty="0"/>
              </a:p>
              <a:p>
                <a:pPr lvl="0"/>
                <a:r>
                  <a:rPr lang="en-US" dirty="0"/>
                  <a:t>For the Exponential Family, the likelihood function often simplifies due to its structure, which is expressed as:</a:t>
                </a:r>
                <a:endParaRPr lang="en-US" dirty="0" smtClean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))),</m:t>
                      </m:r>
                    </m:oMath>
                  </m:oMathPara>
                </a14:m>
                <a:endParaRPr lang="en-US" dirty="0" smtClean="0"/>
              </a:p>
              <a:p>
                <a:pPr marL="0" lv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natural parameter,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sufficient statistic, and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 </a:t>
                </a:r>
                <a:r>
                  <a:rPr lang="en-US" dirty="0" smtClean="0"/>
                  <a:t>     .   log-partition </a:t>
                </a:r>
                <a:r>
                  <a:rPr lang="en-US" dirty="0"/>
                  <a:t>function.</a:t>
                </a:r>
                <a:endParaRPr lang="en-IN" dirty="0"/>
              </a:p>
              <a:p>
                <a:pPr lvl="0"/>
                <a:r>
                  <a:rPr lang="en-US" dirty="0"/>
                  <a:t>MLE estimates the parameter </a:t>
                </a:r>
                <a14:m>
                  <m:oMath xmlns:m="http://schemas.openxmlformats.org/officeDocument/2006/math">
                    <m:acc>
                      <m:accPr>
                        <m:chr m:val="ˆ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/>
                  <a:t> by solving</a:t>
                </a:r>
                <a:r>
                  <a:rPr lang="en-US" dirty="0" smtClean="0"/>
                  <a:t>:</a:t>
                </a:r>
              </a:p>
              <a:p>
                <a:pPr marL="0" lv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</a:t>
                </a:r>
                <a14:m>
                  <m:oMath xmlns:m="http://schemas.openxmlformats.org/officeDocument/2006/math">
                    <m:acc>
                      <m:accPr>
                        <m:chr m:val="ˆ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arg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limLow>
                      <m:limLow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lim>
                    </m:limLow>
                    <m:r>
                      <a:rPr lang="en-US">
                        <a:latin typeface="Cambria Math" panose="02040503050406030204" pitchFamily="18" charset="0"/>
                      </a:rPr>
                      <m:t>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),</m:t>
                    </m:r>
                  </m:oMath>
                </a14:m>
                <a:r>
                  <a:rPr lang="en-US" dirty="0"/>
                  <a:t>or equivalently:</a:t>
                </a:r>
                <a14:m>
                  <m:oMath xmlns:m="http://schemas.openxmlformats.org/officeDocument/2006/math">
                    <m:acc>
                      <m:accPr>
                        <m:chr m:val="ˆ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arg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limLow>
                      <m:limLow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lim>
                    </m:limLow>
                    <m:r>
                      <a:rPr lang="en-US">
                        <a:latin typeface="Cambria Math" panose="02040503050406030204" pitchFamily="18" charset="0"/>
                      </a:rPr>
                      <m:t> 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IN" dirty="0" smtClean="0"/>
              </a:p>
              <a:p>
                <a:r>
                  <a:rPr lang="en-US" dirty="0"/>
                  <a:t>Does not account for prior knowledge or uncertainty about the parameters</a:t>
                </a:r>
                <a:r>
                  <a:rPr lang="en-US" dirty="0" smtClean="0"/>
                  <a:t>. </a:t>
                </a:r>
                <a:r>
                  <a:rPr lang="en-US" dirty="0"/>
                  <a:t>Relies only on observed data, without prior assumptions or distributions.</a:t>
                </a: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lvl="0"/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51981" y="1567541"/>
                <a:ext cx="11540019" cy="5450114"/>
              </a:xfrm>
              <a:blipFill rotWithShape="0">
                <a:blip r:embed="rId2"/>
                <a:stretch>
                  <a:fillRect l="-898" t="-2237" r="-13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36970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Bayesian Estimation for the Exponential Family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" y="1567541"/>
                <a:ext cx="12192000" cy="545011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Bayesian estimation incorporates both the likelihood of the observed data and prior beliefs about the parameters. It produces a posterior distribution over the parameters, reflecting both the observed data and prior knowledge.</a:t>
                </a:r>
                <a:endParaRPr lang="en-IN" dirty="0"/>
              </a:p>
              <a:p>
                <a:pPr lvl="1"/>
                <a:r>
                  <a:rPr lang="en-US" dirty="0" smtClean="0"/>
                  <a:t>Begins </a:t>
                </a:r>
                <a:r>
                  <a:rPr lang="en-US" dirty="0"/>
                  <a:t>with a </a:t>
                </a:r>
                <a:r>
                  <a:rPr lang="en-US" b="1" dirty="0"/>
                  <a:t>prior distribution</a:t>
                </a:r>
                <a:r>
                  <a:rPr lang="en-US" dirty="0"/>
                  <a:t> over the parameters,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representing beliefs about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before observing data.</a:t>
                </a:r>
                <a:endParaRPr lang="en-IN" dirty="0"/>
              </a:p>
              <a:p>
                <a:pPr lvl="1"/>
                <a:r>
                  <a:rPr lang="en-US" dirty="0"/>
                  <a:t>Observes data and calculates the </a:t>
                </a:r>
                <a:r>
                  <a:rPr lang="en-US" b="1" dirty="0"/>
                  <a:t>likelihood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  <a:endParaRPr lang="en-IN" dirty="0"/>
              </a:p>
              <a:p>
                <a:pPr lvl="1"/>
                <a:r>
                  <a:rPr lang="en-US" dirty="0"/>
                  <a:t>Combines the prior and likelihood using Bayes' theorem:</a:t>
                </a:r>
                <a:endParaRPr lang="en-US" i="1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marginal likelihood, a normalizing constant.</a:t>
                </a:r>
                <a:endParaRPr lang="en-IN" dirty="0"/>
              </a:p>
              <a:p>
                <a:pPr lvl="0"/>
                <a:r>
                  <a:rPr lang="en-US" dirty="0"/>
                  <a:t>For the Exponential Family, many prior distributions are </a:t>
                </a:r>
                <a:r>
                  <a:rPr lang="en-US" b="1" dirty="0"/>
                  <a:t>conjugate priors</a:t>
                </a:r>
                <a:r>
                  <a:rPr lang="en-US" dirty="0"/>
                  <a:t>, meaning the posterior distribution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belongs to the same family as the prior. This </a:t>
                </a:r>
                <a:r>
                  <a:rPr lang="en-US" dirty="0" smtClean="0"/>
                  <a:t>helps in computation tractability</a:t>
                </a:r>
                <a:r>
                  <a:rPr lang="en-US" dirty="0"/>
                  <a:t>.</a:t>
                </a: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lvl="0"/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" y="1567541"/>
                <a:ext cx="12192000" cy="5450114"/>
              </a:xfrm>
              <a:blipFill rotWithShape="0">
                <a:blip r:embed="rId2"/>
                <a:stretch>
                  <a:fillRect l="-250" t="-2013" r="-2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64146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486" y="2525485"/>
            <a:ext cx="10929257" cy="1857829"/>
          </a:xfrm>
        </p:spPr>
        <p:txBody>
          <a:bodyPr>
            <a:noAutofit/>
          </a:bodyPr>
          <a:lstStyle/>
          <a:p>
            <a:r>
              <a:rPr lang="en-IN" sz="6000" dirty="0"/>
              <a:t>Bayes for the Exponential Family</a:t>
            </a:r>
          </a:p>
        </p:txBody>
      </p:sp>
    </p:spTree>
    <p:extLst>
      <p:ext uri="{BB962C8B-B14F-4D97-AF65-F5344CB8AC3E}">
        <p14:creationId xmlns:p14="http://schemas.microsoft.com/office/powerpoint/2010/main" val="15897879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statistics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Bayesian statistics, the goal is to compute the </a:t>
            </a:r>
            <a:r>
              <a:rPr lang="en-US" b="1" dirty="0"/>
              <a:t>posterior distribution</a:t>
            </a:r>
            <a:r>
              <a:rPr lang="en-US" dirty="0"/>
              <a:t>, which is the probability distribution of the parameters of a model given the observed data.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the exponential family of distributions, the process follows a standard Bayesian framework, which includes defining the </a:t>
            </a:r>
            <a:r>
              <a:rPr lang="en-US" b="1" dirty="0"/>
              <a:t>likelihood</a:t>
            </a:r>
            <a:r>
              <a:rPr lang="en-US" dirty="0"/>
              <a:t>, specifying the </a:t>
            </a:r>
            <a:r>
              <a:rPr lang="en-US" b="1" dirty="0"/>
              <a:t>prior</a:t>
            </a:r>
            <a:r>
              <a:rPr lang="en-US" dirty="0"/>
              <a:t>, and computing the </a:t>
            </a:r>
            <a:r>
              <a:rPr lang="en-US" b="1" dirty="0"/>
              <a:t>posterior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posterior can then be used to predict future observations via the </a:t>
            </a:r>
            <a:r>
              <a:rPr lang="en-US" b="1" dirty="0"/>
              <a:t>posterior predictive density</a:t>
            </a:r>
            <a:r>
              <a:rPr lang="en-US" dirty="0"/>
              <a:t>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8946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 in GLMs…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</a:t>
                </a:r>
                <a:r>
                  <a:rPr lang="en-US" dirty="0" smtClean="0"/>
                  <a:t>lexible </a:t>
                </a:r>
                <a:r>
                  <a:rPr lang="en-US" dirty="0"/>
                  <a:t>extension of linear regression models, designed to handle a variety of response distributions and nonlinear relationships. They consist of three key components:</a:t>
                </a:r>
                <a:endParaRPr lang="en-IN" dirty="0"/>
              </a:p>
              <a:p>
                <a:pPr lvl="1"/>
                <a:r>
                  <a:rPr lang="en-US" u="sng" dirty="0"/>
                  <a:t>Random Component: </a:t>
                </a:r>
                <a:r>
                  <a:rPr lang="en-US" dirty="0"/>
                  <a:t>Specifies the distribution of the response variable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which belongs to the exponential family (e.g., normal, binomial, Poisson).</a:t>
                </a:r>
                <a:endParaRPr lang="en-IN" dirty="0"/>
              </a:p>
              <a:p>
                <a:pPr lvl="1"/>
                <a:r>
                  <a:rPr lang="en-US" u="sng" dirty="0"/>
                  <a:t>Systematic Component: </a:t>
                </a:r>
                <a:r>
                  <a:rPr lang="en-US" dirty="0"/>
                  <a:t>A linear predictor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b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the weight vector and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the input vector.</a:t>
                </a:r>
                <a:endParaRPr lang="en-IN" dirty="0"/>
              </a:p>
              <a:p>
                <a:pPr lvl="1"/>
                <a:r>
                  <a:rPr lang="en-US" u="sng" dirty="0"/>
                  <a:t>Link Function: </a:t>
                </a:r>
                <a:r>
                  <a:rPr lang="en-US" dirty="0"/>
                  <a:t>Relates the mean of the response variable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to the linear predictor via an invertible function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: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b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280" t="-1357" r="-33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68107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25715" y="1494971"/>
            <a:ext cx="11466285" cy="5363029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Likelihood</a:t>
            </a:r>
            <a:r>
              <a:rPr lang="en-US" dirty="0"/>
              <a:t> expresses the probability of the observed data given the parameters.</a:t>
            </a:r>
            <a:endParaRPr lang="en-IN" dirty="0"/>
          </a:p>
          <a:p>
            <a:pPr lvl="0"/>
            <a:r>
              <a:rPr lang="en-US" b="1" dirty="0"/>
              <a:t>Prior</a:t>
            </a:r>
            <a:r>
              <a:rPr lang="en-US" dirty="0"/>
              <a:t> represents our belief about the parameters before observing any data.</a:t>
            </a:r>
            <a:endParaRPr lang="en-IN" dirty="0"/>
          </a:p>
          <a:p>
            <a:pPr lvl="0"/>
            <a:r>
              <a:rPr lang="en-US" b="1" dirty="0"/>
              <a:t>Posterior</a:t>
            </a:r>
            <a:r>
              <a:rPr lang="en-US" dirty="0"/>
              <a:t> combines the likelihood and prior, updating our belief after observing data.</a:t>
            </a:r>
            <a:endParaRPr lang="en-IN" dirty="0"/>
          </a:p>
          <a:p>
            <a:pPr lvl="0"/>
            <a:r>
              <a:rPr lang="en-US" b="1" dirty="0"/>
              <a:t>Posterior Predictive Density</a:t>
            </a:r>
            <a:r>
              <a:rPr lang="en-US" dirty="0"/>
              <a:t> gives the probability distribution of future observations, integrating over the posterior of the parameters.</a:t>
            </a:r>
            <a:endParaRPr lang="en-IN" dirty="0"/>
          </a:p>
          <a:p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33829" y="101600"/>
            <a:ext cx="11858171" cy="1103086"/>
          </a:xfrm>
        </p:spPr>
        <p:txBody>
          <a:bodyPr>
            <a:normAutofit/>
          </a:bodyPr>
          <a:lstStyle/>
          <a:p>
            <a:r>
              <a:rPr lang="en-US" dirty="0"/>
              <a:t>Bayesian </a:t>
            </a:r>
            <a:r>
              <a:rPr lang="en-US" dirty="0" smtClean="0"/>
              <a:t>statistics : Key Points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64468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8228" y="2409371"/>
            <a:ext cx="10189029" cy="1756230"/>
          </a:xfrm>
        </p:spPr>
        <p:txBody>
          <a:bodyPr>
            <a:noAutofit/>
          </a:bodyPr>
          <a:lstStyle/>
          <a:p>
            <a:r>
              <a:rPr lang="en-US" sz="5400" dirty="0" smtClean="0"/>
              <a:t>Examples : </a:t>
            </a:r>
            <a:br>
              <a:rPr lang="en-US" sz="5400" dirty="0" smtClean="0"/>
            </a:br>
            <a:r>
              <a:rPr lang="en-US" sz="5400" dirty="0" smtClean="0"/>
              <a:t>1. Bayes </a:t>
            </a:r>
            <a:r>
              <a:rPr lang="en-US" sz="5400" dirty="0"/>
              <a:t>for the Exponential Family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7581260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 for Bernoulli distribution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38628" y="1669141"/>
                <a:ext cx="11553372" cy="508000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Likelihood</a:t>
                </a:r>
              </a:p>
              <a:p>
                <a:pPr marL="0" indent="0">
                  <a:buNone/>
                </a:pPr>
                <a:r>
                  <a:rPr lang="en-US" dirty="0" smtClean="0"/>
                  <a:t>The </a:t>
                </a:r>
                <a:r>
                  <a:rPr lang="en-US" dirty="0"/>
                  <a:t>likelihood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probability of observing the data given the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. For any distribution in the exponential family, the likelihood has the general form:</a:t>
                </a:r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∏"/>
                        <m:limLoc m:val="undOvr"/>
                        <m:grow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IN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natural parameter.</a:t>
                </a:r>
                <a:endParaRPr lang="en-IN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sufficient statistic.</a:t>
                </a:r>
                <a:endParaRPr lang="en-IN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log-partition function.</a:t>
                </a:r>
                <a:endParaRPr lang="en-IN" dirty="0"/>
              </a:p>
              <a:p>
                <a:pPr marL="0" lvl="0" indent="0">
                  <a:buNone/>
                </a:pPr>
                <a:r>
                  <a:rPr lang="en-US" dirty="0" smtClean="0"/>
                  <a:t>For </a:t>
                </a:r>
                <a:r>
                  <a:rPr lang="en-US" dirty="0"/>
                  <a:t>a </a:t>
                </a:r>
                <a:r>
                  <a:rPr lang="en-US" b="1" dirty="0"/>
                  <a:t>Bernoulli distribution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(1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is the probability of </a:t>
                </a:r>
                <a:r>
                  <a:rPr lang="en-US" dirty="0" smtClean="0"/>
                  <a:t>success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38628" y="1669141"/>
                <a:ext cx="11553372" cy="5080001"/>
              </a:xfrm>
              <a:blipFill rotWithShape="0">
                <a:blip r:embed="rId2"/>
                <a:stretch>
                  <a:fillRect l="-1161" t="-1200" b="-20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54025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 </a:t>
            </a:r>
            <a:r>
              <a:rPr lang="en-US" dirty="0"/>
              <a:t>for Bernoulli </a:t>
            </a:r>
            <a:r>
              <a:rPr lang="en-US" dirty="0" smtClean="0"/>
              <a:t>distribution…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20050" y="1509485"/>
                <a:ext cx="11571950" cy="553720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Prior</a:t>
                </a:r>
              </a:p>
              <a:p>
                <a:r>
                  <a:rPr lang="en-US" dirty="0"/>
                  <a:t>P</a:t>
                </a:r>
                <a:r>
                  <a:rPr lang="en-US" b="1" dirty="0" smtClean="0"/>
                  <a:t>rior</a:t>
                </a:r>
                <a:r>
                  <a:rPr lang="en-US" dirty="0" smtClean="0"/>
                  <a:t> </a:t>
                </a:r>
                <a:r>
                  <a:rPr lang="en-US" dirty="0"/>
                  <a:t>expresses </a:t>
                </a:r>
                <a:r>
                  <a:rPr lang="en-US" dirty="0" smtClean="0"/>
                  <a:t>belief </a:t>
                </a:r>
                <a:r>
                  <a:rPr lang="en-US" dirty="0"/>
                  <a:t>about the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before </a:t>
                </a:r>
                <a:r>
                  <a:rPr lang="en-US" dirty="0" smtClean="0"/>
                  <a:t>any data is seen. </a:t>
                </a:r>
              </a:p>
              <a:p>
                <a:r>
                  <a:rPr lang="en-US" dirty="0" smtClean="0"/>
                  <a:t>In exponential </a:t>
                </a:r>
                <a:r>
                  <a:rPr lang="en-US" dirty="0"/>
                  <a:t>family, a </a:t>
                </a:r>
                <a:r>
                  <a:rPr lang="en-US" b="1" dirty="0"/>
                  <a:t>conjugate prior</a:t>
                </a:r>
                <a:r>
                  <a:rPr lang="en-US" dirty="0"/>
                  <a:t> is chosen because it leads to a posterior that has the same functional form as the prior.</a:t>
                </a:r>
                <a:endParaRPr lang="en-IN" dirty="0"/>
              </a:p>
              <a:p>
                <a:pPr lvl="0"/>
                <a:r>
                  <a:rPr lang="en-US" dirty="0"/>
                  <a:t>For the </a:t>
                </a:r>
                <a:r>
                  <a:rPr lang="en-US" b="1" dirty="0"/>
                  <a:t>Bernoulli distribution</a:t>
                </a:r>
                <a:r>
                  <a:rPr lang="en-US" dirty="0"/>
                  <a:t>, the conjugate prior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b="1" dirty="0"/>
                  <a:t>Beta distribution</a:t>
                </a:r>
                <a:r>
                  <a:rPr lang="en-US" dirty="0"/>
                  <a:t>:</a:t>
                </a:r>
                <a:endParaRPr lang="en-IN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nor/>
                      </m:rPr>
                      <a:rPr lang="en-US"/>
                      <m:t>Beta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</a:rPr>
                          <m:t>(1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IN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are the shape parameters of the Beta distribution.</a:t>
                </a:r>
                <a:endParaRPr lang="en-IN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Beta function (a normalization constant).</a:t>
                </a:r>
                <a:endParaRPr lang="en-IN" dirty="0"/>
              </a:p>
              <a:p>
                <a:r>
                  <a:rPr lang="en-US" dirty="0"/>
                  <a:t>The </a:t>
                </a:r>
                <a:r>
                  <a:rPr lang="en-US" b="1" dirty="0"/>
                  <a:t>Beta distribution</a:t>
                </a:r>
                <a:r>
                  <a:rPr lang="en-US" dirty="0"/>
                  <a:t> is chosen because it is conjugate to the Bernoulli likelihood, meaning that if the prior is Beta, the posterior will also be Beta</a:t>
                </a:r>
                <a:r>
                  <a:rPr lang="en-US" dirty="0" smtClean="0"/>
                  <a:t>.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20050" y="1509485"/>
                <a:ext cx="11571950" cy="5537201"/>
              </a:xfrm>
              <a:blipFill rotWithShape="0">
                <a:blip r:embed="rId2"/>
                <a:stretch>
                  <a:fillRect l="-1159" t="-1982" r="-8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51257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 </a:t>
            </a:r>
            <a:r>
              <a:rPr lang="en-US" dirty="0"/>
              <a:t>for Bernoulli </a:t>
            </a:r>
            <a:r>
              <a:rPr lang="en-US" dirty="0" smtClean="0"/>
              <a:t>distribution…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20050" y="1509485"/>
                <a:ext cx="11571950" cy="5537201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P</a:t>
                </a:r>
                <a:r>
                  <a:rPr lang="en-US" b="1" dirty="0"/>
                  <a:t>osterior</a:t>
                </a:r>
                <a:r>
                  <a:rPr lang="en-US" b="1" dirty="0" smtClean="0"/>
                  <a:t> </a:t>
                </a:r>
                <a:endParaRPr lang="en-US" dirty="0"/>
              </a:p>
              <a:p>
                <a:r>
                  <a:rPr lang="en-US" b="1" dirty="0" smtClean="0"/>
                  <a:t>Posterior</a:t>
                </a:r>
                <a:r>
                  <a:rPr lang="en-US" dirty="0" smtClean="0"/>
                  <a:t> </a:t>
                </a:r>
                <a:r>
                  <a:rPr lang="en-US" dirty="0"/>
                  <a:t>distribution is computed using Bayes' theorem, which combines the </a:t>
                </a:r>
                <a:r>
                  <a:rPr lang="en-US" b="1" dirty="0"/>
                  <a:t>likelihood</a:t>
                </a:r>
                <a:r>
                  <a:rPr lang="en-US" dirty="0"/>
                  <a:t> and </a:t>
                </a:r>
                <a:r>
                  <a:rPr lang="en-US" b="1" dirty="0"/>
                  <a:t>prior</a:t>
                </a:r>
                <a:r>
                  <a:rPr lang="en-US" dirty="0"/>
                  <a:t>:</a:t>
                </a:r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IN" dirty="0"/>
              </a:p>
              <a:p>
                <a:r>
                  <a:rPr lang="en-US" dirty="0"/>
                  <a:t>For the </a:t>
                </a:r>
                <a:r>
                  <a:rPr lang="en-US" b="1" dirty="0"/>
                  <a:t>Bernoulli distribution</a:t>
                </a:r>
                <a:r>
                  <a:rPr lang="en-US" dirty="0"/>
                  <a:t> with a </a:t>
                </a:r>
                <a:r>
                  <a:rPr lang="en-US" b="1" dirty="0"/>
                  <a:t>Beta prior</a:t>
                </a:r>
                <a:r>
                  <a:rPr lang="en-US" dirty="0"/>
                  <a:t>, the posterior distribution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is also a </a:t>
                </a:r>
                <a:r>
                  <a:rPr lang="en-US" b="1" dirty="0"/>
                  <a:t>Beta distribution</a:t>
                </a:r>
                <a:r>
                  <a:rPr lang="en-US" dirty="0"/>
                  <a:t>:</a:t>
                </a:r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nor/>
                      </m:rPr>
                      <a:rPr lang="en-US"/>
                      <m:t>Beta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is the number of successes (1’s) in the observed data.</a:t>
                </a:r>
                <a:endParaRPr lang="en-IN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the total number of observations (trials).</a:t>
                </a:r>
                <a:endParaRPr lang="en-IN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are the parameters of the prior.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This result is due to the conjugacy of the Beta distribution with the Bernoulli likelihood.</a:t>
                </a:r>
                <a:endParaRPr lang="en-IN" dirty="0"/>
              </a:p>
              <a:p>
                <a:pPr marL="0" indent="0">
                  <a:buNone/>
                </a:pPr>
                <a:endParaRPr lang="en-US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20050" y="1509485"/>
                <a:ext cx="11571950" cy="5537201"/>
              </a:xfrm>
              <a:blipFill rotWithShape="0">
                <a:blip r:embed="rId2"/>
                <a:stretch>
                  <a:fillRect l="-1001" t="-1762" r="-158" b="-6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15477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 </a:t>
            </a:r>
            <a:r>
              <a:rPr lang="en-US" dirty="0"/>
              <a:t>for Bernoulli </a:t>
            </a:r>
            <a:r>
              <a:rPr lang="en-US" dirty="0" smtClean="0"/>
              <a:t>distribution…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46743" y="1611086"/>
                <a:ext cx="11945257" cy="5246914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b="1" dirty="0" smtClean="0"/>
                  <a:t>P</a:t>
                </a:r>
                <a:r>
                  <a:rPr lang="en-US" b="1" dirty="0"/>
                  <a:t>osterior</a:t>
                </a:r>
                <a:r>
                  <a:rPr lang="en-US" b="1" dirty="0" smtClean="0"/>
                  <a:t> </a:t>
                </a:r>
                <a:r>
                  <a:rPr lang="en-US" b="1" dirty="0"/>
                  <a:t>predictive density</a:t>
                </a:r>
                <a:r>
                  <a:rPr lang="en-US" dirty="0"/>
                  <a:t> </a:t>
                </a:r>
              </a:p>
              <a:p>
                <a:pPr>
                  <a:spcBef>
                    <a:spcPts val="0"/>
                  </a:spcBef>
                </a:pPr>
                <a:r>
                  <a:rPr lang="en-US" b="1" dirty="0"/>
                  <a:t>P</a:t>
                </a:r>
                <a:r>
                  <a:rPr lang="en-US" b="1" dirty="0" smtClean="0"/>
                  <a:t>osterior </a:t>
                </a:r>
                <a:r>
                  <a:rPr lang="en-US" b="1" dirty="0"/>
                  <a:t>predictive density</a:t>
                </a:r>
                <a:r>
                  <a:rPr lang="en-US" dirty="0"/>
                  <a:t> is the probability distribution of a future observation,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, given the observed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. U</a:t>
                </a:r>
                <a:r>
                  <a:rPr lang="en-US" dirty="0" smtClean="0"/>
                  <a:t>seful </a:t>
                </a:r>
                <a:r>
                  <a:rPr lang="en-US" dirty="0"/>
                  <a:t>because it helps in making predictions about future data points by considering both the observed data and the uncertainty in the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.</a:t>
                </a:r>
                <a:endParaRPr lang="en-IN" dirty="0"/>
              </a:p>
              <a:p>
                <a:pPr>
                  <a:spcBef>
                    <a:spcPts val="0"/>
                  </a:spcBef>
                </a:pPr>
                <a:r>
                  <a:rPr lang="en-US" dirty="0"/>
                  <a:t>The posterior predictive density is given by:</a:t>
                </a:r>
                <a:endParaRPr lang="en-IN" dirty="0"/>
              </a:p>
              <a:p>
                <a:pPr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IN" dirty="0"/>
              </a:p>
              <a:p>
                <a:pPr>
                  <a:spcBef>
                    <a:spcPts val="0"/>
                  </a:spcBef>
                </a:pPr>
                <a:r>
                  <a:rPr lang="en-US" dirty="0" smtClean="0"/>
                  <a:t>For </a:t>
                </a:r>
                <a:r>
                  <a:rPr lang="en-US" b="1" dirty="0" smtClean="0"/>
                  <a:t>Bernoulli </a:t>
                </a:r>
                <a:r>
                  <a:rPr lang="en-US" b="1" dirty="0"/>
                  <a:t>likelihood</a:t>
                </a:r>
                <a:r>
                  <a:rPr lang="en-US" dirty="0"/>
                  <a:t> with a </a:t>
                </a:r>
                <a:r>
                  <a:rPr lang="en-US" b="1" dirty="0"/>
                  <a:t>Beta prior</a:t>
                </a:r>
                <a:r>
                  <a:rPr lang="en-US" dirty="0"/>
                  <a:t>, the posterior predictive probability of success for the next trial is given by:</a:t>
                </a:r>
                <a:endParaRPr lang="en-IN" dirty="0"/>
              </a:p>
              <a:p>
                <a:pPr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=1|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limLoc m:val="undOvr"/>
                            <m:subHide m:val="on"/>
                            <m:supHide m:val="o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IN" dirty="0"/>
              </a:p>
              <a:p>
                <a:pPr lvl="1">
                  <a:spcBef>
                    <a:spcPts val="0"/>
                  </a:spcBef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is the number of successes (1's) in the observed data.</a:t>
                </a:r>
                <a:endParaRPr lang="en-IN" dirty="0"/>
              </a:p>
              <a:p>
                <a:pPr lvl="1"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the total number of observations.</a:t>
                </a:r>
                <a:endParaRPr lang="en-IN" dirty="0"/>
              </a:p>
              <a:p>
                <a:pPr lvl="1"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are the parameters of the Beta prior.</a:t>
                </a:r>
                <a:endParaRPr lang="en-IN" dirty="0"/>
              </a:p>
              <a:p>
                <a:pPr>
                  <a:spcBef>
                    <a:spcPts val="0"/>
                  </a:spcBef>
                </a:pPr>
                <a:r>
                  <a:rPr lang="en-US" dirty="0"/>
                  <a:t>This posterior predictive density essentially represents the updated probability of success (1) for the next trial, taking into account the prior distribution and the observed data</a:t>
                </a:r>
                <a:r>
                  <a:rPr lang="en-US" dirty="0" smtClean="0"/>
                  <a:t>.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46743" y="1611086"/>
                <a:ext cx="11945257" cy="5246914"/>
              </a:xfrm>
              <a:blipFill rotWithShape="0">
                <a:blip r:embed="rId2"/>
                <a:stretch>
                  <a:fillRect l="-816" t="-2323" r="-12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73552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564" y="2608942"/>
            <a:ext cx="11049436" cy="1498600"/>
          </a:xfrm>
        </p:spPr>
        <p:txBody>
          <a:bodyPr>
            <a:normAutofit/>
          </a:bodyPr>
          <a:lstStyle/>
          <a:p>
            <a:r>
              <a:rPr lang="en-US" dirty="0" smtClean="0"/>
              <a:t>Bayes:</a:t>
            </a:r>
            <a:br>
              <a:rPr lang="en-US" dirty="0" smtClean="0"/>
            </a:br>
            <a:r>
              <a:rPr lang="en-US" dirty="0" smtClean="0"/>
              <a:t>Bernoulli </a:t>
            </a:r>
            <a:r>
              <a:rPr lang="en-US" dirty="0"/>
              <a:t>distribution </a:t>
            </a:r>
            <a:r>
              <a:rPr lang="en-US" dirty="0" smtClean="0"/>
              <a:t>Numerical example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63985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for Bernoulli </a:t>
            </a:r>
            <a:r>
              <a:rPr lang="en-US" dirty="0" smtClean="0"/>
              <a:t>distribution : Example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38629" y="1600200"/>
                <a:ext cx="11553371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b="1" dirty="0" smtClean="0"/>
                  <a:t>Given</a:t>
                </a:r>
                <a:endParaRPr lang="en-IN" sz="2800" dirty="0"/>
              </a:p>
              <a:p>
                <a:pPr lvl="0"/>
                <a:r>
                  <a:rPr lang="en-US" sz="2800" dirty="0"/>
                  <a:t>F</a:t>
                </a:r>
                <a:r>
                  <a:rPr lang="en-US" sz="2800" dirty="0" smtClean="0"/>
                  <a:t>ollowing </a:t>
                </a:r>
                <a:r>
                  <a:rPr lang="en-US" sz="2800" dirty="0"/>
                  <a:t>data (10 trials):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=[1,1,0,1,0,0,1,1,0,1]</m:t>
                    </m:r>
                  </m:oMath>
                </a14:m>
                <a:r>
                  <a:rPr lang="en-US" sz="2800" dirty="0"/>
                  <a:t>.</a:t>
                </a:r>
                <a:endParaRPr lang="en-IN" sz="2800" dirty="0"/>
              </a:p>
              <a:p>
                <a:pPr lvl="1"/>
                <a:r>
                  <a:rPr lang="en-US" sz="2800" dirty="0"/>
                  <a:t>Number of successes: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sz="2800" dirty="0"/>
                  <a:t>.</a:t>
                </a:r>
                <a:endParaRPr lang="en-IN" sz="2800" dirty="0"/>
              </a:p>
              <a:p>
                <a:pPr lvl="1"/>
                <a:r>
                  <a:rPr lang="en-US" sz="2800" dirty="0"/>
                  <a:t>Total trials: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sz="2800" dirty="0" smtClean="0"/>
                  <a:t>.</a:t>
                </a:r>
              </a:p>
              <a:p>
                <a:r>
                  <a:rPr lang="en-US" sz="2800" b="1" dirty="0" smtClean="0"/>
                  <a:t>To do  </a:t>
                </a:r>
                <a:r>
                  <a:rPr lang="en-US" sz="2800" dirty="0" smtClean="0"/>
                  <a:t>: Model </a:t>
                </a:r>
                <a:r>
                  <a:rPr lang="en-US" sz="2800" dirty="0"/>
                  <a:t>the probability of success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800" dirty="0"/>
                  <a:t> in a series of </a:t>
                </a:r>
                <a:r>
                  <a:rPr lang="en-US" sz="2800" b="1" dirty="0"/>
                  <a:t>Bernoulli trials</a:t>
                </a:r>
                <a:r>
                  <a:rPr lang="en-US" sz="2800" dirty="0"/>
                  <a:t> (e.g., coin flips).</a:t>
                </a:r>
                <a:endParaRPr lang="en-IN" sz="2800" dirty="0"/>
              </a:p>
              <a:p>
                <a:endParaRPr lang="en-IN" sz="3100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38629" y="1600200"/>
                <a:ext cx="11553371" cy="5257800"/>
              </a:xfrm>
              <a:blipFill rotWithShape="0">
                <a:blip r:embed="rId2"/>
                <a:stretch>
                  <a:fillRect l="-1108" t="-1160" r="-16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85353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for Bernoulli </a:t>
            </a:r>
            <a:r>
              <a:rPr lang="en-US" dirty="0" smtClean="0"/>
              <a:t>distribution : Example..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38629" y="1600200"/>
                <a:ext cx="11553371" cy="5257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IN" sz="2800" b="1" dirty="0" smtClean="0"/>
                  <a:t>Prior</a:t>
                </a:r>
                <a:endParaRPr lang="en-IN" sz="2800" dirty="0"/>
              </a:p>
              <a:p>
                <a:pPr lvl="0"/>
                <a:r>
                  <a:rPr lang="en-US" sz="2800" dirty="0" smtClean="0"/>
                  <a:t>Assume a </a:t>
                </a:r>
                <a:r>
                  <a:rPr lang="en-US" sz="2800" b="1" dirty="0"/>
                  <a:t>Beta prior</a:t>
                </a:r>
                <a:r>
                  <a:rPr lang="en-US" sz="2800" dirty="0"/>
                  <a:t> with parameters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800" dirty="0"/>
                  <a:t>, representing a prior belief that the coin is equally likely to be biased towards heads or tails (uniform prior).</a:t>
                </a:r>
                <a:endParaRPr lang="en-IN" sz="2800" dirty="0"/>
              </a:p>
              <a:p>
                <a:r>
                  <a:rPr lang="en-US" sz="2800" dirty="0" smtClean="0"/>
                  <a:t>Therefore  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nor/>
                      </m:rPr>
                      <a:rPr lang="en-US" sz="2800"/>
                      <m:t>Beta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|2,2)</m:t>
                    </m:r>
                  </m:oMath>
                </a14:m>
                <a:endParaRPr lang="en-IN" sz="2800" dirty="0" smtClean="0"/>
              </a:p>
              <a:p>
                <a:pPr marL="0" indent="0">
                  <a:buNone/>
                </a:pPr>
                <a:endParaRPr lang="en-IN" sz="2800" dirty="0"/>
              </a:p>
              <a:p>
                <a:pPr marL="0" indent="0">
                  <a:buNone/>
                </a:pPr>
                <a:r>
                  <a:rPr lang="en-US" sz="2800" b="1" dirty="0"/>
                  <a:t>Likelihood:</a:t>
                </a:r>
                <a:endParaRPr lang="en-IN" sz="2800" dirty="0"/>
              </a:p>
              <a:p>
                <a:pPr lvl="0"/>
                <a:r>
                  <a:rPr lang="en-US" sz="2800" dirty="0"/>
                  <a:t>The likelihood is given by the Bernoulli distribution for each observed trial:</a:t>
                </a:r>
                <a:endParaRPr lang="en-IN" sz="2800" dirty="0"/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∏"/>
                        <m:limLoc m:val="undOvr"/>
                        <m:grow m:val="on"/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  <m:e>
                        <m:r>
                          <a:rPr lang="en-US" sz="2800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sSub>
                          <m:sSub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US" sz="2800">
                        <a:latin typeface="Cambria Math" panose="02040503050406030204" pitchFamily="18" charset="0"/>
                      </a:rPr>
                      <m:t>(1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𝜃</m:t>
                    </m:r>
                    <m:sSup>
                      <m:sSup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IN" sz="2800" dirty="0" smtClean="0"/>
                  <a:t> </a:t>
                </a:r>
                <a:endParaRPr lang="en-IN" sz="2800" dirty="0"/>
              </a:p>
              <a:p>
                <a:endParaRPr lang="en-IN" sz="3100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38629" y="1600200"/>
                <a:ext cx="11553371" cy="5257800"/>
              </a:xfrm>
              <a:blipFill rotWithShape="0">
                <a:blip r:embed="rId2"/>
                <a:stretch>
                  <a:fillRect l="-1108" t="-11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52953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for Bernoulli </a:t>
            </a:r>
            <a:r>
              <a:rPr lang="en-US" dirty="0" smtClean="0"/>
              <a:t>distribution : Example..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82171" y="1538514"/>
                <a:ext cx="11509830" cy="5319486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800" b="1" dirty="0"/>
                  <a:t>Posterior:</a:t>
                </a:r>
                <a:endParaRPr lang="en-IN" sz="2800" dirty="0"/>
              </a:p>
              <a:p>
                <a:pPr lvl="0"/>
                <a:r>
                  <a:rPr lang="en-US" sz="2800" dirty="0"/>
                  <a:t>After observing the data, </a:t>
                </a:r>
                <a:r>
                  <a:rPr lang="en-US" sz="2800" dirty="0" smtClean="0"/>
                  <a:t>update </a:t>
                </a:r>
                <a:r>
                  <a:rPr lang="en-US" sz="2800" dirty="0"/>
                  <a:t>the Beta prior with the observed number of successes (6) and failures (4). The posterior distribution for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800" dirty="0"/>
                  <a:t> is:</a:t>
                </a:r>
                <a:endParaRPr lang="en-IN" sz="2800" dirty="0"/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nor/>
                      </m:rPr>
                      <a:rPr lang="en-US" sz="2800"/>
                      <m:t>Beta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|2+6,2+4)=</m:t>
                    </m:r>
                    <m:r>
                      <m:rPr>
                        <m:nor/>
                      </m:rPr>
                      <a:rPr lang="en-US" sz="2800"/>
                      <m:t>Beta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|8,6)</m:t>
                    </m:r>
                  </m:oMath>
                </a14:m>
                <a:endParaRPr lang="en-IN" sz="2800" dirty="0"/>
              </a:p>
              <a:p>
                <a:r>
                  <a:rPr lang="en-US" sz="2800" dirty="0" smtClean="0"/>
                  <a:t>It  </a:t>
                </a:r>
                <a:r>
                  <a:rPr lang="en-US" sz="2800" dirty="0"/>
                  <a:t>means the posterior belief about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800" dirty="0"/>
                  <a:t> (the probability of success) is now a Beta distribution with updated parameters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sz="2800" dirty="0"/>
                  <a:t>.</a:t>
                </a:r>
                <a:endParaRPr lang="en-IN" sz="2800" dirty="0"/>
              </a:p>
              <a:p>
                <a:pPr marL="0" indent="0">
                  <a:buNone/>
                </a:pPr>
                <a:r>
                  <a:rPr lang="en-US" sz="2800" b="1" dirty="0"/>
                  <a:t>Posterior Predictive Density:</a:t>
                </a:r>
                <a:endParaRPr lang="en-IN" sz="2800" dirty="0"/>
              </a:p>
              <a:p>
                <a:pPr lvl="0"/>
                <a:r>
                  <a:rPr lang="en-US" sz="2800" dirty="0"/>
                  <a:t>The posterior predictive probability of success for the next trial (i.e.,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dirty="0"/>
                  <a:t>) is given by:</a:t>
                </a:r>
                <a:endParaRPr lang="en-IN" sz="2800" dirty="0"/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</a:rPr>
                      <m:t>=1|</m:t>
                    </m:r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sz="2800">
                            <a:latin typeface="Cambria Math" panose="02040503050406030204" pitchFamily="18" charset="0"/>
                          </a:rPr>
                          <m:t>8+6</m:t>
                        </m:r>
                      </m:den>
                    </m:f>
                    <m:r>
                      <a:rPr lang="en-US" sz="28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sz="2800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r>
                      <a:rPr lang="en-US" sz="2800">
                        <a:latin typeface="Cambria Math" panose="02040503050406030204" pitchFamily="18" charset="0"/>
                      </a:rPr>
                      <m:t>=0.571</m:t>
                    </m:r>
                  </m:oMath>
                </a14:m>
                <a:endParaRPr lang="en-IN" sz="2800" dirty="0"/>
              </a:p>
              <a:p>
                <a:r>
                  <a:rPr lang="en-US" sz="2800" dirty="0"/>
                  <a:t>This means that, given the observed data, the updated probability of success for the next trial is approximately 0.571 (or 57.1%).</a:t>
                </a:r>
                <a:endParaRPr lang="en-IN" sz="2800" dirty="0"/>
              </a:p>
              <a:p>
                <a:pPr marL="0" indent="0">
                  <a:buNone/>
                </a:pPr>
                <a:endParaRPr lang="en-IN" sz="2800" dirty="0"/>
              </a:p>
              <a:p>
                <a:endParaRPr lang="en-IN" sz="3100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82171" y="1538514"/>
                <a:ext cx="11509830" cy="5319486"/>
              </a:xfrm>
              <a:blipFill rotWithShape="0">
                <a:blip r:embed="rId2"/>
                <a:stretch>
                  <a:fillRect l="-953" t="-1833" r="-1536" b="-16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9425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2406" y="2957286"/>
            <a:ext cx="7586908" cy="990600"/>
          </a:xfrm>
        </p:spPr>
        <p:txBody>
          <a:bodyPr>
            <a:noAutofit/>
          </a:bodyPr>
          <a:lstStyle/>
          <a:p>
            <a:r>
              <a:rPr lang="en-IN" sz="4800" dirty="0"/>
              <a:t>Exponential Families</a:t>
            </a:r>
          </a:p>
        </p:txBody>
      </p:sp>
    </p:spTree>
    <p:extLst>
      <p:ext uri="{BB962C8B-B14F-4D97-AF65-F5344CB8AC3E}">
        <p14:creationId xmlns:p14="http://schemas.microsoft.com/office/powerpoint/2010/main" val="1250034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207" y="2797628"/>
            <a:ext cx="6411251" cy="990600"/>
          </a:xfrm>
        </p:spPr>
        <p:txBody>
          <a:bodyPr/>
          <a:lstStyle/>
          <a:p>
            <a:r>
              <a:rPr lang="en-US" b="1" dirty="0"/>
              <a:t>Generalized Linear Models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37311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Generalized Linear Models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86235" y="1600200"/>
                <a:ext cx="11375136" cy="51054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Generalized Linear Models (GLMs) extend linear regression to model a wide range of distributions </a:t>
                </a:r>
                <a:r>
                  <a:rPr lang="en-US" dirty="0" smtClean="0"/>
                  <a:t>from </a:t>
                </a:r>
                <a:r>
                  <a:rPr lang="en-US" dirty="0"/>
                  <a:t>the exponential family. </a:t>
                </a:r>
                <a:endParaRPr lang="en-US" dirty="0" smtClean="0"/>
              </a:p>
              <a:p>
                <a:r>
                  <a:rPr lang="en-US" dirty="0" smtClean="0"/>
                  <a:t>These </a:t>
                </a:r>
                <a:r>
                  <a:rPr lang="en-US" dirty="0"/>
                  <a:t>include distributions like binomial, Poisson, and Gaussian, allowing GLMs to handle binary data, count data, and other non-continuous types of </a:t>
                </a:r>
                <a:r>
                  <a:rPr lang="en-US" dirty="0" smtClean="0"/>
                  <a:t>responses</a:t>
                </a:r>
              </a:p>
              <a:p>
                <a:r>
                  <a:rPr lang="en-US" b="1" dirty="0"/>
                  <a:t>G</a:t>
                </a:r>
                <a:r>
                  <a:rPr lang="en-US" b="1" dirty="0" smtClean="0"/>
                  <a:t>eneral </a:t>
                </a:r>
                <a:r>
                  <a:rPr lang="en-US" b="1" dirty="0"/>
                  <a:t>canonical form</a:t>
                </a:r>
                <a:r>
                  <a:rPr lang="en-US" dirty="0"/>
                  <a:t> of a distribution in the exponential family:</a:t>
                </a:r>
                <a:endParaRPr lang="en-IN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/>
                      <m:t>𝑝</m:t>
                    </m:r>
                    <m:r>
                      <a:rPr lang="en-US"/>
                      <m:t>(</m:t>
                    </m:r>
                    <m:r>
                      <a:rPr lang="en-US" i="1"/>
                      <m:t>𝑦</m:t>
                    </m:r>
                    <m:r>
                      <a:rPr lang="en-US"/>
                      <m:t>)=</m:t>
                    </m:r>
                    <m:r>
                      <a:rPr lang="en-US" i="1"/>
                      <m:t>h</m:t>
                    </m:r>
                    <m:r>
                      <a:rPr lang="en-US"/>
                      <m:t>(</m:t>
                    </m:r>
                    <m:r>
                      <a:rPr lang="en-US" i="1"/>
                      <m:t>𝑦</m:t>
                    </m:r>
                    <m:r>
                      <a:rPr lang="en-US"/>
                      <m:t>)</m:t>
                    </m:r>
                    <m:r>
                      <m:rPr>
                        <m:sty m:val="p"/>
                      </m:rPr>
                      <a:rPr lang="en-US"/>
                      <m:t>exp</m:t>
                    </m:r>
                    <m:d>
                      <m:dPr>
                        <m:ctrlPr>
                          <a:rPr lang="en-IN" i="1"/>
                        </m:ctrlPr>
                      </m:dPr>
                      <m:e>
                        <m:sSup>
                          <m:sSupPr>
                            <m:ctrlPr>
                              <a:rPr lang="en-IN" i="1"/>
                            </m:ctrlPr>
                          </m:sSupPr>
                          <m:e>
                            <m:r>
                              <a:rPr lang="en-US" i="1"/>
                              <m:t>𝜂</m:t>
                            </m:r>
                          </m:e>
                          <m:sup>
                            <m:r>
                              <a:rPr lang="en-US" i="1"/>
                              <m:t>𝑇</m:t>
                            </m:r>
                          </m:sup>
                        </m:sSup>
                        <m:r>
                          <a:rPr lang="en-US" i="1"/>
                          <m:t>𝑇</m:t>
                        </m:r>
                        <m:r>
                          <a:rPr lang="en-US"/>
                          <m:t>(</m:t>
                        </m:r>
                        <m:r>
                          <a:rPr lang="en-US" i="1"/>
                          <m:t>𝑦</m:t>
                        </m:r>
                        <m:r>
                          <a:rPr lang="en-US"/>
                          <m:t>)</m:t>
                        </m:r>
                        <m:r>
                          <a:rPr lang="en-US" i="1"/>
                          <m:t>−</m:t>
                        </m:r>
                        <m:r>
                          <a:rPr lang="en-US" i="1"/>
                          <m:t>𝐴</m:t>
                        </m:r>
                        <m:r>
                          <a:rPr lang="en-US"/>
                          <m:t>(</m:t>
                        </m:r>
                        <m:r>
                          <a:rPr lang="en-US" i="1"/>
                          <m:t>𝜂</m:t>
                        </m:r>
                        <m:r>
                          <a:rPr lang="en-US"/>
                          <m:t>)</m:t>
                        </m:r>
                      </m:e>
                    </m:d>
                  </m:oMath>
                </a14:m>
                <a:endParaRPr lang="en-IN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/>
                      <m:t>𝜂</m:t>
                    </m:r>
                  </m:oMath>
                </a14:m>
                <a:r>
                  <a:rPr lang="en-US" dirty="0"/>
                  <a:t>: Natural parameter (depends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/>
                        </m:ctrlPr>
                      </m:sSupPr>
                      <m:e>
                        <m:r>
                          <a:rPr lang="en-US" i="1"/>
                          <m:t>𝑤</m:t>
                        </m:r>
                      </m:e>
                      <m:sup>
                        <m:r>
                          <a:rPr lang="en-US" i="1"/>
                          <m:t>𝑇</m:t>
                        </m:r>
                      </m:sup>
                    </m:sSup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US" i="1"/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).</a:t>
                </a:r>
                <a:endParaRPr lang="en-IN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/>
                      <m:t>𝑇</m:t>
                    </m:r>
                    <m:r>
                      <a:rPr lang="en-US"/>
                      <m:t>(</m:t>
                    </m:r>
                    <m:r>
                      <a:rPr lang="en-US" i="1"/>
                      <m:t>𝑦</m:t>
                    </m:r>
                    <m:r>
                      <a:rPr lang="en-US"/>
                      <m:t>)</m:t>
                    </m:r>
                  </m:oMath>
                </a14:m>
                <a:r>
                  <a:rPr lang="en-US" dirty="0"/>
                  <a:t>: Sufficient statistic of the response </a:t>
                </a:r>
                <a14:m>
                  <m:oMath xmlns:m="http://schemas.openxmlformats.org/officeDocument/2006/math">
                    <m:r>
                      <a:rPr lang="en-US" i="1"/>
                      <m:t>𝑦</m:t>
                    </m:r>
                  </m:oMath>
                </a14:m>
                <a:r>
                  <a:rPr lang="en-US" dirty="0"/>
                  <a:t>.</a:t>
                </a:r>
                <a:endParaRPr lang="en-IN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/>
                      <m:t>𝐴</m:t>
                    </m:r>
                    <m:r>
                      <a:rPr lang="en-US"/>
                      <m:t>(</m:t>
                    </m:r>
                    <m:r>
                      <a:rPr lang="en-US" i="1"/>
                      <m:t>𝜂</m:t>
                    </m:r>
                    <m:r>
                      <a:rPr lang="en-US"/>
                      <m:t>)</m:t>
                    </m:r>
                  </m:oMath>
                </a14:m>
                <a:r>
                  <a:rPr lang="en-US" dirty="0"/>
                  <a:t>: Log-partition function (ensures normalization).</a:t>
                </a:r>
                <a:endParaRPr lang="en-IN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/>
                      <m:t>h</m:t>
                    </m:r>
                    <m:r>
                      <a:rPr lang="en-US"/>
                      <m:t>(</m:t>
                    </m:r>
                    <m:r>
                      <a:rPr lang="en-US" i="1"/>
                      <m:t>𝑦</m:t>
                    </m:r>
                    <m:r>
                      <a:rPr lang="en-US"/>
                      <m:t>)</m:t>
                    </m:r>
                  </m:oMath>
                </a14:m>
                <a:r>
                  <a:rPr lang="en-US" dirty="0"/>
                  <a:t>: Base measure (depends on </a:t>
                </a:r>
                <a14:m>
                  <m:oMath xmlns:m="http://schemas.openxmlformats.org/officeDocument/2006/math">
                    <m:r>
                      <a:rPr lang="en-US" i="1"/>
                      <m:t>𝑦</m:t>
                    </m:r>
                  </m:oMath>
                </a14:m>
                <a:r>
                  <a:rPr lang="en-US" dirty="0"/>
                  <a:t>).</a:t>
                </a:r>
                <a:endParaRPr lang="en-IN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86235" y="1600200"/>
                <a:ext cx="11375136" cy="5105400"/>
              </a:xfrm>
              <a:blipFill rotWithShape="0">
                <a:blip r:embed="rId2"/>
                <a:stretch>
                  <a:fillRect l="-322" t="-21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33648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Generic Canonical Link function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The </a:t>
                </a:r>
                <a:r>
                  <a:rPr lang="en-US" b="1" dirty="0"/>
                  <a:t>general canonical form</a:t>
                </a:r>
                <a:r>
                  <a:rPr lang="en-US" dirty="0"/>
                  <a:t> of a distribution in the exponential family:</a:t>
                </a:r>
                <a:endParaRPr lang="en-IN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/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/>
                          <m:t>𝑦</m:t>
                        </m:r>
                      </m:e>
                    </m:d>
                    <m:r>
                      <a:rPr lang="en-US"/>
                      <m:t>=</m:t>
                    </m:r>
                    <m:r>
                      <a:rPr lang="en-US" i="1"/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/>
                          <m:t>𝑦</m:t>
                        </m:r>
                      </m:e>
                    </m:d>
                    <m:r>
                      <m:rPr>
                        <m:sty m:val="p"/>
                      </m:rPr>
                      <a:rPr lang="en-US"/>
                      <m:t>exp</m:t>
                    </m:r>
                    <m:d>
                      <m:dPr>
                        <m:ctrlPr>
                          <a:rPr lang="en-IN" i="1"/>
                        </m:ctrlPr>
                      </m:dPr>
                      <m:e>
                        <m:sSup>
                          <m:sSupPr>
                            <m:ctrlPr>
                              <a:rPr lang="en-IN" i="1"/>
                            </m:ctrlPr>
                          </m:sSupPr>
                          <m:e>
                            <m:r>
                              <a:rPr lang="en-US" i="1"/>
                              <m:t>𝜂</m:t>
                            </m:r>
                          </m:e>
                          <m:sup>
                            <m:r>
                              <a:rPr lang="en-US" i="1"/>
                              <m:t>𝑇</m:t>
                            </m:r>
                          </m:sup>
                        </m:sSup>
                        <m:r>
                          <a:rPr lang="en-US" i="1"/>
                          <m:t>𝑇</m:t>
                        </m:r>
                        <m:r>
                          <a:rPr lang="en-US"/>
                          <m:t>(</m:t>
                        </m:r>
                        <m:r>
                          <a:rPr lang="en-US" i="1"/>
                          <m:t>𝑦</m:t>
                        </m:r>
                        <m:r>
                          <a:rPr lang="en-US"/>
                          <m:t>)</m:t>
                        </m:r>
                        <m:r>
                          <a:rPr lang="en-US" i="1"/>
                          <m:t>−</m:t>
                        </m:r>
                        <m:r>
                          <a:rPr lang="en-US" i="1"/>
                          <m:t>𝐴</m:t>
                        </m:r>
                        <m:r>
                          <a:rPr lang="en-US"/>
                          <m:t>(</m:t>
                        </m:r>
                        <m:r>
                          <a:rPr lang="en-US" i="1"/>
                          <m:t>𝜂</m:t>
                        </m:r>
                        <m:r>
                          <a:rPr lang="en-US"/>
                          <m:t>)</m:t>
                        </m:r>
                      </m:e>
                    </m:d>
                  </m:oMath>
                </a14:m>
                <a:endParaRPr lang="en-IN" dirty="0" smtClean="0"/>
              </a:p>
              <a:p>
                <a:r>
                  <a:rPr lang="en-US" dirty="0" smtClean="0"/>
                  <a:t>Introducing, Covariates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US" i="1"/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, natural </a:t>
                </a:r>
                <a:r>
                  <a:rPr lang="en-US" dirty="0"/>
                  <a:t>parameter </a:t>
                </a:r>
                <a14:m>
                  <m:oMath xmlns:m="http://schemas.openxmlformats.org/officeDocument/2006/math">
                    <m:r>
                      <a:rPr lang="en-US" i="1"/>
                      <m:t>𝜂</m:t>
                    </m:r>
                  </m:oMath>
                </a14:m>
                <a:r>
                  <a:rPr lang="en-US" dirty="0"/>
                  <a:t> becomes a linear function of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US" i="1"/>
                          <m:t>𝑖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𝜂</m:t>
                        </m:r>
                      </m:e>
                      <m:sub>
                        <m:r>
                          <a:rPr lang="en-US" i="1"/>
                          <m:t>𝑖</m:t>
                        </m:r>
                      </m:sub>
                    </m:sSub>
                    <m:r>
                      <a:rPr lang="en-US"/>
                      <m:t>=</m:t>
                    </m:r>
                    <m:sSup>
                      <m:sSupPr>
                        <m:ctrlPr>
                          <a:rPr lang="en-IN" i="1"/>
                        </m:ctrlPr>
                      </m:sSupPr>
                      <m:e>
                        <m:r>
                          <a:rPr lang="en-US" i="1"/>
                          <m:t>𝑤</m:t>
                        </m:r>
                      </m:e>
                      <m:sup>
                        <m:r>
                          <a:rPr lang="en-US" i="1"/>
                          <m:t>𝑇</m:t>
                        </m:r>
                      </m:sup>
                    </m:sSup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US" i="1"/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.The </a:t>
                </a:r>
                <a:r>
                  <a:rPr lang="en-US" dirty="0"/>
                  <a:t>general canonical form becomes:</a:t>
                </a:r>
                <a:endParaRPr lang="en-IN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/>
                      <m:t>𝑝</m:t>
                    </m:r>
                    <m:r>
                      <a:rPr lang="en-US"/>
                      <m:t>(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𝑦</m:t>
                        </m:r>
                      </m:e>
                      <m:sub>
                        <m:r>
                          <a:rPr lang="en-US" i="1"/>
                          <m:t>𝑖</m:t>
                        </m:r>
                      </m:sub>
                    </m:sSub>
                    <m:r>
                      <a:rPr lang="en-US"/>
                      <m:t>∣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US" i="1"/>
                          <m:t>𝑖</m:t>
                        </m:r>
                      </m:sub>
                    </m:sSub>
                    <m:r>
                      <a:rPr lang="en-US"/>
                      <m:t>,</m:t>
                    </m:r>
                    <m:r>
                      <a:rPr lang="en-US" i="1"/>
                      <m:t>𝑤</m:t>
                    </m:r>
                    <m:r>
                      <a:rPr lang="en-US"/>
                      <m:t>)=</m:t>
                    </m:r>
                    <m:r>
                      <a:rPr lang="en-US" i="1"/>
                      <m:t>h</m:t>
                    </m:r>
                    <m:r>
                      <a:rPr lang="en-US"/>
                      <m:t>(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𝑦</m:t>
                        </m:r>
                      </m:e>
                      <m:sub>
                        <m:r>
                          <a:rPr lang="en-US" i="1"/>
                          <m:t>𝑖</m:t>
                        </m:r>
                      </m:sub>
                    </m:sSub>
                    <m:r>
                      <a:rPr lang="en-US"/>
                      <m:t>)</m:t>
                    </m:r>
                    <m:r>
                      <m:rPr>
                        <m:sty m:val="p"/>
                      </m:rPr>
                      <a:rPr lang="en-US"/>
                      <m:t>exp</m:t>
                    </m:r>
                    <m:d>
                      <m:dPr>
                        <m:begChr m:val="["/>
                        <m:endChr m:val="]"/>
                        <m:ctrlPr>
                          <a:rPr lang="en-IN" i="1"/>
                        </m:ctrlPr>
                      </m:dPr>
                      <m:e>
                        <m:r>
                          <a:rPr lang="en-US" i="1"/>
                          <m:t>𝑇</m:t>
                        </m:r>
                        <m:r>
                          <a:rPr lang="en-US"/>
                          <m:t>(</m:t>
                        </m:r>
                        <m:sSub>
                          <m:sSubPr>
                            <m:ctrlPr>
                              <a:rPr lang="en-IN" i="1"/>
                            </m:ctrlPr>
                          </m:sSubPr>
                          <m:e>
                            <m:r>
                              <a:rPr lang="en-US" i="1"/>
                              <m:t>𝑦</m:t>
                            </m:r>
                          </m:e>
                          <m:sub>
                            <m:r>
                              <a:rPr lang="en-US" i="1"/>
                              <m:t>𝑖</m:t>
                            </m:r>
                          </m:sub>
                        </m:sSub>
                        <m:r>
                          <a:rPr lang="en-US"/>
                          <m:t>)</m:t>
                        </m:r>
                        <m:sSup>
                          <m:sSupPr>
                            <m:ctrlPr>
                              <a:rPr lang="en-IN" i="1"/>
                            </m:ctrlPr>
                          </m:sSupPr>
                          <m:e>
                            <m:r>
                              <a:rPr lang="en-US" i="1"/>
                              <m:t>𝑤</m:t>
                            </m:r>
                          </m:e>
                          <m:sup>
                            <m:r>
                              <a:rPr lang="en-US" i="1"/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IN" i="1"/>
                            </m:ctrlPr>
                          </m:sSubPr>
                          <m:e>
                            <m:r>
                              <a:rPr lang="en-US" i="1"/>
                              <m:t>𝑥</m:t>
                            </m:r>
                          </m:e>
                          <m:sub>
                            <m:r>
                              <a:rPr lang="en-US" i="1"/>
                              <m:t>𝑖</m:t>
                            </m:r>
                          </m:sub>
                        </m:sSub>
                        <m:r>
                          <a:rPr lang="en-US" i="1"/>
                          <m:t>−</m:t>
                        </m:r>
                        <m:r>
                          <a:rPr lang="en-US" i="1"/>
                          <m:t>𝐴</m:t>
                        </m:r>
                        <m:r>
                          <a:rPr lang="en-US"/>
                          <m:t>(</m:t>
                        </m:r>
                        <m:sSup>
                          <m:sSupPr>
                            <m:ctrlPr>
                              <a:rPr lang="en-IN" i="1"/>
                            </m:ctrlPr>
                          </m:sSupPr>
                          <m:e>
                            <m:r>
                              <a:rPr lang="en-US" i="1"/>
                              <m:t>𝑤</m:t>
                            </m:r>
                          </m:e>
                          <m:sup>
                            <m:r>
                              <a:rPr lang="en-US" i="1"/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IN" i="1"/>
                            </m:ctrlPr>
                          </m:sSubPr>
                          <m:e>
                            <m:r>
                              <a:rPr lang="en-US" i="1"/>
                              <m:t>𝑥</m:t>
                            </m:r>
                          </m:e>
                          <m:sub>
                            <m:r>
                              <a:rPr lang="en-US" i="1"/>
                              <m:t>𝑖</m:t>
                            </m:r>
                          </m:sub>
                        </m:sSub>
                        <m:r>
                          <a:rPr lang="en-US"/>
                          <m:t>)</m:t>
                        </m:r>
                      </m:e>
                    </m:d>
                  </m:oMath>
                </a14:m>
                <a:endParaRPr lang="en-IN" dirty="0" smtClean="0"/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inclusion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/>
                        </m:ctrlPr>
                      </m:sSupPr>
                      <m:e>
                        <m:r>
                          <a:rPr lang="en-US" i="1"/>
                          <m:t>𝜎</m:t>
                        </m:r>
                      </m:e>
                      <m:sup>
                        <m:r>
                          <a:rPr lang="en-US"/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modifies the canonical form:</a:t>
                </a:r>
                <a:endParaRPr lang="en-IN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/>
                      <m:t>𝑝</m:t>
                    </m:r>
                    <m:r>
                      <a:rPr lang="en-US"/>
                      <m:t>(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𝑦</m:t>
                        </m:r>
                      </m:e>
                      <m:sub>
                        <m:r>
                          <a:rPr lang="en-US" i="1"/>
                          <m:t>𝑖</m:t>
                        </m:r>
                      </m:sub>
                    </m:sSub>
                    <m:r>
                      <a:rPr lang="en-US"/>
                      <m:t>∣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US" i="1"/>
                          <m:t>𝑖</m:t>
                        </m:r>
                      </m:sub>
                    </m:sSub>
                    <m:r>
                      <a:rPr lang="en-US"/>
                      <m:t>,</m:t>
                    </m:r>
                    <m:r>
                      <a:rPr lang="en-US" i="1"/>
                      <m:t>𝑤</m:t>
                    </m:r>
                    <m:r>
                      <a:rPr lang="en-US"/>
                      <m:t>,</m:t>
                    </m:r>
                    <m:sSup>
                      <m:sSupPr>
                        <m:ctrlPr>
                          <a:rPr lang="en-IN" i="1"/>
                        </m:ctrlPr>
                      </m:sSupPr>
                      <m:e>
                        <m:r>
                          <a:rPr lang="en-US" i="1"/>
                          <m:t>𝜎</m:t>
                        </m:r>
                      </m:e>
                      <m:sup>
                        <m:r>
                          <a:rPr lang="en-US"/>
                          <m:t>2</m:t>
                        </m:r>
                      </m:sup>
                    </m:sSup>
                    <m:r>
                      <a:rPr lang="en-US"/>
                      <m:t>)=</m:t>
                    </m:r>
                    <m:r>
                      <a:rPr lang="en-US" i="1"/>
                      <m:t>h</m:t>
                    </m:r>
                    <m:r>
                      <a:rPr lang="en-US"/>
                      <m:t>(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𝑦</m:t>
                        </m:r>
                      </m:e>
                      <m:sub>
                        <m:r>
                          <a:rPr lang="en-US" i="1"/>
                          <m:t>𝑖</m:t>
                        </m:r>
                      </m:sub>
                    </m:sSub>
                    <m:r>
                      <a:rPr lang="en-US"/>
                      <m:t>,</m:t>
                    </m:r>
                    <m:sSup>
                      <m:sSupPr>
                        <m:ctrlPr>
                          <a:rPr lang="en-IN" i="1"/>
                        </m:ctrlPr>
                      </m:sSupPr>
                      <m:e>
                        <m:r>
                          <a:rPr lang="en-US" i="1"/>
                          <m:t>𝜎</m:t>
                        </m:r>
                      </m:e>
                      <m:sup>
                        <m:r>
                          <a:rPr lang="en-US"/>
                          <m:t>2</m:t>
                        </m:r>
                      </m:sup>
                    </m:sSup>
                    <m:r>
                      <a:rPr lang="en-US"/>
                      <m:t>)</m:t>
                    </m:r>
                    <m:r>
                      <m:rPr>
                        <m:sty m:val="p"/>
                      </m:rPr>
                      <a:rPr lang="en-US"/>
                      <m:t>exp</m:t>
                    </m:r>
                    <m:d>
                      <m:dPr>
                        <m:begChr m:val="["/>
                        <m:endChr m:val="]"/>
                        <m:ctrlPr>
                          <a:rPr lang="en-IN" i="1"/>
                        </m:ctrlPr>
                      </m:dPr>
                      <m:e>
                        <m:f>
                          <m:fPr>
                            <m:ctrlPr>
                              <a:rPr lang="en-IN" i="1"/>
                            </m:ctrlPr>
                          </m:fPr>
                          <m:num>
                            <m:r>
                              <a:rPr lang="en-US" i="1"/>
                              <m:t>𝑇</m:t>
                            </m:r>
                            <m:r>
                              <a:rPr lang="en-US"/>
                              <m:t>(</m:t>
                            </m:r>
                            <m:sSub>
                              <m:sSubPr>
                                <m:ctrlPr>
                                  <a:rPr lang="en-IN" i="1"/>
                                </m:ctrlPr>
                              </m:sSubPr>
                              <m:e>
                                <m:r>
                                  <a:rPr lang="en-US" i="1"/>
                                  <m:t>𝑦</m:t>
                                </m:r>
                              </m:e>
                              <m:sub>
                                <m:r>
                                  <a:rPr lang="en-US" i="1"/>
                                  <m:t>𝑖</m:t>
                                </m:r>
                              </m:sub>
                            </m:sSub>
                            <m:r>
                              <a:rPr lang="en-US"/>
                              <m:t>)</m:t>
                            </m:r>
                            <m:sSup>
                              <m:sSupPr>
                                <m:ctrlPr>
                                  <a:rPr lang="en-IN" i="1"/>
                                </m:ctrlPr>
                              </m:sSupPr>
                              <m:e>
                                <m:r>
                                  <a:rPr lang="en-US" i="1"/>
                                  <m:t>𝑤</m:t>
                                </m:r>
                              </m:e>
                              <m:sup>
                                <m:r>
                                  <a:rPr lang="en-US" i="1"/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IN" i="1"/>
                                </m:ctrlPr>
                              </m:sSubPr>
                              <m:e>
                                <m:r>
                                  <a:rPr lang="en-US" i="1"/>
                                  <m:t>𝑥</m:t>
                                </m:r>
                              </m:e>
                              <m:sub>
                                <m:r>
                                  <a:rPr lang="en-US" i="1"/>
                                  <m:t>𝑖</m:t>
                                </m:r>
                              </m:sub>
                            </m:sSub>
                            <m:r>
                              <a:rPr lang="en-US" i="1"/>
                              <m:t>−</m:t>
                            </m:r>
                            <m:r>
                              <a:rPr lang="en-US" i="1"/>
                              <m:t>𝐴</m:t>
                            </m:r>
                            <m:r>
                              <a:rPr lang="en-US"/>
                              <m:t>(</m:t>
                            </m:r>
                            <m:sSup>
                              <m:sSupPr>
                                <m:ctrlPr>
                                  <a:rPr lang="en-IN" i="1"/>
                                </m:ctrlPr>
                              </m:sSupPr>
                              <m:e>
                                <m:r>
                                  <a:rPr lang="en-US" i="1"/>
                                  <m:t>𝑤</m:t>
                                </m:r>
                              </m:e>
                              <m:sup>
                                <m:r>
                                  <a:rPr lang="en-US" i="1"/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IN" i="1"/>
                                </m:ctrlPr>
                              </m:sSubPr>
                              <m:e>
                                <m:r>
                                  <a:rPr lang="en-US" i="1"/>
                                  <m:t>𝑥</m:t>
                                </m:r>
                              </m:e>
                              <m:sub>
                                <m:r>
                                  <a:rPr lang="en-US" i="1"/>
                                  <m:t>𝑖</m:t>
                                </m:r>
                              </m:sub>
                            </m:sSub>
                            <m:r>
                              <a:rPr lang="en-US"/>
                              <m:t>)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IN" i="1"/>
                                </m:ctrlPr>
                              </m:sSupPr>
                              <m:e>
                                <m:r>
                                  <a:rPr lang="en-US" i="1"/>
                                  <m:t>𝜎</m:t>
                                </m:r>
                              </m:e>
                              <m:sup>
                                <m:r>
                                  <a:rPr lang="en-US"/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IN" dirty="0" smtClean="0"/>
              </a:p>
              <a:p>
                <a:r>
                  <a:rPr lang="en-US" dirty="0"/>
                  <a:t>M</a:t>
                </a:r>
                <a:r>
                  <a:rPr lang="en-US" dirty="0" smtClean="0"/>
                  <a:t>easure </a:t>
                </a:r>
                <a14:m>
                  <m:oMath xmlns:m="http://schemas.openxmlformats.org/officeDocument/2006/math">
                    <m:r>
                      <a:rPr lang="en-US" i="1"/>
                      <m:t>h</m:t>
                    </m:r>
                    <m:r>
                      <a:rPr lang="en-US"/>
                      <m:t>(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𝑦</m:t>
                        </m:r>
                      </m:e>
                      <m:sub>
                        <m:r>
                          <a:rPr lang="en-US" i="1"/>
                          <m:t>𝑖</m:t>
                        </m:r>
                      </m:sub>
                    </m:sSub>
                    <m:r>
                      <a:rPr lang="en-US"/>
                      <m:t>,</m:t>
                    </m:r>
                    <m:sSup>
                      <m:sSupPr>
                        <m:ctrlPr>
                          <a:rPr lang="en-IN" i="1"/>
                        </m:ctrlPr>
                      </m:sSupPr>
                      <m:e>
                        <m:r>
                          <a:rPr lang="en-US" i="1"/>
                          <m:t>𝜎</m:t>
                        </m:r>
                      </m:e>
                      <m:sup>
                        <m:r>
                          <a:rPr lang="en-US"/>
                          <m:t>2</m:t>
                        </m:r>
                      </m:sup>
                    </m:sSup>
                    <m:r>
                      <a:rPr lang="en-US"/>
                      <m:t>)</m:t>
                    </m:r>
                  </m:oMath>
                </a14:m>
                <a:r>
                  <a:rPr lang="en-US" dirty="0"/>
                  <a:t> is rewritten as:</a:t>
                </a:r>
                <a:r>
                  <a:rPr lang="en-IN" dirty="0"/>
                  <a:t> </a:t>
                </a: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r>
                      <a:rPr lang="en-US" i="1"/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/>
                            </m:ctrlPr>
                          </m:sSubPr>
                          <m:e>
                            <m:r>
                              <a:rPr lang="en-US" i="1"/>
                              <m:t>𝑦</m:t>
                            </m:r>
                          </m:e>
                          <m:sub>
                            <m:r>
                              <a:rPr lang="en-US" i="1"/>
                              <m:t>𝑖</m:t>
                            </m:r>
                          </m:sub>
                        </m:sSub>
                        <m:r>
                          <a:rPr lang="en-US"/>
                          <m:t>,</m:t>
                        </m:r>
                        <m:sSup>
                          <m:sSupPr>
                            <m:ctrlPr>
                              <a:rPr lang="en-IN" i="1"/>
                            </m:ctrlPr>
                          </m:sSupPr>
                          <m:e>
                            <m:r>
                              <a:rPr lang="en-US" i="1"/>
                              <m:t>𝜎</m:t>
                            </m:r>
                          </m:e>
                          <m:sup>
                            <m:r>
                              <a:rPr lang="en-US"/>
                              <m:t>2</m:t>
                            </m:r>
                          </m:sup>
                        </m:sSup>
                      </m:e>
                    </m:d>
                    <m:r>
                      <a:rPr lang="en-US"/>
                      <m:t>=</m:t>
                    </m:r>
                    <m:r>
                      <m:rPr>
                        <m:sty m:val="p"/>
                      </m:rPr>
                      <a:rPr lang="en-US"/>
                      <m:t>exp</m:t>
                    </m:r>
                    <m:d>
                      <m:dPr>
                        <m:begChr m:val="["/>
                        <m:endChr m:val="]"/>
                        <m:ctrlPr>
                          <a:rPr lang="en-IN" i="1"/>
                        </m:ctrlPr>
                      </m:dPr>
                      <m:e>
                        <m:r>
                          <a:rPr lang="en-US" i="1"/>
                          <m:t>𝑐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/>
                                </m:ctrlPr>
                              </m:sSubPr>
                              <m:e>
                                <m:r>
                                  <a:rPr lang="en-US" i="1"/>
                                  <m:t>𝑦</m:t>
                                </m:r>
                              </m:e>
                              <m:sub>
                                <m:r>
                                  <a:rPr lang="en-US" i="1"/>
                                  <m:t>𝑖</m:t>
                                </m:r>
                              </m:sub>
                            </m:sSub>
                            <m:r>
                              <a:rPr lang="en-US"/>
                              <m:t>,</m:t>
                            </m:r>
                            <m:sSup>
                              <m:sSupPr>
                                <m:ctrlPr>
                                  <a:rPr lang="en-IN" i="1"/>
                                </m:ctrlPr>
                              </m:sSupPr>
                              <m:e>
                                <m:r>
                                  <a:rPr lang="en-US" i="1"/>
                                  <m:t>𝜎</m:t>
                                </m:r>
                              </m:e>
                              <m:sup>
                                <m:r>
                                  <a:rPr lang="en-US"/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IN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/>
                      <m:t>𝑐</m:t>
                    </m:r>
                    <m:r>
                      <a:rPr lang="en-US"/>
                      <m:t>(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𝑦</m:t>
                        </m:r>
                      </m:e>
                      <m:sub>
                        <m:r>
                          <a:rPr lang="en-US" i="1"/>
                          <m:t>𝑖</m:t>
                        </m:r>
                      </m:sub>
                    </m:sSub>
                    <m:r>
                      <a:rPr lang="en-US"/>
                      <m:t>,</m:t>
                    </m:r>
                    <m:sSup>
                      <m:sSupPr>
                        <m:ctrlPr>
                          <a:rPr lang="en-IN" i="1"/>
                        </m:ctrlPr>
                      </m:sSupPr>
                      <m:e>
                        <m:r>
                          <a:rPr lang="en-US" i="1"/>
                          <m:t>𝜎</m:t>
                        </m:r>
                      </m:e>
                      <m:sup>
                        <m:r>
                          <a:rPr lang="en-US"/>
                          <m:t>2</m:t>
                        </m:r>
                      </m:sup>
                    </m:sSup>
                    <m:r>
                      <a:rPr lang="en-US"/>
                      <m:t>)</m:t>
                    </m:r>
                  </m:oMath>
                </a14:m>
                <a:r>
                  <a:rPr lang="en-US" dirty="0"/>
                  <a:t> is some function of the response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𝑦</m:t>
                        </m:r>
                      </m:e>
                      <m:sub>
                        <m:r>
                          <a:rPr lang="en-US" i="1"/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the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/>
                        </m:ctrlPr>
                      </m:sSupPr>
                      <m:e>
                        <m:r>
                          <a:rPr lang="en-US" i="1"/>
                          <m:t>𝜎</m:t>
                        </m:r>
                      </m:e>
                      <m:sup>
                        <m:r>
                          <a:rPr lang="en-US"/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which accounts for normalization terms independent of </a:t>
                </a:r>
                <a14:m>
                  <m:oMath xmlns:m="http://schemas.openxmlformats.org/officeDocument/2006/math">
                    <m:r>
                      <a:rPr lang="en-US" i="1"/>
                      <m:t>𝑤</m:t>
                    </m:r>
                  </m:oMath>
                </a14:m>
                <a:r>
                  <a:rPr lang="en-US" dirty="0"/>
                  <a:t>.</a:t>
                </a:r>
                <a:endParaRPr lang="en-IN" dirty="0"/>
              </a:p>
              <a:p>
                <a:endParaRPr lang="en-IN" dirty="0" smtClean="0"/>
              </a:p>
              <a:p>
                <a:pPr lvl="1"/>
                <a:endParaRPr lang="en-IN" dirty="0"/>
              </a:p>
              <a:p>
                <a:endParaRPr lang="en-IN" dirty="0" smtClean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0">
                <a:blip r:embed="rId2"/>
                <a:stretch>
                  <a:fillRect l="-168" t="-2849" r="-8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50889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Generic Canonical Link function..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16864" y="1600199"/>
                <a:ext cx="10871200" cy="4960257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3200" b="1" dirty="0"/>
                  <a:t>Terms of Canonical Link</a:t>
                </a:r>
                <a:endParaRPr lang="en-IN" sz="2000" dirty="0"/>
              </a:p>
              <a:p>
                <a:pPr lvl="0"/>
                <a:r>
                  <a:rPr lang="en-US" sz="3200" dirty="0"/>
                  <a:t>If </a:t>
                </a:r>
                <a14:m>
                  <m:oMath xmlns:m="http://schemas.openxmlformats.org/officeDocument/2006/math">
                    <m:r>
                      <a:rPr lang="en-US" sz="3200" i="1"/>
                      <m:t>𝑇</m:t>
                    </m:r>
                    <m:r>
                      <a:rPr lang="en-US" sz="3200"/>
                      <m:t>(</m:t>
                    </m:r>
                    <m:sSub>
                      <m:sSubPr>
                        <m:ctrlPr>
                          <a:rPr lang="en-IN" sz="3200" i="1"/>
                        </m:ctrlPr>
                      </m:sSubPr>
                      <m:e>
                        <m:r>
                          <a:rPr lang="en-US" sz="3200" i="1"/>
                          <m:t>𝑦</m:t>
                        </m:r>
                      </m:e>
                      <m:sub>
                        <m:r>
                          <a:rPr lang="en-US" sz="3200" i="1"/>
                          <m:t>𝑖</m:t>
                        </m:r>
                      </m:sub>
                    </m:sSub>
                    <m:r>
                      <a:rPr lang="en-US" sz="3200"/>
                      <m:t>)=</m:t>
                    </m:r>
                    <m:sSub>
                      <m:sSubPr>
                        <m:ctrlPr>
                          <a:rPr lang="en-IN" sz="3200" i="1"/>
                        </m:ctrlPr>
                      </m:sSubPr>
                      <m:e>
                        <m:r>
                          <a:rPr lang="en-US" sz="3200" i="1"/>
                          <m:t>𝑦</m:t>
                        </m:r>
                      </m:e>
                      <m:sub>
                        <m:r>
                          <a:rPr lang="en-US" sz="3200" i="1"/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, which is common in many exponential-family distributions (e.g., Bernoulli, Gaussian, Poisson), the equation becomes:</a:t>
                </a:r>
                <a:endParaRPr lang="en-IN" sz="3200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/>
                      <m:t>𝑝</m:t>
                    </m:r>
                    <m:r>
                      <a:rPr lang="en-US"/>
                      <m:t>(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𝑦</m:t>
                        </m:r>
                      </m:e>
                      <m:sub>
                        <m:r>
                          <a:rPr lang="en-US" i="1"/>
                          <m:t>𝑖</m:t>
                        </m:r>
                      </m:sub>
                    </m:sSub>
                    <m:r>
                      <a:rPr lang="en-US"/>
                      <m:t>∣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US" i="1"/>
                          <m:t>𝑖</m:t>
                        </m:r>
                      </m:sub>
                    </m:sSub>
                    <m:r>
                      <a:rPr lang="en-US"/>
                      <m:t>,</m:t>
                    </m:r>
                    <m:r>
                      <a:rPr lang="en-US" i="1"/>
                      <m:t>𝑤</m:t>
                    </m:r>
                    <m:r>
                      <a:rPr lang="en-US"/>
                      <m:t>,</m:t>
                    </m:r>
                    <m:sSup>
                      <m:sSupPr>
                        <m:ctrlPr>
                          <a:rPr lang="en-IN" i="1"/>
                        </m:ctrlPr>
                      </m:sSupPr>
                      <m:e>
                        <m:r>
                          <a:rPr lang="en-US" i="1"/>
                          <m:t>𝜎</m:t>
                        </m:r>
                      </m:e>
                      <m:sup>
                        <m:r>
                          <a:rPr lang="en-US"/>
                          <m:t>2</m:t>
                        </m:r>
                      </m:sup>
                    </m:sSup>
                    <m:r>
                      <a:rPr lang="en-US"/>
                      <m:t>)=</m:t>
                    </m:r>
                    <m:r>
                      <m:rPr>
                        <m:sty m:val="p"/>
                      </m:rPr>
                      <a:rPr lang="en-US"/>
                      <m:t>exp</m:t>
                    </m:r>
                    <m:d>
                      <m:dPr>
                        <m:begChr m:val="["/>
                        <m:endChr m:val="]"/>
                        <m:ctrlPr>
                          <a:rPr lang="en-IN" i="1"/>
                        </m:ctrlPr>
                      </m:dPr>
                      <m:e>
                        <m:f>
                          <m:fPr>
                            <m:ctrlPr>
                              <a:rPr lang="en-IN" i="1"/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N" i="1"/>
                                </m:ctrlPr>
                              </m:sSubPr>
                              <m:e>
                                <m:r>
                                  <a:rPr lang="en-US" i="1"/>
                                  <m:t>𝑦</m:t>
                                </m:r>
                              </m:e>
                              <m:sub>
                                <m:r>
                                  <a:rPr lang="en-US" i="1"/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IN" i="1"/>
                                </m:ctrlPr>
                              </m:sSupPr>
                              <m:e>
                                <m:r>
                                  <a:rPr lang="en-US" i="1"/>
                                  <m:t>𝑤</m:t>
                                </m:r>
                              </m:e>
                              <m:sup>
                                <m:r>
                                  <a:rPr lang="en-US" i="1"/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IN" i="1"/>
                                </m:ctrlPr>
                              </m:sSubPr>
                              <m:e>
                                <m:r>
                                  <a:rPr lang="en-US" i="1"/>
                                  <m:t>𝑥</m:t>
                                </m:r>
                              </m:e>
                              <m:sub>
                                <m:r>
                                  <a:rPr lang="en-US" i="1"/>
                                  <m:t>𝑖</m:t>
                                </m:r>
                              </m:sub>
                            </m:sSub>
                            <m:r>
                              <a:rPr lang="en-US" i="1"/>
                              <m:t>−</m:t>
                            </m:r>
                            <m:r>
                              <a:rPr lang="en-US" i="1"/>
                              <m:t>𝐴</m:t>
                            </m:r>
                            <m:r>
                              <a:rPr lang="en-US"/>
                              <m:t>(</m:t>
                            </m:r>
                            <m:sSup>
                              <m:sSupPr>
                                <m:ctrlPr>
                                  <a:rPr lang="en-IN" i="1"/>
                                </m:ctrlPr>
                              </m:sSupPr>
                              <m:e>
                                <m:r>
                                  <a:rPr lang="en-US" i="1"/>
                                  <m:t>𝑤</m:t>
                                </m:r>
                              </m:e>
                              <m:sup>
                                <m:r>
                                  <a:rPr lang="en-US" i="1"/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IN" i="1"/>
                                </m:ctrlPr>
                              </m:sSubPr>
                              <m:e>
                                <m:r>
                                  <a:rPr lang="en-US" i="1"/>
                                  <m:t>𝑥</m:t>
                                </m:r>
                              </m:e>
                              <m:sub>
                                <m:r>
                                  <a:rPr lang="en-US" i="1"/>
                                  <m:t>𝑖</m:t>
                                </m:r>
                              </m:sub>
                            </m:sSub>
                            <m:r>
                              <a:rPr lang="en-US"/>
                              <m:t>)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IN" i="1"/>
                                </m:ctrlPr>
                              </m:sSupPr>
                              <m:e>
                                <m:r>
                                  <a:rPr lang="en-US" i="1"/>
                                  <m:t>𝜎</m:t>
                                </m:r>
                              </m:e>
                              <m:sup>
                                <m:r>
                                  <a:rPr lang="en-US"/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/>
                          <m:t>+</m:t>
                        </m:r>
                        <m:r>
                          <a:rPr lang="en-US" i="1"/>
                          <m:t>𝑐</m:t>
                        </m:r>
                        <m:r>
                          <a:rPr lang="en-US"/>
                          <m:t>(</m:t>
                        </m:r>
                        <m:sSub>
                          <m:sSubPr>
                            <m:ctrlPr>
                              <a:rPr lang="en-IN" i="1"/>
                            </m:ctrlPr>
                          </m:sSubPr>
                          <m:e>
                            <m:r>
                              <a:rPr lang="en-US" i="1"/>
                              <m:t>𝑦</m:t>
                            </m:r>
                          </m:e>
                          <m:sub>
                            <m:r>
                              <a:rPr lang="en-US" i="1"/>
                              <m:t>𝑖</m:t>
                            </m:r>
                          </m:sub>
                        </m:sSub>
                        <m:r>
                          <a:rPr lang="en-US"/>
                          <m:t>,</m:t>
                        </m:r>
                        <m:sSup>
                          <m:sSupPr>
                            <m:ctrlPr>
                              <a:rPr lang="en-IN" i="1"/>
                            </m:ctrlPr>
                          </m:sSupPr>
                          <m:e>
                            <m:r>
                              <a:rPr lang="en-US" i="1"/>
                              <m:t>𝜎</m:t>
                            </m:r>
                          </m:e>
                          <m:sup>
                            <m:r>
                              <a:rPr lang="en-US"/>
                              <m:t>2</m:t>
                            </m:r>
                          </m:sup>
                        </m:sSup>
                        <m:r>
                          <a:rPr lang="en-US"/>
                          <m:t>)</m:t>
                        </m:r>
                      </m:e>
                    </m:d>
                  </m:oMath>
                </a14:m>
                <a:endParaRPr lang="en-IN" dirty="0"/>
              </a:p>
              <a:p>
                <a:pPr lvl="0"/>
                <a:r>
                  <a:rPr lang="en-US" sz="3200" dirty="0"/>
                  <a:t>The term </a:t>
                </a:r>
                <a14:m>
                  <m:oMath xmlns:m="http://schemas.openxmlformats.org/officeDocument/2006/math">
                    <m:r>
                      <a:rPr lang="en-US" sz="3200" i="1"/>
                      <m:t>𝐴</m:t>
                    </m:r>
                    <m:r>
                      <a:rPr lang="en-US" sz="3200"/>
                      <m:t>(</m:t>
                    </m:r>
                    <m:sSup>
                      <m:sSupPr>
                        <m:ctrlPr>
                          <a:rPr lang="en-IN" sz="3200" i="1"/>
                        </m:ctrlPr>
                      </m:sSupPr>
                      <m:e>
                        <m:r>
                          <a:rPr lang="en-US" sz="3200" i="1"/>
                          <m:t>𝑤</m:t>
                        </m:r>
                      </m:e>
                      <m:sup>
                        <m:r>
                          <a:rPr lang="en-US" sz="3200" i="1"/>
                          <m:t>𝑇</m:t>
                        </m:r>
                      </m:sup>
                    </m:sSup>
                    <m:sSub>
                      <m:sSubPr>
                        <m:ctrlPr>
                          <a:rPr lang="en-IN" sz="3200" i="1"/>
                        </m:ctrlPr>
                      </m:sSubPr>
                      <m:e>
                        <m:r>
                          <a:rPr lang="en-US" sz="3200" i="1"/>
                          <m:t>𝑥</m:t>
                        </m:r>
                      </m:e>
                      <m:sub>
                        <m:r>
                          <a:rPr lang="en-US" sz="3200" i="1"/>
                          <m:t>𝑖</m:t>
                        </m:r>
                      </m:sub>
                    </m:sSub>
                    <m:r>
                      <a:rPr lang="en-US" sz="3200"/>
                      <m:t>)</m:t>
                    </m:r>
                  </m:oMath>
                </a14:m>
                <a:r>
                  <a:rPr lang="en-US" sz="3200" dirty="0"/>
                  <a:t>:</a:t>
                </a:r>
                <a:endParaRPr lang="en-IN" sz="3200" dirty="0"/>
              </a:p>
              <a:p>
                <a:pPr lvl="1"/>
                <a:r>
                  <a:rPr lang="en-US" sz="2800" dirty="0"/>
                  <a:t>Acts as the log-partition function, ensuring the probability integrates to 1.</a:t>
                </a:r>
                <a:endParaRPr lang="en-IN" sz="2800" dirty="0"/>
              </a:p>
              <a:p>
                <a:pPr lvl="1"/>
                <a:r>
                  <a:rPr lang="en-US" sz="2800" dirty="0"/>
                  <a:t>It is a function of the natural parameter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/>
                        </m:ctrlPr>
                      </m:sSupPr>
                      <m:e>
                        <m:r>
                          <a:rPr lang="en-US" sz="2800" i="1"/>
                          <m:t>𝑤</m:t>
                        </m:r>
                      </m:e>
                      <m:sup>
                        <m:r>
                          <a:rPr lang="en-US" sz="2800" i="1"/>
                          <m:t>𝑇</m:t>
                        </m:r>
                      </m:sup>
                    </m:sSup>
                    <m:sSub>
                      <m:sSubPr>
                        <m:ctrlPr>
                          <a:rPr lang="en-IN" sz="2800" i="1"/>
                        </m:ctrlPr>
                      </m:sSubPr>
                      <m:e>
                        <m:r>
                          <a:rPr lang="en-US" sz="2800" i="1"/>
                          <m:t>𝑥</m:t>
                        </m:r>
                      </m:e>
                      <m:sub>
                        <m:r>
                          <a:rPr lang="en-US" sz="2800" i="1"/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which defines the specific exponential-family distribution.</a:t>
                </a:r>
                <a:endParaRPr lang="en-IN" sz="2800" dirty="0"/>
              </a:p>
              <a:p>
                <a:pPr lvl="1"/>
                <a:endParaRPr lang="en-IN" dirty="0"/>
              </a:p>
              <a:p>
                <a:endParaRPr lang="en-IN" dirty="0" smtClean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16864" y="1600199"/>
                <a:ext cx="10871200" cy="4960257"/>
              </a:xfrm>
              <a:blipFill rotWithShape="0">
                <a:blip r:embed="rId2"/>
                <a:stretch>
                  <a:fillRect l="-337" t="-13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13929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Murphy</a:t>
            </a:r>
            <a:r>
              <a:rPr lang="en-IN" dirty="0"/>
              <a:t>, Kevin P. </a:t>
            </a:r>
            <a:r>
              <a:rPr lang="en-IN" i="1" dirty="0"/>
              <a:t>Machine learning: a probabilistic perspective</a:t>
            </a:r>
            <a:r>
              <a:rPr lang="en-IN" dirty="0"/>
              <a:t>. MIT press, 2012</a:t>
            </a:r>
            <a:r>
              <a:rPr lang="en-I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0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Exponential Families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6863" y="1600199"/>
            <a:ext cx="11244507" cy="507637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The exponential family of distributions forms a broad and essential class of probability distributions widely used in statistical modeling and machine learning. These distributions share </a:t>
            </a:r>
            <a:r>
              <a:rPr lang="en-US" u="sng" dirty="0"/>
              <a:t>a canonical form</a:t>
            </a:r>
            <a:r>
              <a:rPr lang="en-US" dirty="0"/>
              <a:t>, simplifying inference, parameter estimation, and theoretical analysis. </a:t>
            </a:r>
            <a:r>
              <a:rPr lang="en-US" dirty="0" smtClean="0"/>
              <a:t>Key benefits include:</a:t>
            </a:r>
            <a:endParaRPr lang="en-IN" dirty="0" smtClean="0"/>
          </a:p>
          <a:p>
            <a:pPr lvl="0"/>
            <a:r>
              <a:rPr lang="en-US" b="1" dirty="0" smtClean="0"/>
              <a:t>Unified Framework</a:t>
            </a:r>
            <a:r>
              <a:rPr lang="en-US" dirty="0" smtClean="0"/>
              <a:t>: Many common distributions like Gaussian, Bernoulli, and Multinomial can be expressed in this form.</a:t>
            </a:r>
            <a:endParaRPr lang="en-IN" dirty="0" smtClean="0"/>
          </a:p>
          <a:p>
            <a:pPr lvl="0"/>
            <a:r>
              <a:rPr lang="en-US" b="1" dirty="0" smtClean="0"/>
              <a:t>Efficient </a:t>
            </a:r>
            <a:r>
              <a:rPr lang="en-US" b="1" dirty="0"/>
              <a:t>Estimation</a:t>
            </a:r>
            <a:r>
              <a:rPr lang="en-US" dirty="0"/>
              <a:t>: Maximum likelihood estimation (MLE) and Bayesian inference are straightforward for this family.</a:t>
            </a:r>
            <a:endParaRPr lang="en-IN" dirty="0"/>
          </a:p>
          <a:p>
            <a:pPr lvl="0"/>
            <a:r>
              <a:rPr lang="en-US" b="1" dirty="0"/>
              <a:t>Sufficient Statistics</a:t>
            </a:r>
            <a:r>
              <a:rPr lang="en-US" dirty="0"/>
              <a:t>: They encapsulate all necessary information about the data in compact forms (e.g., mean, variance).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Applications: Regression</a:t>
            </a:r>
            <a:r>
              <a:rPr lang="en-US" dirty="0"/>
              <a:t>, Bayesian modeling, and </a:t>
            </a:r>
            <a:r>
              <a:rPr lang="en-US" dirty="0" smtClean="0"/>
              <a:t>Learning </a:t>
            </a:r>
            <a:r>
              <a:rPr lang="en-US" dirty="0"/>
              <a:t>algorithms.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6721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143" y="2725057"/>
            <a:ext cx="11408227" cy="1367971"/>
          </a:xfrm>
        </p:spPr>
        <p:txBody>
          <a:bodyPr>
            <a:noAutofit/>
          </a:bodyPr>
          <a:lstStyle/>
          <a:p>
            <a:r>
              <a:rPr lang="en-US" sz="4800" dirty="0"/>
              <a:t>Derivation </a:t>
            </a:r>
            <a:r>
              <a:rPr lang="en-US" sz="4800" dirty="0" smtClean="0"/>
              <a:t>: Exponential Form and Families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281365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Entropy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16864" y="1600200"/>
                <a:ext cx="11375136" cy="5257800"/>
              </a:xfrm>
            </p:spPr>
            <p:txBody>
              <a:bodyPr/>
              <a:lstStyle/>
              <a:p>
                <a:r>
                  <a:rPr lang="en-US" dirty="0" smtClean="0"/>
                  <a:t>E</a:t>
                </a:r>
                <a:r>
                  <a:rPr lang="en-US" b="1" dirty="0" smtClean="0"/>
                  <a:t>ntropy</a:t>
                </a:r>
                <a:r>
                  <a:rPr lang="en-US" dirty="0" smtClean="0"/>
                  <a:t> </a:t>
                </a:r>
                <a:r>
                  <a:rPr lang="en-US" dirty="0"/>
                  <a:t>is a measure of uncertainty or randomness in a probability distribution. The </a:t>
                </a:r>
                <a:r>
                  <a:rPr lang="en-US" b="1" dirty="0"/>
                  <a:t>Shannon entropy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 probability distribution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over a random variable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defined as:</a:t>
                </a:r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/>
                      <m:t>(</m:t>
                    </m:r>
                    <m:r>
                      <m:rPr>
                        <m:nor/>
                      </m:rPr>
                      <a:rPr lang="en-US"/>
                      <m:t>for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continuous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variables</m:t>
                    </m:r>
                    <m:r>
                      <m:rPr>
                        <m:nor/>
                      </m:rPr>
                      <a:rPr lang="en-US"/>
                      <m:t>)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US" dirty="0" smtClean="0"/>
                  <a:t>                                      or</a:t>
                </a:r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 </m:t>
                    </m:r>
                    <m:r>
                      <m:rPr>
                        <m:nor/>
                      </m:rPr>
                      <a:rPr lang="en-US"/>
                      <m:t>(</m:t>
                    </m:r>
                    <m:r>
                      <m:rPr>
                        <m:nor/>
                      </m:rPr>
                      <a:rPr lang="en-US"/>
                      <m:t>for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discrete</m:t>
                    </m:r>
                    <m:r>
                      <m:rPr>
                        <m:nor/>
                      </m:rPr>
                      <a:rPr lang="en-US"/>
                      <m:t> </m:t>
                    </m:r>
                    <m:r>
                      <m:rPr>
                        <m:nor/>
                      </m:rPr>
                      <a:rPr lang="en-US"/>
                      <m:t>variables</m:t>
                    </m:r>
                    <m:r>
                      <m:rPr>
                        <m:nor/>
                      </m:rPr>
                      <a:rPr lang="en-US"/>
                      <m:t>)</m:t>
                    </m:r>
                  </m:oMath>
                </a14:m>
                <a:endParaRPr lang="en-IN" dirty="0"/>
              </a:p>
              <a:p>
                <a:r>
                  <a:rPr lang="en-US" dirty="0"/>
                  <a:t>The entropy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quantifies how "spread out" the distribution is. Maximizing entropy corresponds to finding the distribution that has the highest uncertainty, given certain constraints.</a:t>
                </a:r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16864" y="1600200"/>
                <a:ext cx="11375136" cy="5257800"/>
              </a:xfrm>
              <a:blipFill rotWithShape="0">
                <a:blip r:embed="rId2"/>
                <a:stretch>
                  <a:fillRect l="-268" t="-11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0030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 </a:t>
            </a:r>
            <a:r>
              <a:rPr lang="en-US" dirty="0"/>
              <a:t>of maximum entropy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566057" y="1527630"/>
                <a:ext cx="11606201" cy="5330370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b="1" dirty="0" smtClean="0"/>
                  <a:t>Principle </a:t>
                </a:r>
                <a:r>
                  <a:rPr lang="en-US" b="1" dirty="0"/>
                  <a:t>of maximum entropy</a:t>
                </a:r>
                <a:r>
                  <a:rPr lang="en-US" dirty="0"/>
                  <a:t> (</a:t>
                </a:r>
                <a:r>
                  <a:rPr lang="en-US" dirty="0" err="1"/>
                  <a:t>MaxEnt</a:t>
                </a:r>
                <a:r>
                  <a:rPr lang="en-US" dirty="0"/>
                  <a:t>) states that, given a set of constraints (such as expected values), the distribution that best represents the information available is the one with the maximum entropy, subject to those constraints. </a:t>
                </a:r>
                <a:endParaRPr lang="en-US" dirty="0" smtClean="0"/>
              </a:p>
              <a:p>
                <a:r>
                  <a:rPr lang="en-US" dirty="0"/>
                  <a:t>The goal is to maximize the entropy of a probability distribution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under certain constraints. Entropy is defined as:</a:t>
                </a:r>
                <a:endParaRPr lang="en-IN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IN" dirty="0"/>
              </a:p>
              <a:p>
                <a:r>
                  <a:rPr lang="en-US" dirty="0"/>
                  <a:t>Maximizing entropy ensures </a:t>
                </a:r>
                <a:r>
                  <a:rPr lang="en-US" dirty="0" smtClean="0"/>
                  <a:t>to </a:t>
                </a:r>
                <a:r>
                  <a:rPr lang="en-US" dirty="0"/>
                  <a:t>choose the least biased distribution given known information (constraints</a:t>
                </a:r>
                <a:r>
                  <a:rPr lang="en-US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IN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a feature function (sufficient statistic),</a:t>
                </a:r>
                <a:endParaRPr lang="en-IN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: the expected value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  <a:endParaRPr lang="en-IN" dirty="0"/>
              </a:p>
              <a:p>
                <a:pPr lvl="1"/>
                <a:r>
                  <a:rPr lang="en-US" dirty="0"/>
                  <a:t>Additionally,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has </a:t>
                </a:r>
                <a:r>
                  <a:rPr lang="en-US" dirty="0"/>
                  <a:t>be a valid probability distribution, so:</a:t>
                </a:r>
                <a:endParaRPr lang="en-IN" dirty="0"/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566057" y="1527630"/>
                <a:ext cx="11606201" cy="5330370"/>
              </a:xfrm>
              <a:blipFill rotWithShape="0">
                <a:blip r:embed="rId2"/>
                <a:stretch>
                  <a:fillRect l="-263" t="-2517" r="-1103" b="-116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73374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Custom 1">
      <a:majorFont>
        <a:latin typeface="Mongolian Baiti"/>
        <a:ea typeface=""/>
        <a:cs typeface=""/>
      </a:majorFont>
      <a:minorFont>
        <a:latin typeface="Mongolian Baiti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5843</TotalTime>
  <Words>1706</Words>
  <Application>Microsoft Office PowerPoint</Application>
  <PresentationFormat>Widescreen</PresentationFormat>
  <Paragraphs>388</Paragraphs>
  <Slides>54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EB Garamond</vt:lpstr>
      <vt:lpstr>Wingdings</vt:lpstr>
      <vt:lpstr>Arial</vt:lpstr>
      <vt:lpstr>Mongolian Baiti</vt:lpstr>
      <vt:lpstr>Cambria Math</vt:lpstr>
      <vt:lpstr>Wingdings 2</vt:lpstr>
      <vt:lpstr>Median</vt:lpstr>
      <vt:lpstr>Generalized Linear Models</vt:lpstr>
      <vt:lpstr>Generalization in GLMs</vt:lpstr>
      <vt:lpstr>Generalization in GLMs…</vt:lpstr>
      <vt:lpstr>Generalization in GLMs…</vt:lpstr>
      <vt:lpstr>Exponential Families</vt:lpstr>
      <vt:lpstr>Exponential Families</vt:lpstr>
      <vt:lpstr>Derivation : Exponential Form and Families</vt:lpstr>
      <vt:lpstr>Entropy</vt:lpstr>
      <vt:lpstr>Principle of maximum entropy</vt:lpstr>
      <vt:lpstr>Principle of maximum entropy</vt:lpstr>
      <vt:lpstr>Solve constrained optimization problem</vt:lpstr>
      <vt:lpstr>Solving for p(x)</vt:lpstr>
      <vt:lpstr>Interpreting</vt:lpstr>
      <vt:lpstr>General Form of the Exponential Family</vt:lpstr>
      <vt:lpstr>Relation between  General Form vs Simplified Exponential Distribution</vt:lpstr>
      <vt:lpstr>Relation between  General Form vs Simplified Exponential Distribution..</vt:lpstr>
      <vt:lpstr>Log Partition Function</vt:lpstr>
      <vt:lpstr>Log Partition Function A(η)</vt:lpstr>
      <vt:lpstr>Log Partition Function A(η)..</vt:lpstr>
      <vt:lpstr>PowerPoint Presentation</vt:lpstr>
      <vt:lpstr>1. Exponential Family : Bernoulli Distribution </vt:lpstr>
      <vt:lpstr>2. Exponential Family : Multinoulli Distribution</vt:lpstr>
      <vt:lpstr>3.Exponential Family : Univariate Gaussian Distribution</vt:lpstr>
      <vt:lpstr>4. Non-Example</vt:lpstr>
      <vt:lpstr>Maximum Likelihood Estimation (MLE) for the Exponential Family</vt:lpstr>
      <vt:lpstr>Maximum Likelihood Estimation (MLE) for the Exponential Family</vt:lpstr>
      <vt:lpstr>MLE for the Exponential Family :  Derivation of the MLE</vt:lpstr>
      <vt:lpstr>MLE for the Exponential Family :  Derivation of the MLE..</vt:lpstr>
      <vt:lpstr>MLE for the Exponential Family :  Derivation of the MLE (Inference) ..</vt:lpstr>
      <vt:lpstr>Parameter estimation of Distributions  using MLE</vt:lpstr>
      <vt:lpstr>Example 1: Gaussian Distribution (Univariate)</vt:lpstr>
      <vt:lpstr>Example 1: Gaussian Distribution (Univariate), MLE for μ and σ^2</vt:lpstr>
      <vt:lpstr>Example 2: Bernoulli distribution, MLE for μ</vt:lpstr>
      <vt:lpstr>Example 2: Bernoulli distribution.. </vt:lpstr>
      <vt:lpstr>MLE of Exponential Family  (Vs)  Bayesian Estimation    </vt:lpstr>
      <vt:lpstr>MLE of Exponential Family</vt:lpstr>
      <vt:lpstr>Bayesian Estimation for the Exponential Family</vt:lpstr>
      <vt:lpstr>Bayes for the Exponential Family</vt:lpstr>
      <vt:lpstr>Bayesian statistics</vt:lpstr>
      <vt:lpstr>Bayesian statistics : Key Points</vt:lpstr>
      <vt:lpstr>Examples :  1. Bayes for the Exponential Family</vt:lpstr>
      <vt:lpstr>Bayes for Bernoulli distribution </vt:lpstr>
      <vt:lpstr>Bayes for Bernoulli distribution…</vt:lpstr>
      <vt:lpstr>Bayes for Bernoulli distribution…</vt:lpstr>
      <vt:lpstr>Bayes for Bernoulli distribution…</vt:lpstr>
      <vt:lpstr>Bayes: Bernoulli distribution Numerical example</vt:lpstr>
      <vt:lpstr>Bayes for Bernoulli distribution : Example</vt:lpstr>
      <vt:lpstr>Bayes for Bernoulli distribution : Example..</vt:lpstr>
      <vt:lpstr>Bayes for Bernoulli distribution : Example..</vt:lpstr>
      <vt:lpstr>Generalized Linear Models </vt:lpstr>
      <vt:lpstr>Generalized Linear Models</vt:lpstr>
      <vt:lpstr>Generic Canonical Link function</vt:lpstr>
      <vt:lpstr>Generic Canonical Link function..</vt:lpstr>
      <vt:lpstr>Reference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Post-disaster Image Analysis For Urban Regions:  A Domain Adaptation Approach</dc:title>
  <dc:creator>Prakash</dc:creator>
  <cp:lastModifiedBy>Microsoft account</cp:lastModifiedBy>
  <cp:revision>493</cp:revision>
  <cp:lastPrinted>2018-09-13T22:08:13Z</cp:lastPrinted>
  <dcterms:modified xsi:type="dcterms:W3CDTF">2025-01-27T05:28:29Z</dcterms:modified>
</cp:coreProperties>
</file>