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25"/>
  </p:notesMasterIdLst>
  <p:sldIdLst>
    <p:sldId id="420" r:id="rId2"/>
    <p:sldId id="506" r:id="rId3"/>
    <p:sldId id="507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446" r:id="rId24"/>
  </p:sldIdLst>
  <p:sldSz cx="12192000" cy="6858000"/>
  <p:notesSz cx="7315200" cy="9601200"/>
  <p:embeddedFontLst>
    <p:embeddedFont>
      <p:font typeface="Cambria Math" panose="02040503050406030204" pitchFamily="18" charset="0"/>
      <p:regular r:id="rId26"/>
    </p:embeddedFont>
    <p:embeddedFont>
      <p:font typeface="Wingdings 2" panose="05020102010507070707" pitchFamily="18" charset="2"/>
      <p:regular r:id="rId27"/>
    </p:embeddedFont>
    <p:embeddedFont>
      <p:font typeface="Mongolian Baiti" panose="03000500000000000000" pitchFamily="66" charset="0"/>
      <p:regular r:id="rId28"/>
    </p:embeddedFont>
    <p:embeddedFont>
      <p:font typeface="EB Garamon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ctrTitle"/>
          </p:nvPr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400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 Exponential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Family</a:t>
            </a:r>
            <a:b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/>
            </a:r>
            <a:b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endParaRPr lang="en-US" sz="4400" i="0" u="none" strike="noStrike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5" name="Google Shape;137;p19"/>
          <p:cNvSpPr txBox="1">
            <a:spLocks/>
          </p:cNvSpPr>
          <p:nvPr/>
        </p:nvSpPr>
        <p:spPr>
          <a:xfrm>
            <a:off x="1465511" y="2332466"/>
            <a:ext cx="9526137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Bayes for the Exponential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Family</a:t>
            </a:r>
          </a:p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Models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/>
            </a:r>
            <a:b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564" y="2608942"/>
            <a:ext cx="11049436" cy="1498600"/>
          </a:xfrm>
        </p:spPr>
        <p:txBody>
          <a:bodyPr>
            <a:normAutofit/>
          </a:bodyPr>
          <a:lstStyle/>
          <a:p>
            <a:r>
              <a:rPr lang="en-US" dirty="0" smtClean="0"/>
              <a:t>Bayes:</a:t>
            </a:r>
            <a:br>
              <a:rPr lang="en-US" dirty="0" smtClean="0"/>
            </a:br>
            <a:r>
              <a:rPr lang="en-US" dirty="0" smtClean="0"/>
              <a:t>Bernoulli </a:t>
            </a:r>
            <a:r>
              <a:rPr lang="en-US" dirty="0"/>
              <a:t>distribution </a:t>
            </a:r>
            <a:r>
              <a:rPr lang="en-US" dirty="0" smtClean="0"/>
              <a:t>Numerical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39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 Bernoulli </a:t>
            </a:r>
            <a:r>
              <a:rPr lang="en-US" dirty="0" smtClean="0"/>
              <a:t>distribution 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Given</a:t>
                </a:r>
                <a:endParaRPr lang="en-IN" sz="2800" dirty="0"/>
              </a:p>
              <a:p>
                <a:pPr lvl="0"/>
                <a:r>
                  <a:rPr lang="en-US" sz="2800" dirty="0"/>
                  <a:t>F</a:t>
                </a:r>
                <a:r>
                  <a:rPr lang="en-US" sz="2800" dirty="0" smtClean="0"/>
                  <a:t>ollowing </a:t>
                </a:r>
                <a:r>
                  <a:rPr lang="en-US" sz="2800" dirty="0"/>
                  <a:t>data (10 trials):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=[1,1,0,1,0,0,1,1,0,1]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:r>
                  <a:rPr lang="en-US" sz="2800" dirty="0"/>
                  <a:t>Number of successes: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:r>
                  <a:rPr lang="en-US" sz="2800" dirty="0"/>
                  <a:t>Total trials: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b="1" dirty="0" smtClean="0"/>
                  <a:t>To do  </a:t>
                </a:r>
                <a:r>
                  <a:rPr lang="en-US" sz="2800" dirty="0" smtClean="0"/>
                  <a:t>: Model </a:t>
                </a:r>
                <a:r>
                  <a:rPr lang="en-US" sz="2800" dirty="0"/>
                  <a:t>the probability of success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in a series of </a:t>
                </a:r>
                <a:r>
                  <a:rPr lang="en-US" sz="2800" b="1" dirty="0"/>
                  <a:t>Bernoulli trials</a:t>
                </a:r>
                <a:r>
                  <a:rPr lang="en-US" sz="2800" dirty="0"/>
                  <a:t> (e.g., coin flips).</a:t>
                </a:r>
                <a:endParaRPr lang="en-IN" sz="2800" dirty="0"/>
              </a:p>
              <a:p>
                <a:endParaRPr lang="en-IN" sz="31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  <a:blipFill rotWithShape="0">
                <a:blip r:embed="rId2"/>
                <a:stretch>
                  <a:fillRect l="-1108" t="-1160" r="-1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53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 Bernoulli </a:t>
            </a:r>
            <a:r>
              <a:rPr lang="en-US" dirty="0" smtClean="0"/>
              <a:t>distribution : Example..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b="1" dirty="0" smtClean="0"/>
                  <a:t>Prior</a:t>
                </a:r>
                <a:endParaRPr lang="en-IN" sz="2800" dirty="0"/>
              </a:p>
              <a:p>
                <a:pPr lvl="0"/>
                <a:r>
                  <a:rPr lang="en-US" sz="2800" dirty="0" smtClean="0"/>
                  <a:t>Assume a </a:t>
                </a:r>
                <a:r>
                  <a:rPr lang="en-US" sz="2800" b="1" dirty="0"/>
                  <a:t>Beta prior</a:t>
                </a:r>
                <a:r>
                  <a:rPr lang="en-US" sz="2800" dirty="0"/>
                  <a:t> with 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representing a prior belief that the coin is equally likely to be biased towards heads or tails (uniform prior).</a:t>
                </a:r>
                <a:endParaRPr lang="en-IN" sz="2800" dirty="0"/>
              </a:p>
              <a:p>
                <a:r>
                  <a:rPr lang="en-US" sz="2800" dirty="0" smtClean="0"/>
                  <a:t>Therefore  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sz="2800"/>
                      <m:t>Beta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|2,2)</m:t>
                    </m:r>
                  </m:oMath>
                </a14:m>
                <a:endParaRPr lang="en-IN" sz="2800" dirty="0" smtClean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US" sz="2800" b="1" dirty="0"/>
                  <a:t>Likelihood:</a:t>
                </a:r>
                <a:endParaRPr lang="en-IN" sz="2800" dirty="0"/>
              </a:p>
              <a:p>
                <a:pPr lvl="0"/>
                <a:r>
                  <a:rPr lang="en-US" sz="2800" dirty="0"/>
                  <a:t>The likelihood is given by the Bernoulli distribution for each observed trial: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sz="2800" dirty="0" smtClean="0"/>
                  <a:t> </a:t>
                </a:r>
                <a:endParaRPr lang="en-IN" sz="2800" dirty="0"/>
              </a:p>
              <a:p>
                <a:endParaRPr lang="en-IN" sz="31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  <a:blipFill rotWithShape="0">
                <a:blip r:embed="rId2"/>
                <a:stretch>
                  <a:fillRect l="-1108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9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 Bernoulli </a:t>
            </a:r>
            <a:r>
              <a:rPr lang="en-US" dirty="0" smtClean="0"/>
              <a:t>distribution : Example..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2171" y="1538514"/>
                <a:ext cx="11509830" cy="531948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Posterior:</a:t>
                </a:r>
                <a:endParaRPr lang="en-IN" sz="2800" dirty="0"/>
              </a:p>
              <a:p>
                <a:pPr lvl="0"/>
                <a:r>
                  <a:rPr lang="en-US" sz="2800" dirty="0"/>
                  <a:t>After observing the data, </a:t>
                </a:r>
                <a:r>
                  <a:rPr lang="en-US" sz="2800" dirty="0" smtClean="0"/>
                  <a:t>update </a:t>
                </a:r>
                <a:r>
                  <a:rPr lang="en-US" sz="2800" dirty="0"/>
                  <a:t>the Beta prior with the observed number of successes (6) and failures (4). The posterior distribution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is: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sz="2800"/>
                      <m:t>Beta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|2+6,2+4)=</m:t>
                    </m:r>
                    <m:r>
                      <m:rPr>
                        <m:nor/>
                      </m:rPr>
                      <a:rPr lang="en-US" sz="2800"/>
                      <m:t>Beta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|8,6)</m:t>
                    </m:r>
                  </m:oMath>
                </a14:m>
                <a:endParaRPr lang="en-IN" sz="2800" dirty="0"/>
              </a:p>
              <a:p>
                <a:r>
                  <a:rPr lang="en-US" sz="2800" dirty="0" smtClean="0"/>
                  <a:t>It  </a:t>
                </a:r>
                <a:r>
                  <a:rPr lang="en-US" sz="2800" dirty="0"/>
                  <a:t>means the posterior belief about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(the probability of success) is now a Beta distribution with updated 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2800" b="1" dirty="0"/>
                  <a:t>Posterior Predictive Density:</a:t>
                </a:r>
                <a:endParaRPr lang="en-IN" sz="2800" dirty="0"/>
              </a:p>
              <a:p>
                <a:pPr lvl="0"/>
                <a:r>
                  <a:rPr lang="en-US" sz="2800" dirty="0"/>
                  <a:t>The posterior predictive probability of success for the next trial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) is given by: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8+6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=0.571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This means that, given the observed data, the updated probability of success for the next trial is approximately 0.571 (or 57.1%).</a:t>
                </a:r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endParaRPr lang="en-IN" sz="31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2171" y="1538514"/>
                <a:ext cx="11509830" cy="5319486"/>
              </a:xfrm>
              <a:blipFill rotWithShape="0">
                <a:blip r:embed="rId2"/>
                <a:stretch>
                  <a:fillRect l="-953" t="-1833" r="-1536" b="-1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42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264" y="2957285"/>
            <a:ext cx="6411251" cy="990600"/>
          </a:xfrm>
        </p:spPr>
        <p:txBody>
          <a:bodyPr/>
          <a:lstStyle/>
          <a:p>
            <a:r>
              <a:rPr lang="en-US" b="1" dirty="0"/>
              <a:t>Generalized Linear Models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3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Linear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6235" y="1600200"/>
                <a:ext cx="11375136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Generalized Linear Models (GLMs) extend linear regression to model a wide range of distributions </a:t>
                </a:r>
                <a:r>
                  <a:rPr lang="en-US" dirty="0" smtClean="0"/>
                  <a:t>from </a:t>
                </a:r>
                <a:r>
                  <a:rPr lang="en-US" dirty="0"/>
                  <a:t>the exponential family. </a:t>
                </a:r>
                <a:endParaRPr lang="en-US" dirty="0" smtClean="0"/>
              </a:p>
              <a:p>
                <a:r>
                  <a:rPr lang="en-US" dirty="0" smtClean="0"/>
                  <a:t>These </a:t>
                </a:r>
                <a:r>
                  <a:rPr lang="en-US" dirty="0"/>
                  <a:t>include distributions like binomial, Poisson, and Gaussian, allowing GLMs to handle binary data, count data, and other non-continuous types of </a:t>
                </a:r>
                <a:r>
                  <a:rPr lang="en-US" dirty="0" smtClean="0"/>
                  <a:t>responses</a:t>
                </a:r>
              </a:p>
              <a:p>
                <a:r>
                  <a:rPr lang="en-US" b="1" dirty="0"/>
                  <a:t>G</a:t>
                </a:r>
                <a:r>
                  <a:rPr lang="en-US" b="1" dirty="0" smtClean="0"/>
                  <a:t>eneral </a:t>
                </a:r>
                <a:r>
                  <a:rPr lang="en-US" b="1" dirty="0"/>
                  <a:t>canonical form</a:t>
                </a:r>
                <a:r>
                  <a:rPr lang="en-US" dirty="0"/>
                  <a:t> of a distribution in the exponential family: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Natural parameter (depends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Sufficient statistic of the response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Log-partition function (ensures normalization).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Base measure (depends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6235" y="1600200"/>
                <a:ext cx="11375136" cy="5105400"/>
              </a:xfrm>
              <a:blipFill rotWithShape="0">
                <a:blip r:embed="rId2"/>
                <a:stretch>
                  <a:fillRect l="-322" t="-1195" b="-1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36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Canonical Link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/>
                  <a:t>general canonical form</a:t>
                </a:r>
                <a:r>
                  <a:rPr lang="en-US" dirty="0"/>
                  <a:t> of a distribution in the exponential family: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Introducing, Covariates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natural </a:t>
                </a:r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becomes a linear function of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.The </a:t>
                </a:r>
                <a:r>
                  <a:rPr lang="en-US" dirty="0"/>
                  <a:t>general canonical form becomes: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inclusion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modifies the canonical form: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/>
                  <a:t>M</a:t>
                </a:r>
                <a:r>
                  <a:rPr lang="en-US" dirty="0" smtClean="0"/>
                  <a:t>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rewritten as: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some function of the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which accounts for normalization terms independent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endParaRPr lang="en-IN" dirty="0" smtClean="0"/>
              </a:p>
              <a:p>
                <a:pPr lvl="1"/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  <a:blipFill rotWithShape="0">
                <a:blip r:embed="rId2"/>
                <a:stretch>
                  <a:fillRect l="-271" t="-1160" r="-1409" b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08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Canonical Link function..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2229" y="1407885"/>
                <a:ext cx="11959771" cy="5493657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which is common in many exponential-family distributions (e.g., Bernoulli, Gaussian, Poisson), the equation becomes: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sz="2800" dirty="0" smtClean="0"/>
              </a:p>
              <a:p>
                <a:pPr lvl="1"/>
                <a:r>
                  <a:rPr lang="en-US" sz="2800" b="1" dirty="0" smtClean="0"/>
                  <a:t>This represents probability </a:t>
                </a:r>
                <a:r>
                  <a:rPr lang="en-US" sz="2800" b="1" dirty="0"/>
                  <a:t>distribution of the response variable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in a </a:t>
                </a:r>
                <a:r>
                  <a:rPr lang="en-US" sz="2800" b="1" dirty="0"/>
                  <a:t>generalized linear model (GLM</a:t>
                </a:r>
                <a:r>
                  <a:rPr lang="en-US" sz="2800" b="1" dirty="0" smtClean="0"/>
                  <a:t>). </a:t>
                </a:r>
                <a:r>
                  <a:rPr lang="en-US" sz="2800" dirty="0"/>
                  <a:t>It represents the conditional probability of the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given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model 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, and (in this case)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endParaRPr lang="en-IN" sz="2800" dirty="0" smtClean="0"/>
              </a:p>
              <a:p>
                <a:pPr lvl="0"/>
                <a:r>
                  <a:rPr lang="en-US" sz="2800" dirty="0" smtClean="0"/>
                  <a:t>The </a:t>
                </a:r>
                <a:r>
                  <a:rPr lang="en-US" sz="2800" dirty="0"/>
                  <a:t>term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  <a:endParaRPr lang="en-IN" sz="2800" dirty="0"/>
              </a:p>
              <a:p>
                <a:pPr lvl="1"/>
                <a:r>
                  <a:rPr lang="en-US" sz="2800" dirty="0"/>
                  <a:t>Acts as the log-partition function, ensuring the probability integrates to 1.</a:t>
                </a:r>
                <a:endParaRPr lang="en-IN" sz="2800" dirty="0"/>
              </a:p>
              <a:p>
                <a:pPr lvl="1"/>
                <a:r>
                  <a:rPr lang="en-US" sz="2800" dirty="0"/>
                  <a:t>It is a function of the natural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which defines the specific exponential-family distribution.</a:t>
                </a:r>
                <a:endParaRPr lang="en-IN" sz="2800" dirty="0"/>
              </a:p>
              <a:p>
                <a:pPr lvl="1"/>
                <a:endParaRPr lang="en-IN" sz="2800" dirty="0"/>
              </a:p>
              <a:p>
                <a:endParaRPr lang="en-IN" sz="2800" dirty="0" smtClean="0"/>
              </a:p>
              <a:p>
                <a:endParaRPr lang="en-IN" sz="2800" dirty="0"/>
              </a:p>
              <a:p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2229" y="1407885"/>
                <a:ext cx="11959771" cy="5493657"/>
              </a:xfrm>
              <a:blipFill rotWithShape="0">
                <a:blip r:embed="rId2"/>
                <a:stretch>
                  <a:fillRect l="-204" t="-1110" r="-815" b="-3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39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Terms of Canonical </a:t>
            </a:r>
            <a:r>
              <a:rPr lang="en-US" dirty="0" smtClean="0"/>
              <a:t>Link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273536" cy="5061857"/>
              </a:xfrm>
            </p:spPr>
            <p:txBody>
              <a:bodyPr>
                <a:normAutofit fontScale="700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1" dirty="0"/>
                  <a:t>: The Linear Predictor</a:t>
                </a:r>
                <a:endParaRPr lang="en-IN" sz="3200" b="1" dirty="0"/>
              </a:p>
              <a:p>
                <a:pPr lvl="1"/>
                <a:r>
                  <a:rPr lang="en-US" sz="2800" dirty="0"/>
                  <a:t>The linear combination of the input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 and model weights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).</a:t>
                </a:r>
                <a:endParaRPr lang="en-IN" sz="2800" dirty="0"/>
              </a:p>
              <a:p>
                <a:pPr lvl="1"/>
                <a:r>
                  <a:rPr lang="en-US" sz="2800" dirty="0"/>
                  <a:t>This is the </a:t>
                </a:r>
                <a:r>
                  <a:rPr lang="en-US" sz="2800" u="sng" dirty="0">
                    <a:solidFill>
                      <a:srgbClr val="FF0000"/>
                    </a:solidFill>
                  </a:rPr>
                  <a:t>"link" </a:t>
                </a:r>
                <a:r>
                  <a:rPr lang="en-US" sz="2800" dirty="0"/>
                  <a:t>between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the natural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: The Log-Partition Function (or </a:t>
                </a:r>
                <a:r>
                  <a:rPr lang="en-US" sz="3200" b="1" dirty="0" err="1"/>
                  <a:t>Cumulant</a:t>
                </a:r>
                <a:r>
                  <a:rPr lang="en-US" sz="3200" b="1" dirty="0"/>
                  <a:t> Function)</a:t>
                </a:r>
                <a:endParaRPr lang="en-IN" sz="3200" dirty="0"/>
              </a:p>
              <a:p>
                <a:pPr lvl="1"/>
                <a:r>
                  <a:rPr lang="en-US" sz="2800" dirty="0"/>
                  <a:t>Normalizes the probability distribution, ensuring it integrates to 1.</a:t>
                </a:r>
                <a:endParaRPr lang="en-IN" sz="2800" dirty="0"/>
              </a:p>
              <a:p>
                <a:pPr lvl="1"/>
                <a:r>
                  <a:rPr lang="en-US" sz="2800" dirty="0"/>
                  <a:t>Determines the shape of the distribution as a function of the natural parameter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).</a:t>
                </a:r>
                <a:endParaRPr lang="en-IN" sz="2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: The Normalizing Constant</a:t>
                </a:r>
                <a:endParaRPr lang="en-IN" sz="3200" dirty="0"/>
              </a:p>
              <a:p>
                <a:pPr lvl="1"/>
                <a:r>
                  <a:rPr lang="en-US" sz="2800" dirty="0"/>
                  <a:t>A function of the observed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:r>
                  <a:rPr lang="en-US" sz="2800" dirty="0"/>
                  <a:t>This term does not depend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is independent of the parameters being estimated.</a:t>
                </a:r>
                <a:endParaRPr lang="en-IN" sz="2800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b="1" dirty="0"/>
                  <a:t>: The Core of the Distribution</a:t>
                </a:r>
                <a:endParaRPr lang="en-IN" sz="3200" dirty="0"/>
              </a:p>
              <a:p>
                <a:pPr lvl="1"/>
                <a:r>
                  <a:rPr lang="en-US" sz="2800" dirty="0"/>
                  <a:t>This is the part that depends on the relationship between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and model weights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. It includes: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: Links the observed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 to the linear predictor.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6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6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Encodes the normalization for the probability.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273536" cy="5061857"/>
              </a:xfrm>
              <a:blipFill rotWithShape="0">
                <a:blip r:embed="rId2"/>
                <a:stretch>
                  <a:fillRect l="-54" t="-2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35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of Canonical Link </a:t>
            </a:r>
            <a:r>
              <a:rPr lang="en-US" dirty="0" smtClean="0"/>
              <a:t>Function..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229993" cy="50473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using the canonical link function, the natural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equals the linear predictor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simplifies the GLM because the connection between the model and the response distribution is direct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/>
                  <a:t>With the canonical link function, the mathematical </a:t>
                </a:r>
                <a:r>
                  <a:rPr lang="en-US" dirty="0" smtClean="0"/>
                  <a:t>relationship eases computation of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equations for the likelihood, gradient, and </a:t>
                </a:r>
                <a:r>
                  <a:rPr lang="en-US" dirty="0" smtClean="0"/>
                  <a:t>optimization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229993" cy="5047343"/>
              </a:xfrm>
              <a:blipFill rotWithShape="0">
                <a:blip r:embed="rId2"/>
                <a:stretch>
                  <a:fillRect l="-271" r="-1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11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2525485"/>
            <a:ext cx="10929257" cy="1857829"/>
          </a:xfrm>
        </p:spPr>
        <p:txBody>
          <a:bodyPr>
            <a:noAutofit/>
          </a:bodyPr>
          <a:lstStyle/>
          <a:p>
            <a:r>
              <a:rPr lang="en-IN" sz="6000" dirty="0"/>
              <a:t>Bayes for the Exponential Family</a:t>
            </a:r>
          </a:p>
        </p:txBody>
      </p:sp>
    </p:spTree>
    <p:extLst>
      <p:ext uri="{BB962C8B-B14F-4D97-AF65-F5344CB8AC3E}">
        <p14:creationId xmlns:p14="http://schemas.microsoft.com/office/powerpoint/2010/main" val="158978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Interpretation in </a:t>
            </a:r>
            <a:r>
              <a:rPr lang="en-US" b="1" dirty="0" smtClean="0"/>
              <a:t>GLMs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This general formulation describes a wide range of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58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Interpretation in </a:t>
            </a:r>
            <a:r>
              <a:rPr lang="en-US" b="1" dirty="0" smtClean="0"/>
              <a:t>GLMs…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556658"/>
                <a:ext cx="11339721" cy="53666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1. Logistic Regression (Bernoulli Distribution)</a:t>
                </a:r>
                <a:endParaRPr lang="en-IN" dirty="0"/>
              </a:p>
              <a:p>
                <a:pPr lvl="0"/>
                <a:r>
                  <a:rPr lang="en-US" dirty="0"/>
                  <a:t>Response: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IN" dirty="0"/>
              </a:p>
              <a:p>
                <a:pPr lvl="0"/>
                <a:r>
                  <a:rPr lang="en-US" dirty="0"/>
                  <a:t>Link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lvl="0"/>
                <a:r>
                  <a:rPr lang="en-US" dirty="0"/>
                  <a:t>Canonical link: Logit</a:t>
                </a:r>
                <a:endParaRPr lang="en-IN" dirty="0"/>
              </a:p>
              <a:p>
                <a:pPr lvl="0"/>
                <a:r>
                  <a:rPr lang="en-US" dirty="0"/>
                  <a:t>Log-partition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The distribution becomes:</a:t>
                </a:r>
                <a:r>
                  <a:rPr lang="en-IN" dirty="0"/>
                  <a:t> </a:t>
                </a: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2. Poisson Regression (Poisson Distribution)</a:t>
                </a:r>
                <a:endParaRPr lang="en-IN" dirty="0"/>
              </a:p>
              <a:p>
                <a:pPr lvl="0"/>
                <a:r>
                  <a:rPr lang="en-US" dirty="0"/>
                  <a:t>Response: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(non-negative integers)</a:t>
                </a:r>
                <a:endParaRPr lang="en-IN" dirty="0"/>
              </a:p>
              <a:p>
                <a:pPr lvl="0"/>
                <a:r>
                  <a:rPr lang="en-US" dirty="0"/>
                  <a:t>Link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0"/>
                <a:r>
                  <a:rPr lang="en-US" dirty="0"/>
                  <a:t>Canonical link: Log</a:t>
                </a:r>
                <a:endParaRPr lang="en-IN" dirty="0"/>
              </a:p>
              <a:p>
                <a:pPr lvl="0"/>
                <a:r>
                  <a:rPr lang="en-US" dirty="0"/>
                  <a:t>Log-partition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The distribution becomes: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556658"/>
                <a:ext cx="11339721" cy="5366657"/>
              </a:xfrm>
              <a:blipFill rotWithShape="0">
                <a:blip r:embed="rId2"/>
                <a:stretch>
                  <a:fillRect l="-860" t="-2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Interpretation in </a:t>
            </a:r>
            <a:r>
              <a:rPr lang="en-US" b="1" dirty="0" smtClean="0"/>
              <a:t>GLMs…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38629" y="1600200"/>
                <a:ext cx="11049435" cy="35378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3</a:t>
                </a:r>
                <a:r>
                  <a:rPr lang="en-US" sz="2400" b="1" dirty="0"/>
                  <a:t>. Gaussian Regression (Normal Distribution)</a:t>
                </a:r>
                <a:endParaRPr lang="en-IN" sz="2400" dirty="0"/>
              </a:p>
              <a:p>
                <a:pPr lvl="0"/>
                <a:r>
                  <a:rPr lang="en-US" sz="2400" dirty="0"/>
                  <a:t>Response: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IN" sz="2400" dirty="0"/>
              </a:p>
              <a:p>
                <a:pPr lvl="0"/>
                <a:r>
                  <a:rPr lang="en-US" sz="2400" dirty="0"/>
                  <a:t>Link function: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(Identity link)</a:t>
                </a:r>
                <a:endParaRPr lang="en-IN" sz="2400" dirty="0"/>
              </a:p>
              <a:p>
                <a:pPr lvl="0"/>
                <a:r>
                  <a:rPr lang="en-US" sz="2400" dirty="0"/>
                  <a:t>Canonical link: Identity</a:t>
                </a:r>
                <a:endParaRPr lang="en-IN" sz="2400" dirty="0"/>
              </a:p>
              <a:p>
                <a:pPr lvl="0"/>
                <a:r>
                  <a:rPr lang="en-US" sz="2400" dirty="0"/>
                  <a:t>Log-partition function: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US" sz="2400" dirty="0"/>
                  <a:t>The distribution becomes: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38629" y="1600200"/>
                <a:ext cx="11049435" cy="3537858"/>
              </a:xfrm>
              <a:blipFill rotWithShape="0">
                <a:blip r:embed="rId2"/>
                <a:stretch>
                  <a:fillRect l="-883" t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39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Chapter 9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Bayesian statistics, the goal is to compute the </a:t>
            </a:r>
            <a:r>
              <a:rPr lang="en-US" b="1" dirty="0"/>
              <a:t>posterior distribution</a:t>
            </a:r>
            <a:r>
              <a:rPr lang="en-US" dirty="0"/>
              <a:t>, which is the probability distribution of the parameters of a model given the observed data.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exponential family of distributions, the process follows a standard Bayesian framework, which includes defining the </a:t>
            </a:r>
            <a:r>
              <a:rPr lang="en-US" b="1" dirty="0"/>
              <a:t>likelihood</a:t>
            </a:r>
            <a:r>
              <a:rPr lang="en-US" dirty="0"/>
              <a:t>, specifying the </a:t>
            </a:r>
            <a:r>
              <a:rPr lang="en-US" b="1" dirty="0"/>
              <a:t>prior</a:t>
            </a:r>
            <a:r>
              <a:rPr lang="en-US" dirty="0"/>
              <a:t>, and computing the </a:t>
            </a:r>
            <a:r>
              <a:rPr lang="en-US" b="1" dirty="0"/>
              <a:t>posterior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posterior can then be used to predict future observations via the </a:t>
            </a:r>
            <a:r>
              <a:rPr lang="en-US" b="1" dirty="0"/>
              <a:t>posterior predictive density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9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5715" y="1494971"/>
            <a:ext cx="11466285" cy="5363029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Likelihood</a:t>
            </a:r>
            <a:r>
              <a:rPr lang="en-US" dirty="0"/>
              <a:t> expresses the probability of the observed data given the parameters.</a:t>
            </a:r>
            <a:endParaRPr lang="en-IN" dirty="0"/>
          </a:p>
          <a:p>
            <a:pPr lvl="0"/>
            <a:r>
              <a:rPr lang="en-US" b="1" dirty="0"/>
              <a:t>Prior</a:t>
            </a:r>
            <a:r>
              <a:rPr lang="en-US" dirty="0"/>
              <a:t> represents our belief about the parameters before observing any data.</a:t>
            </a:r>
            <a:endParaRPr lang="en-IN" dirty="0"/>
          </a:p>
          <a:p>
            <a:pPr lvl="0"/>
            <a:r>
              <a:rPr lang="en-US" b="1" dirty="0"/>
              <a:t>Posterior</a:t>
            </a:r>
            <a:r>
              <a:rPr lang="en-US" dirty="0"/>
              <a:t> combines the likelihood and prior, updating our belief after observing data.</a:t>
            </a:r>
            <a:endParaRPr lang="en-IN" dirty="0"/>
          </a:p>
          <a:p>
            <a:pPr lvl="0"/>
            <a:r>
              <a:rPr lang="en-US" b="1" dirty="0"/>
              <a:t>Posterior Predictive Density</a:t>
            </a:r>
            <a:r>
              <a:rPr lang="en-US" dirty="0"/>
              <a:t> gives the probability distribution of future observations, integrating over the posterior of the parameters.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3829" y="101600"/>
            <a:ext cx="11858171" cy="1103086"/>
          </a:xfrm>
        </p:spPr>
        <p:txBody>
          <a:bodyPr>
            <a:normAutofit/>
          </a:bodyPr>
          <a:lstStyle/>
          <a:p>
            <a:r>
              <a:rPr lang="en-US" dirty="0"/>
              <a:t>Bayesian </a:t>
            </a:r>
            <a:r>
              <a:rPr lang="en-US" dirty="0" smtClean="0"/>
              <a:t>statistics : Key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44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228" y="2409371"/>
            <a:ext cx="10189029" cy="1756230"/>
          </a:xfrm>
        </p:spPr>
        <p:txBody>
          <a:bodyPr>
            <a:noAutofit/>
          </a:bodyPr>
          <a:lstStyle/>
          <a:p>
            <a:r>
              <a:rPr lang="en-US" sz="5400" dirty="0" smtClean="0"/>
              <a:t>Examples : </a:t>
            </a:r>
            <a:br>
              <a:rPr lang="en-US" sz="5400" dirty="0" smtClean="0"/>
            </a:br>
            <a:r>
              <a:rPr lang="en-US" sz="5400" dirty="0" smtClean="0"/>
              <a:t>1. Bayes </a:t>
            </a:r>
            <a:r>
              <a:rPr lang="en-US" sz="5400" dirty="0"/>
              <a:t>for the Exponential Family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5812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for Bernoulli distribution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38628" y="1669141"/>
                <a:ext cx="11553372" cy="50800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Likelihood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observing the data given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For any distribution in the exponential family, the likelihood has the general form: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natural parameter.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sufficient statistic.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log-partition function.</a:t>
                </a:r>
                <a:endParaRPr lang="en-IN" dirty="0"/>
              </a:p>
              <a:p>
                <a:pPr marL="0" lv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 </a:t>
                </a:r>
                <a:r>
                  <a:rPr lang="en-US" b="1" dirty="0"/>
                  <a:t>Bernoulli distribution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probability of </a:t>
                </a:r>
                <a:r>
                  <a:rPr lang="en-US" dirty="0" smtClean="0"/>
                  <a:t>success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38628" y="1669141"/>
                <a:ext cx="11553372" cy="5080001"/>
              </a:xfrm>
              <a:blipFill rotWithShape="0">
                <a:blip r:embed="rId2"/>
                <a:stretch>
                  <a:fillRect l="-1161" t="-1200" b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4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for Bernoulli </a:t>
            </a:r>
            <a:r>
              <a:rPr lang="en-US" dirty="0" smtClean="0"/>
              <a:t>distribution…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Prior</a:t>
                </a:r>
              </a:p>
              <a:p>
                <a:r>
                  <a:rPr lang="en-US" dirty="0"/>
                  <a:t>P</a:t>
                </a:r>
                <a:r>
                  <a:rPr lang="en-US" b="1" dirty="0" smtClean="0"/>
                  <a:t>rior</a:t>
                </a:r>
                <a:r>
                  <a:rPr lang="en-US" dirty="0" smtClean="0"/>
                  <a:t> </a:t>
                </a:r>
                <a:r>
                  <a:rPr lang="en-US" dirty="0"/>
                  <a:t>expresses </a:t>
                </a:r>
                <a:r>
                  <a:rPr lang="en-US" dirty="0" smtClean="0"/>
                  <a:t>belief </a:t>
                </a:r>
                <a:r>
                  <a:rPr lang="en-US" dirty="0"/>
                  <a:t>about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before </a:t>
                </a:r>
                <a:r>
                  <a:rPr lang="en-US" dirty="0" smtClean="0"/>
                  <a:t>any data is seen. </a:t>
                </a:r>
              </a:p>
              <a:p>
                <a:r>
                  <a:rPr lang="en-US" dirty="0" smtClean="0"/>
                  <a:t>In exponential </a:t>
                </a:r>
                <a:r>
                  <a:rPr lang="en-US" dirty="0"/>
                  <a:t>family, a </a:t>
                </a:r>
                <a:r>
                  <a:rPr lang="en-US" b="1" dirty="0"/>
                  <a:t>conjugate prior</a:t>
                </a:r>
                <a:r>
                  <a:rPr lang="en-US" dirty="0"/>
                  <a:t> is chosen because it leads to a posterior that has the same functional form as the prior.</a:t>
                </a:r>
                <a:endParaRPr lang="en-IN" dirty="0"/>
              </a:p>
              <a:p>
                <a:pPr lvl="0"/>
                <a:r>
                  <a:rPr lang="en-US" dirty="0"/>
                  <a:t>For the </a:t>
                </a:r>
                <a:r>
                  <a:rPr lang="en-US" b="1" dirty="0"/>
                  <a:t>Bernoulli distribution</a:t>
                </a:r>
                <a:r>
                  <a:rPr lang="en-US" dirty="0"/>
                  <a:t>, the conjugate prior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Beta distribution</a:t>
                </a:r>
                <a:r>
                  <a:rPr lang="en-US" dirty="0"/>
                  <a:t>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/>
                      <m:t>Beta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 shape parameters of the Beta distribution.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Beta function (a normalization constant).</a:t>
                </a:r>
                <a:endParaRPr lang="en-IN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Beta distribution</a:t>
                </a:r>
                <a:r>
                  <a:rPr lang="en-US" dirty="0"/>
                  <a:t> is chosen because it is conjugate to the Bernoulli likelihood, meaning that if the prior is Beta, the posterior will also be Beta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  <a:blipFill rotWithShape="0">
                <a:blip r:embed="rId2"/>
                <a:stretch>
                  <a:fillRect l="-1159" t="-1982" r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2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for Bernoulli </a:t>
            </a:r>
            <a:r>
              <a:rPr lang="en-US" dirty="0" smtClean="0"/>
              <a:t>distribution…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</a:t>
                </a:r>
                <a:r>
                  <a:rPr lang="en-US" b="1" dirty="0"/>
                  <a:t>osterior</a:t>
                </a:r>
                <a:r>
                  <a:rPr lang="en-US" b="1" dirty="0" smtClean="0"/>
                  <a:t> </a:t>
                </a:r>
                <a:endParaRPr lang="en-US" dirty="0"/>
              </a:p>
              <a:p>
                <a:r>
                  <a:rPr lang="en-US" b="1" dirty="0" smtClean="0"/>
                  <a:t>Posterior</a:t>
                </a:r>
                <a:r>
                  <a:rPr lang="en-US" dirty="0" smtClean="0"/>
                  <a:t> </a:t>
                </a:r>
                <a:r>
                  <a:rPr lang="en-US" dirty="0"/>
                  <a:t>distribution is computed using Bayes' theorem, which combines the </a:t>
                </a:r>
                <a:r>
                  <a:rPr lang="en-US" b="1" dirty="0"/>
                  <a:t>likelihood</a:t>
                </a:r>
                <a:r>
                  <a:rPr lang="en-US" dirty="0"/>
                  <a:t> and </a:t>
                </a:r>
                <a:r>
                  <a:rPr lang="en-US" b="1" dirty="0"/>
                  <a:t>prior</a:t>
                </a:r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For the </a:t>
                </a:r>
                <a:r>
                  <a:rPr lang="en-US" b="1" dirty="0"/>
                  <a:t>Bernoulli distribution</a:t>
                </a:r>
                <a:r>
                  <a:rPr lang="en-US" dirty="0"/>
                  <a:t> with a </a:t>
                </a:r>
                <a:r>
                  <a:rPr lang="en-US" b="1" dirty="0"/>
                  <a:t>Beta prior</a:t>
                </a:r>
                <a:r>
                  <a:rPr lang="en-US" dirty="0"/>
                  <a:t>, the posterior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also a </a:t>
                </a:r>
                <a:r>
                  <a:rPr lang="en-US" b="1" dirty="0"/>
                  <a:t>Beta distribution</a:t>
                </a:r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/>
                      <m:t>Beta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number of successes (1’s) in the observed data.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observations (trials).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 parameters of the prior.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This result is due to the conjugacy of the Beta distribution with the Bernoulli likelihood.</a:t>
                </a:r>
                <a:endParaRPr lang="en-IN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  <a:blipFill rotWithShape="0">
                <a:blip r:embed="rId2"/>
                <a:stretch>
                  <a:fillRect l="-1001" t="-1762" r="-158" b="-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4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for Bernoulli </a:t>
            </a:r>
            <a:r>
              <a:rPr lang="en-US" dirty="0" smtClean="0"/>
              <a:t>distribution…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46743" y="1611086"/>
                <a:ext cx="11945257" cy="524691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 smtClean="0"/>
                  <a:t>P</a:t>
                </a:r>
                <a:r>
                  <a:rPr lang="en-US" b="1" dirty="0"/>
                  <a:t>osterior</a:t>
                </a:r>
                <a:r>
                  <a:rPr lang="en-US" b="1" dirty="0" smtClean="0"/>
                  <a:t> </a:t>
                </a:r>
                <a:r>
                  <a:rPr lang="en-US" b="1" dirty="0"/>
                  <a:t>predictive density</a:t>
                </a:r>
                <a:r>
                  <a:rPr lang="en-US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P</a:t>
                </a:r>
                <a:r>
                  <a:rPr lang="en-US" b="1" dirty="0" smtClean="0"/>
                  <a:t>osterior </a:t>
                </a:r>
                <a:r>
                  <a:rPr lang="en-US" b="1" dirty="0"/>
                  <a:t>predictive density</a:t>
                </a:r>
                <a:r>
                  <a:rPr lang="en-US" dirty="0"/>
                  <a:t> is the probability distribution of a future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given the observed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U</a:t>
                </a:r>
                <a:r>
                  <a:rPr lang="en-US" dirty="0" smtClean="0"/>
                  <a:t>seful </a:t>
                </a:r>
                <a:r>
                  <a:rPr lang="en-US" dirty="0"/>
                  <a:t>because it helps in making predictions about future data points by considering both the observed data and the uncertainty in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The posterior predictive density is given by: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For </a:t>
                </a:r>
                <a:r>
                  <a:rPr lang="en-US" b="1" dirty="0" smtClean="0"/>
                  <a:t>Bernoulli </a:t>
                </a:r>
                <a:r>
                  <a:rPr lang="en-US" b="1" dirty="0"/>
                  <a:t>likelihood</a:t>
                </a:r>
                <a:r>
                  <a:rPr lang="en-US" dirty="0"/>
                  <a:t> with a </a:t>
                </a:r>
                <a:r>
                  <a:rPr lang="en-US" b="1" dirty="0"/>
                  <a:t>Beta prior</a:t>
                </a:r>
                <a:r>
                  <a:rPr lang="en-US" dirty="0"/>
                  <a:t>, the posterior predictive probability of success for the next trial is given by: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number of successes (1's) in the observed data.</a:t>
                </a:r>
                <a:endParaRPr lang="en-I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observations.</a:t>
                </a:r>
                <a:endParaRPr lang="en-I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 parameters of the Beta prior.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This posterior predictive density essentially represents the updated probability of success (1) for the next trial, taking into account the prior distribution and the observed data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46743" y="1611086"/>
                <a:ext cx="11945257" cy="5246914"/>
              </a:xfrm>
              <a:blipFill rotWithShape="0">
                <a:blip r:embed="rId2"/>
                <a:stretch>
                  <a:fillRect l="-816" t="-2323" r="-1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55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5974</TotalTime>
  <Words>608</Words>
  <Application>Microsoft Office PowerPoint</Application>
  <PresentationFormat>Widescreen</PresentationFormat>
  <Paragraphs>162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Cambria Math</vt:lpstr>
      <vt:lpstr>Wingdings 2</vt:lpstr>
      <vt:lpstr>Arial</vt:lpstr>
      <vt:lpstr>Wingdings</vt:lpstr>
      <vt:lpstr>Mongolian Baiti</vt:lpstr>
      <vt:lpstr>EB Garamond</vt:lpstr>
      <vt:lpstr>Median</vt:lpstr>
      <vt:lpstr>Generalized Linear Models and Exponential Family  </vt:lpstr>
      <vt:lpstr>Bayes for the Exponential Family</vt:lpstr>
      <vt:lpstr>Bayesian statistics</vt:lpstr>
      <vt:lpstr>Bayesian statistics : Key Points</vt:lpstr>
      <vt:lpstr>Examples :  1. Bayes for the Exponential Family</vt:lpstr>
      <vt:lpstr>Bayes for Bernoulli distribution </vt:lpstr>
      <vt:lpstr>Bayes for Bernoulli distribution…</vt:lpstr>
      <vt:lpstr>Bayes for Bernoulli distribution…</vt:lpstr>
      <vt:lpstr>Bayes for Bernoulli distribution…</vt:lpstr>
      <vt:lpstr>Bayes: Bernoulli distribution Numerical example</vt:lpstr>
      <vt:lpstr>Bayes for Bernoulli distribution : Example</vt:lpstr>
      <vt:lpstr>Bayes for Bernoulli distribution : Example..</vt:lpstr>
      <vt:lpstr>Bayes for Bernoulli distribution : Example..</vt:lpstr>
      <vt:lpstr>Generalized Linear Models </vt:lpstr>
      <vt:lpstr>Generalized Linear Models</vt:lpstr>
      <vt:lpstr>Generic Canonical Link function</vt:lpstr>
      <vt:lpstr>Generic Canonical Link function..</vt:lpstr>
      <vt:lpstr>Terms of Canonical Link Function</vt:lpstr>
      <vt:lpstr>Terms of Canonical Link Function..</vt:lpstr>
      <vt:lpstr>Interpretation in GLMs</vt:lpstr>
      <vt:lpstr>Interpretation in GLMs…</vt:lpstr>
      <vt:lpstr>Interpretation in GLMs…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502</cp:revision>
  <cp:lastPrinted>2018-09-13T22:08:13Z</cp:lastPrinted>
  <dcterms:modified xsi:type="dcterms:W3CDTF">2025-02-07T07:05:43Z</dcterms:modified>
</cp:coreProperties>
</file>