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7"/>
  </p:notesMasterIdLst>
  <p:sldIdLst>
    <p:sldId id="420" r:id="rId2"/>
    <p:sldId id="506" r:id="rId3"/>
    <p:sldId id="511" r:id="rId4"/>
    <p:sldId id="512" r:id="rId5"/>
    <p:sldId id="507" r:id="rId6"/>
    <p:sldId id="510" r:id="rId7"/>
    <p:sldId id="508" r:id="rId8"/>
    <p:sldId id="509" r:id="rId9"/>
    <p:sldId id="514" r:id="rId10"/>
    <p:sldId id="515" r:id="rId11"/>
    <p:sldId id="516" r:id="rId12"/>
    <p:sldId id="517" r:id="rId13"/>
    <p:sldId id="518" r:id="rId14"/>
    <p:sldId id="513" r:id="rId15"/>
    <p:sldId id="446" r:id="rId16"/>
  </p:sldIdLst>
  <p:sldSz cx="12192000" cy="6858000"/>
  <p:notesSz cx="7315200" cy="9601200"/>
  <p:embeddedFontLst>
    <p:embeddedFont>
      <p:font typeface="Cambria Math" panose="02040503050406030204" pitchFamily="18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Wingdings 2" panose="05020102010507070707" pitchFamily="18" charset="2"/>
      <p:regular r:id="rId23"/>
    </p:embeddedFont>
    <p:embeddedFont>
      <p:font typeface="Mongolian Baiti" panose="03000500000000000000" pitchFamily="66" charset="0"/>
      <p:regular r:id="rId24"/>
    </p:embeddedFont>
    <p:embeddedFont>
      <p:font typeface="EB Garamon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7" name="Google Shape;137;p19"/>
          <p:cNvSpPr txBox="1">
            <a:spLocks noGrp="1"/>
          </p:cNvSpPr>
          <p:nvPr>
            <p:ph type="ctrTitle"/>
          </p:nvPr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400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 Exponential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Family</a:t>
            </a:r>
            <a:b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/>
            </a:r>
            <a:b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endParaRPr lang="en-US" sz="4400" i="0" u="none" strike="noStrike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xmlns="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9" name="Google Shape;137;p19"/>
          <p:cNvSpPr txBox="1">
            <a:spLocks/>
          </p:cNvSpPr>
          <p:nvPr/>
        </p:nvSpPr>
        <p:spPr>
          <a:xfrm>
            <a:off x="1465511" y="2332466"/>
            <a:ext cx="9526137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 err="1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Probit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Regression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4000" dirty="0"/>
                  <a:t> …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6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2578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Step 3: Hessian Computation </a:t>
                </a:r>
              </a:p>
              <a:p>
                <a:r>
                  <a:rPr lang="en-US" sz="2700" dirty="0"/>
                  <a:t>To apply Newton’s method or other second-order optimization techniques, we need </a:t>
                </a:r>
                <a:r>
                  <a:rPr lang="en-US" sz="2700" u="sng" dirty="0"/>
                  <a:t>the Hessian matrix</a:t>
                </a:r>
                <a:r>
                  <a:rPr lang="en-US" sz="2700" dirty="0"/>
                  <a:t>: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700" dirty="0"/>
              </a:p>
              <a:p>
                <a:pPr lvl="1"/>
                <a:r>
                  <a:rPr lang="en-US" sz="2700" dirty="0"/>
                  <a:t>Using the chain rule again</a:t>
                </a:r>
                <a:r>
                  <a:rPr lang="en-US" sz="2700" dirty="0" smtClean="0"/>
                  <a:t>:</a:t>
                </a:r>
                <a:r>
                  <a:rPr lang="en-IN" sz="2700" dirty="0"/>
                  <a:t> </a:t>
                </a:r>
                <a:r>
                  <a:rPr lang="en-IN" sz="27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7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N" sz="2700" dirty="0"/>
              </a:p>
              <a:p>
                <a:pPr lvl="1"/>
                <a:r>
                  <a:rPr lang="en-US" sz="2700" dirty="0"/>
                  <a:t>Computing the second derivative</a:t>
                </a:r>
                <a:r>
                  <a:rPr lang="en-US" sz="2700" dirty="0" smtClean="0"/>
                  <a:t>:</a:t>
                </a:r>
                <a:r>
                  <a:rPr lang="en-IN" sz="27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7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7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2700" dirty="0"/>
              </a:p>
              <a:p>
                <a:r>
                  <a:rPr lang="en-US" sz="2700" dirty="0"/>
                  <a:t>Thus, the </a:t>
                </a:r>
                <a:r>
                  <a:rPr lang="en-US" sz="2700" b="1" dirty="0"/>
                  <a:t>Hessian</a:t>
                </a:r>
                <a:r>
                  <a:rPr lang="en-US" sz="2700" dirty="0"/>
                  <a:t> is: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7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7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700"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sSubSup>
                      <m:sSub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IN" sz="2700" dirty="0"/>
              </a:p>
              <a:p>
                <a:pPr lvl="1"/>
                <a:r>
                  <a:rPr lang="en-US" sz="27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/>
                  <a:t> is negative semi-definite, the likelihood function is concave, which helps ensure stable convergence.</a:t>
                </a:r>
                <a:endParaRPr lang="en-IN" sz="27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5257801"/>
              </a:xfrm>
              <a:blipFill rotWithShape="0">
                <a:blip r:embed="rId3"/>
                <a:stretch>
                  <a:fillRect l="-217" t="-1738" r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44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4000" dirty="0"/>
                  <a:t> …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6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480457"/>
                <a:ext cx="11375137" cy="53775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Step 4: Maximum A Posteriori (MAP) Estimation</a:t>
                </a:r>
                <a:endParaRPr lang="en-IN" dirty="0"/>
              </a:p>
              <a:p>
                <a:pPr lvl="1"/>
                <a:r>
                  <a:rPr lang="en-US" sz="2200" dirty="0"/>
                  <a:t>To prevent overfitting, we introduce a </a:t>
                </a:r>
                <a:r>
                  <a:rPr lang="en-US" sz="2200" u="sng" dirty="0"/>
                  <a:t>Gaussian prior </a:t>
                </a:r>
                <a:r>
                  <a:rPr lang="en-US" sz="2200" dirty="0"/>
                  <a:t>over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200" dirty="0"/>
                  <a:t>:</a:t>
                </a:r>
                <a:r>
                  <a:rPr lang="en-IN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𝓝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200" b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200" dirty="0"/>
                  <a:t>​ represents the </a:t>
                </a:r>
                <a:r>
                  <a:rPr lang="en-IN" sz="2200" u="sng" dirty="0"/>
                  <a:t>covariance matrix </a:t>
                </a:r>
                <a:r>
                  <a:rPr lang="en-IN" sz="2200" dirty="0"/>
                  <a:t>of the Gaussian prior on the weight vector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IN" sz="2200" dirty="0" smtClean="0"/>
              </a:p>
              <a:p>
                <a:pPr lvl="1"/>
                <a:r>
                  <a:rPr lang="en-US" sz="2200" dirty="0"/>
                  <a:t>This modifies the log-posterior:</a:t>
                </a:r>
                <a:r>
                  <a:rPr lang="en-IN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IN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IN" sz="2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sz="22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IN" sz="2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200" b="1" dirty="0" smtClean="0"/>
              </a:p>
              <a:p>
                <a:pPr lvl="1"/>
                <a:r>
                  <a:rPr lang="en-US" sz="2200" dirty="0"/>
                  <a:t>In MAP estimation, we maximize the log-posterior</a:t>
                </a:r>
                <a:endParaRPr lang="en-IN" sz="2200" dirty="0"/>
              </a:p>
              <a:p>
                <a:pPr lvl="1"/>
                <a:r>
                  <a:rPr lang="en-US" sz="2200" dirty="0" smtClean="0"/>
                  <a:t>Since </a:t>
                </a:r>
                <a:r>
                  <a:rPr lang="en-US" sz="2200" dirty="0"/>
                  <a:t>the prior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is Gaussian, its log-probability is</a:t>
                </a:r>
                <a:r>
                  <a:rPr lang="en-US" sz="2200" dirty="0" smtClean="0"/>
                  <a:t> :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IN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Sup>
                      <m:sSubSupPr>
                        <m:ctrlPr>
                          <a:rPr lang="en-IN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22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200" b="1"/>
                      <m:t>constant</m:t>
                    </m:r>
                  </m:oMath>
                </a14:m>
                <a:endParaRPr lang="en-IN" sz="2400" dirty="0"/>
              </a:p>
              <a:p>
                <a:r>
                  <a:rPr lang="en-US" sz="2600" dirty="0" smtClean="0"/>
                  <a:t>After taking derivatives of MAP and </a:t>
                </a:r>
                <a:r>
                  <a:rPr lang="en-US" sz="2600" dirty="0"/>
                  <a:t>s</a:t>
                </a:r>
                <a:r>
                  <a:rPr lang="en-US" sz="2600" dirty="0" smtClean="0"/>
                  <a:t>ince </a:t>
                </a:r>
                <a:r>
                  <a:rPr lang="en-US" sz="2600" dirty="0"/>
                  <a:t>the prior is Gaussian, we add a </a:t>
                </a:r>
                <a:r>
                  <a:rPr lang="en-US" sz="2600" b="1" dirty="0"/>
                  <a:t>regularization term</a:t>
                </a:r>
                <a:r>
                  <a:rPr lang="en-US" sz="2600" dirty="0"/>
                  <a:t> to the gradient and </a:t>
                </a:r>
                <a:r>
                  <a:rPr lang="en-US" sz="2600" dirty="0" smtClean="0"/>
                  <a:t>Hessian then:</a:t>
                </a:r>
                <a:endParaRPr lang="en-IN" sz="2600" dirty="0"/>
              </a:p>
              <a:p>
                <a:pPr lvl="1"/>
                <a:r>
                  <a:rPr lang="en-US" sz="2300" u="sng" dirty="0"/>
                  <a:t>Gradient for MAP Estimation</a:t>
                </a:r>
                <a:r>
                  <a:rPr lang="en-US" sz="2300" dirty="0" smtClean="0"/>
                  <a:t>:</a:t>
                </a:r>
                <a:r>
                  <a:rPr lang="en-IN" sz="23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3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IN" sz="2300" dirty="0"/>
              </a:p>
              <a:p>
                <a:pPr lvl="1"/>
                <a:r>
                  <a:rPr lang="en-US" sz="2300" u="sng" dirty="0"/>
                  <a:t>Hessian for MAP Estimation</a:t>
                </a:r>
                <a:r>
                  <a:rPr lang="en-US" sz="2300" b="1" dirty="0" smtClean="0"/>
                  <a:t>:</a:t>
                </a:r>
                <a:r>
                  <a:rPr lang="en-IN" sz="23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IN" sz="2300" dirty="0"/>
              </a:p>
              <a:p>
                <a:r>
                  <a:rPr lang="en-US" sz="2600" dirty="0"/>
                  <a:t>The additional term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600" dirty="0"/>
                  <a:t> acts as a </a:t>
                </a:r>
                <a:r>
                  <a:rPr lang="en-US" sz="2600" dirty="0" err="1"/>
                  <a:t>regularizer</a:t>
                </a:r>
                <a:r>
                  <a:rPr lang="en-US" sz="2600" dirty="0"/>
                  <a:t>, discouraging large values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r>
                  <a:rPr lang="en-US" sz="2600" dirty="0" smtClean="0"/>
                  <a:t>Adding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600" dirty="0"/>
                  <a:t> to the update rule, we incorporate prior knowledge</a:t>
                </a:r>
                <a:endParaRPr lang="en-IN" sz="26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480457"/>
                <a:ext cx="11375137" cy="5377543"/>
              </a:xfrm>
              <a:blipFill rotWithShape="0">
                <a:blip r:embed="rId3"/>
                <a:stretch>
                  <a:fillRect l="-268" t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1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375136" cy="509088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Step 5: Optimization Using Gradient-Based Methods</a:t>
                </a:r>
                <a:endParaRPr lang="en-IN" dirty="0"/>
              </a:p>
              <a:p>
                <a:r>
                  <a:rPr lang="en-US" dirty="0" smtClean="0"/>
                  <a:t>Given </a:t>
                </a:r>
                <a:r>
                  <a:rPr lang="en-US" dirty="0"/>
                  <a:t>gradient and Hessian </a:t>
                </a:r>
                <a:r>
                  <a:rPr lang="en-US" dirty="0" smtClean="0"/>
                  <a:t>computed in step 4, </a:t>
                </a:r>
                <a:r>
                  <a:rPr lang="en-US" dirty="0"/>
                  <a:t>we can optimize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using:</a:t>
                </a:r>
                <a:endParaRPr lang="en-IN" dirty="0"/>
              </a:p>
              <a:p>
                <a:pPr lvl="0"/>
                <a:r>
                  <a:rPr lang="en-US" u="sng" dirty="0"/>
                  <a:t>Gradient ascent (for MLE)</a:t>
                </a:r>
                <a:endParaRPr lang="en-IN" u="sng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learning rate.</a:t>
                </a:r>
                <a:endParaRPr lang="en-IN" dirty="0"/>
              </a:p>
              <a:p>
                <a:pPr lvl="0"/>
                <a:r>
                  <a:rPr lang="en-US" u="sng" dirty="0"/>
                  <a:t>Newton-Raphson update (using Hessian for second-order optimization):</a:t>
                </a:r>
                <a:endParaRPr lang="en-IN" u="sng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This ensures faster convergence compared to simple gradient ascent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375136" cy="5090886"/>
              </a:xfrm>
              <a:blipFill rotWithShape="0">
                <a:blip r:embed="rId2"/>
                <a:stretch>
                  <a:fillRect l="-268" t="-11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6864" y="228600"/>
                <a:ext cx="10871200" cy="9906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4000" dirty="0"/>
                  <a:t> …</a:t>
                </a: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864" y="228600"/>
                <a:ext cx="10871200" cy="990600"/>
              </a:xfrm>
              <a:blipFill rotWithShape="0">
                <a:blip r:embed="rId3"/>
                <a:stretch>
                  <a:fillRect l="-196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7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Summary Estimating </a:t>
                </a:r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dirty="0"/>
                  <a:t> …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The gradient </a:t>
                </a:r>
                <a:r>
                  <a:rPr lang="en-US" dirty="0" smtClean="0"/>
                  <a:t>shows </a:t>
                </a:r>
                <a:r>
                  <a:rPr lang="en-US" dirty="0"/>
                  <a:t>how to update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using first-order optimization.</a:t>
                </a:r>
                <a:endParaRPr lang="en-IN" dirty="0"/>
              </a:p>
              <a:p>
                <a:pPr lvl="0"/>
                <a:r>
                  <a:rPr lang="en-US" dirty="0"/>
                  <a:t>The Hessian </a:t>
                </a:r>
                <a:r>
                  <a:rPr lang="en-US" dirty="0" smtClean="0"/>
                  <a:t>enables </a:t>
                </a:r>
                <a:r>
                  <a:rPr lang="en-US" dirty="0"/>
                  <a:t>second-order optimization (e.g., Newton’s method).</a:t>
                </a:r>
                <a:endParaRPr lang="en-IN" dirty="0"/>
              </a:p>
              <a:p>
                <a:pPr lvl="0"/>
                <a:r>
                  <a:rPr lang="en-US" dirty="0"/>
                  <a:t>MAP estimation adds a Gaussian prior, leading to regularized optimization.</a:t>
                </a:r>
                <a:endParaRPr lang="en-IN" dirty="0"/>
              </a:p>
              <a:p>
                <a:pPr lvl="0"/>
                <a:r>
                  <a:rPr lang="en-US" dirty="0"/>
                  <a:t>These equations can be plugged into any gradient-based optimizer like SGD, Newton-Raphson, or BFGS.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3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51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Points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err="1"/>
                  <a:t>Probit</a:t>
                </a:r>
                <a:r>
                  <a:rPr lang="en-US" dirty="0"/>
                  <a:t> regression is a generalized linear model (GLM) for binary classification.</a:t>
                </a:r>
                <a:endParaRPr lang="en-IN" dirty="0"/>
              </a:p>
              <a:p>
                <a:pPr lvl="0"/>
                <a:r>
                  <a:rPr lang="en-US" dirty="0"/>
                  <a:t>Instead of the logistic sigmoid function, it uses the CDF of the standard normal distribution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mean function.</a:t>
                </a:r>
                <a:endParaRPr lang="en-IN" dirty="0"/>
              </a:p>
              <a:p>
                <a:pPr lvl="0"/>
                <a:r>
                  <a:rPr lang="en-US" dirty="0"/>
                  <a:t>It is useful when a normality assumption holds for the latent variable.</a:t>
                </a:r>
                <a:endParaRPr lang="en-IN" dirty="0"/>
              </a:p>
              <a:p>
                <a:r>
                  <a:rPr lang="en-US" dirty="0"/>
                  <a:t>It is similar to logistic regression, but has theoretical advantages in cases involving Gaussian noise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  <a:p>
            <a:pPr lvl="1"/>
            <a:r>
              <a:rPr lang="en-IN" smtClean="0"/>
              <a:t>Chapter 9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35" y="2463799"/>
            <a:ext cx="10871200" cy="339997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Probit</a:t>
            </a:r>
            <a:r>
              <a:rPr lang="en-US" b="1" dirty="0"/>
              <a:t> Regression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7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Generalized Linear Models for Binary Classification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</a:t>
                </a:r>
                <a:r>
                  <a:rPr lang="en-US" b="1" dirty="0"/>
                  <a:t>binary classification</a:t>
                </a:r>
                <a:r>
                  <a:rPr lang="en-US" dirty="0"/>
                  <a:t>, we aim to model the probability of an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given an input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A common approach is to use </a:t>
                </a:r>
                <a:r>
                  <a:rPr lang="en-US" b="1" dirty="0"/>
                  <a:t>generalized linear models (GLMs)</a:t>
                </a:r>
                <a:r>
                  <a:rPr lang="en-US" dirty="0"/>
                  <a:t>, which assume that the probability function can be written as: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a function that maps real numbers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∞,∞]</m:t>
                    </m:r>
                  </m:oMath>
                </a14:m>
                <a:r>
                  <a:rPr lang="en-US" dirty="0"/>
                  <a:t> to a probability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a linear combination of the input features.</a:t>
                </a:r>
                <a:endParaRPr lang="en-IN" dirty="0"/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often referred to as the </a:t>
                </a:r>
                <a:r>
                  <a:rPr lang="en-US" b="1" dirty="0"/>
                  <a:t>mean function</a:t>
                </a:r>
                <a:r>
                  <a:rPr lang="en-US" dirty="0"/>
                  <a:t> or </a:t>
                </a:r>
                <a:r>
                  <a:rPr lang="en-US" b="1" dirty="0"/>
                  <a:t>link function</a:t>
                </a:r>
                <a:r>
                  <a:rPr lang="en-US" dirty="0"/>
                  <a:t>.</a:t>
                </a:r>
                <a:endParaRPr lang="en-IN" dirty="0"/>
              </a:p>
              <a:p>
                <a:pPr lvl="1"/>
                <a:r>
                  <a:rPr lang="en-US" dirty="0"/>
                  <a:t>Different </a:t>
                </a:r>
                <a:r>
                  <a:rPr lang="en-US" b="1" dirty="0"/>
                  <a:t>choices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lead to different classification models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2"/>
                <a:stretch>
                  <a:fillRect l="-280" t="-1160" r="-673" b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79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Probit</a:t>
            </a:r>
            <a:r>
              <a:rPr lang="en-US" dirty="0"/>
              <a:t> Regression vs. Logistic </a:t>
            </a:r>
            <a:r>
              <a:rPr lang="en-US" dirty="0" smtClean="0"/>
              <a:t>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1886" y="1585685"/>
                <a:ext cx="11746121" cy="5468257"/>
              </a:xfrm>
            </p:spPr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 sz="3200" dirty="0"/>
                  <a:t>In </a:t>
                </a:r>
                <a:r>
                  <a:rPr lang="en-US" sz="3200" b="1" dirty="0"/>
                  <a:t>logistic regression</a:t>
                </a:r>
                <a:r>
                  <a:rPr lang="en-US" sz="3200" dirty="0"/>
                  <a:t>, we use the </a:t>
                </a:r>
                <a:r>
                  <a:rPr lang="en-US" sz="3200" b="1" dirty="0"/>
                  <a:t>sigmoid function</a:t>
                </a:r>
                <a:r>
                  <a:rPr lang="en-US" sz="3200" dirty="0"/>
                  <a:t> (logistic function):</a:t>
                </a:r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The sigmoid function ensures the probability is always between 0 and 1.</a:t>
                </a:r>
                <a:endParaRPr lang="en-IN" dirty="0"/>
              </a:p>
              <a:p>
                <a:pPr lvl="0"/>
                <a:r>
                  <a:rPr lang="en-US" sz="3200" dirty="0"/>
                  <a:t>In </a:t>
                </a:r>
                <a:r>
                  <a:rPr lang="en-US" sz="3200" b="1" dirty="0" err="1"/>
                  <a:t>probit</a:t>
                </a:r>
                <a:r>
                  <a:rPr lang="en-US" sz="3200" b="1" dirty="0"/>
                  <a:t> regression</a:t>
                </a:r>
                <a:r>
                  <a:rPr lang="en-US" sz="3200" dirty="0"/>
                  <a:t>, we replace the sigmoid function with </a:t>
                </a:r>
                <a:r>
                  <a:rPr lang="en-US" sz="3200" b="1" dirty="0"/>
                  <a:t>the cumulative distribution function (CDF)</a:t>
                </a:r>
                <a:r>
                  <a:rPr lang="en-US" sz="3200" dirty="0"/>
                  <a:t> of the standard normal distribution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2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32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:</a:t>
                </a:r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IN" dirty="0"/>
              </a:p>
              <a:p>
                <a:r>
                  <a:rPr lang="en-US" sz="3200" dirty="0"/>
                  <a:t>This function represents the probability that a standard normal variable is less than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/>
                  <a:t>.</a:t>
                </a:r>
                <a:endParaRPr lang="en-IN" sz="3200" dirty="0"/>
              </a:p>
              <a:p>
                <a:pPr lvl="1"/>
                <a:r>
                  <a:rPr lang="en-US" sz="2800" dirty="0" smtClean="0"/>
                  <a:t>Instead </a:t>
                </a:r>
                <a:r>
                  <a:rPr lang="en-US" sz="2800" dirty="0"/>
                  <a:t>of using the </a:t>
                </a:r>
                <a:r>
                  <a:rPr lang="en-US" sz="2800" b="1" dirty="0"/>
                  <a:t>logistic function</a:t>
                </a:r>
                <a:r>
                  <a:rPr lang="en-US" sz="2800" dirty="0"/>
                  <a:t>, we model the probability using the normal distribution's cumulative probability.</a:t>
                </a:r>
                <a:endParaRPr lang="en-IN" sz="2800" dirty="0"/>
              </a:p>
              <a:p>
                <a:pPr lvl="1"/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very large,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)≈1</m:t>
                    </m:r>
                  </m:oMath>
                </a14:m>
                <a:r>
                  <a:rPr lang="en-US" sz="2800" dirty="0"/>
                  <a:t>;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very small,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)≈0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1886" y="1585685"/>
                <a:ext cx="11746121" cy="5468257"/>
              </a:xfrm>
              <a:blipFill rotWithShape="0">
                <a:blip r:embed="rId2"/>
                <a:stretch>
                  <a:fillRect l="-208" t="-2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79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49943" y="1600200"/>
                <a:ext cx="11742057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Probit</a:t>
                </a:r>
                <a:r>
                  <a:rPr lang="en-US" dirty="0"/>
                  <a:t> regression is a statistical model used for binary classification. Unlike </a:t>
                </a:r>
                <a:r>
                  <a:rPr lang="en-US" u="sng" dirty="0"/>
                  <a:t>logistic regression</a:t>
                </a:r>
                <a:r>
                  <a:rPr lang="en-US" dirty="0"/>
                  <a:t>, which assumes a </a:t>
                </a:r>
                <a:r>
                  <a:rPr lang="en-US" u="sng" dirty="0"/>
                  <a:t>logistic (sigmoid) function</a:t>
                </a:r>
                <a:r>
                  <a:rPr lang="en-US" dirty="0"/>
                  <a:t>, </a:t>
                </a:r>
                <a:r>
                  <a:rPr lang="en-US" u="sng" dirty="0" err="1"/>
                  <a:t>probit</a:t>
                </a:r>
                <a:r>
                  <a:rPr lang="en-US" u="sng" dirty="0"/>
                  <a:t> regression models </a:t>
                </a:r>
                <a:r>
                  <a:rPr lang="en-US" dirty="0"/>
                  <a:t>the probability of an event occurring using the </a:t>
                </a:r>
                <a:r>
                  <a:rPr lang="en-US" u="sng" dirty="0"/>
                  <a:t>cumulative distribution function </a:t>
                </a:r>
                <a:r>
                  <a:rPr lang="en-US" dirty="0"/>
                  <a:t>(CDF) of the standard normal distribution: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b="1" dirty="0" smtClean="0"/>
                  <a:t>Φ(η</a:t>
                </a:r>
                <a:r>
                  <a:rPr lang="en-US" b="1" dirty="0"/>
                  <a:t>)</a:t>
                </a:r>
                <a:r>
                  <a:rPr lang="en-US" dirty="0"/>
                  <a:t> is the </a:t>
                </a:r>
                <a:r>
                  <a:rPr lang="en-US" b="1" dirty="0"/>
                  <a:t>standard normal CDF</a:t>
                </a:r>
                <a:r>
                  <a:rPr lang="en-US" dirty="0"/>
                  <a:t>, mapping the real line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∞,∞]</m:t>
                    </m:r>
                  </m:oMath>
                </a14:m>
                <a:r>
                  <a:rPr lang="en-US" dirty="0"/>
                  <a:t> to the probability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 smtClean="0"/>
                  <a:t>Why </a:t>
                </a:r>
                <a:r>
                  <a:rPr lang="en-US" dirty="0" err="1" smtClean="0"/>
                  <a:t>Probit</a:t>
                </a:r>
                <a:r>
                  <a:rPr lang="en-US" dirty="0" smtClean="0"/>
                  <a:t> </a:t>
                </a:r>
                <a:r>
                  <a:rPr lang="en-US" dirty="0"/>
                  <a:t>Instead of Logistic Regression?</a:t>
                </a:r>
                <a:endParaRPr lang="en-IN" dirty="0"/>
              </a:p>
              <a:p>
                <a:pPr lvl="1"/>
                <a:r>
                  <a:rPr lang="en-US" dirty="0"/>
                  <a:t>Both models are used for binary classification.</a:t>
                </a:r>
                <a:endParaRPr lang="en-IN" dirty="0"/>
              </a:p>
              <a:p>
                <a:pPr lvl="1"/>
                <a:r>
                  <a:rPr lang="en-US" dirty="0"/>
                  <a:t>Logistic regression assumes logistic (sigmoid) transformation, while </a:t>
                </a:r>
                <a:r>
                  <a:rPr lang="en-US" dirty="0" err="1"/>
                  <a:t>probit</a:t>
                </a:r>
                <a:r>
                  <a:rPr lang="en-US" dirty="0"/>
                  <a:t> regression assumes a normal cumulative distribution function (CDF).</a:t>
                </a:r>
                <a:endParaRPr lang="en-IN" dirty="0"/>
              </a:p>
              <a:p>
                <a:pPr lvl="1"/>
                <a:r>
                  <a:rPr lang="en-US" u="sng" dirty="0" smtClean="0"/>
                  <a:t>If </a:t>
                </a:r>
                <a:r>
                  <a:rPr lang="en-US" u="sng" dirty="0"/>
                  <a:t>the latent variable follows a normal distribution, </a:t>
                </a:r>
                <a:r>
                  <a:rPr lang="en-US" u="sng" dirty="0" err="1"/>
                  <a:t>probit</a:t>
                </a:r>
                <a:r>
                  <a:rPr lang="en-US" u="sng" dirty="0"/>
                  <a:t> regression is preferred</a:t>
                </a:r>
                <a:r>
                  <a:rPr lang="en-US" dirty="0"/>
                  <a:t>.</a:t>
                </a:r>
                <a:endParaRPr lang="en-IN" dirty="0"/>
              </a:p>
              <a:p>
                <a:pPr lvl="1"/>
                <a:r>
                  <a:rPr lang="en-US" dirty="0"/>
                  <a:t>Logistic regression is often chosen for computational efficiency.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49943" y="1600200"/>
                <a:ext cx="11742057" cy="5257800"/>
              </a:xfrm>
              <a:blipFill rotWithShape="0">
                <a:blip r:embed="rId2"/>
                <a:stretch>
                  <a:fillRect l="-260" t="-1856" r="-1506" b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8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6864" y="0"/>
                <a:ext cx="11128394" cy="121920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Probit</a:t>
                </a:r>
                <a:r>
                  <a:rPr lang="en-US" dirty="0"/>
                  <a:t> </a:t>
                </a:r>
                <a:r>
                  <a:rPr lang="en-US" dirty="0" smtClean="0"/>
                  <a:t>Regression..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en-US" sz="2700" dirty="0" err="1"/>
                  <a:t>Probit</a:t>
                </a:r>
                <a:r>
                  <a:rPr lang="en-US" sz="2700" dirty="0"/>
                  <a:t> regression,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is used to model the probability of the </a:t>
                </a:r>
                <a:r>
                  <a:rPr lang="en-US" sz="2700" dirty="0" smtClean="0"/>
                  <a:t>outcome</a:t>
                </a:r>
                <a:endParaRPr lang="en-IN" sz="27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864" y="0"/>
                <a:ext cx="11128394" cy="1219200"/>
              </a:xfrm>
              <a:blipFill rotWithShape="0">
                <a:blip r:embed="rId2"/>
                <a:stretch>
                  <a:fillRect l="-2191" t="-9000" b="-11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58808" y="1513116"/>
                <a:ext cx="11186450" cy="5257800"/>
              </a:xfrm>
            </p:spPr>
            <p:txBody>
              <a:bodyPr>
                <a:norm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- </a:t>
                </a:r>
                <a:r>
                  <a:rPr lang="en-US" sz="2400" dirty="0"/>
                  <a:t>Standard Normal PDF (Probability Density Function):</a:t>
                </a:r>
                <a:endParaRPr lang="en-IN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Represents the height of the normal distribution curve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Measures the </a:t>
                </a:r>
                <a:r>
                  <a:rPr lang="en-US" sz="2000" b="1" dirty="0"/>
                  <a:t>relative likelihood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occurring.</a:t>
                </a:r>
                <a:endParaRPr lang="en-IN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Defined as: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IN" sz="2000" dirty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- </a:t>
                </a:r>
                <a:r>
                  <a:rPr lang="en-US" sz="2400" dirty="0"/>
                  <a:t>Standard Normal CDF (Cumulative Distribution Function):</a:t>
                </a:r>
                <a:endParaRPr lang="en-IN" sz="24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Represents the </a:t>
                </a:r>
                <a:r>
                  <a:rPr lang="en-US" sz="2000" b="1" dirty="0"/>
                  <a:t>probability</a:t>
                </a:r>
                <a:r>
                  <a:rPr lang="en-US" sz="2000" dirty="0"/>
                  <a:t> that a standard normal variable is less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Defined as the integral of the PDF:</a:t>
                </a:r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subSup"/>
                        <m:grow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IN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58808" y="1513116"/>
                <a:ext cx="11186450" cy="5257800"/>
              </a:xfrm>
              <a:blipFill rotWithShape="0">
                <a:blip r:embed="rId3"/>
                <a:stretch>
                  <a:fillRect l="-109" t="-9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098603"/>
                  </p:ext>
                </p:extLst>
              </p:nvPr>
            </p:nvGraphicFramePr>
            <p:xfrm>
              <a:off x="870858" y="4273214"/>
              <a:ext cx="11005892" cy="2501672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1301768"/>
                    <a:gridCol w="4796843"/>
                    <a:gridCol w="4907281"/>
                  </a:tblGrid>
                  <a:tr h="368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Property</a:t>
                          </a: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Logistic Function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Probit Function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763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IN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𝜂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∫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sup>
                                </m:sSubSup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 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oMath>
                            </m:oMathPara>
                          </a14:m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763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Derivative (Slope)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6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68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(0,1)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(0,1)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68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Interpretation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Based on odds and logit transform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Based on normal probability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68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Extreme Cases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)≈0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)≈1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oMath>
                          </a14:m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)≈0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→−∞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)≈1</m:t>
                              </m:r>
                            </m:oMath>
                          </a14:m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oMath>
                          </a14:m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3098603"/>
                  </p:ext>
                </p:extLst>
              </p:nvPr>
            </p:nvGraphicFramePr>
            <p:xfrm>
              <a:off x="870858" y="4273214"/>
              <a:ext cx="11005892" cy="2501672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1301768"/>
                    <a:gridCol w="4796843"/>
                    <a:gridCol w="4907281"/>
                  </a:tblGrid>
                  <a:tr h="368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Property</a:t>
                          </a:r>
                          <a:endParaRPr lang="en-IN" sz="16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27319" t="-9836" r="-102922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124318" t="-9836" r="-496" b="-598361"/>
                          </a:stretch>
                        </a:blipFill>
                      </a:tcPr>
                    </a:tc>
                  </a:tr>
                  <a:tr h="4763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Definition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27319" t="-85897" r="-102922" b="-36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124318" t="-85897" r="-496" b="-367949"/>
                          </a:stretch>
                        </a:blipFill>
                      </a:tcPr>
                    </a:tc>
                  </a:tr>
                  <a:tr h="4763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Derivative (Slope)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27319" t="-183544" r="-102922" b="-263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124318" t="-183544" r="-496" b="-263291"/>
                          </a:stretch>
                        </a:blipFill>
                      </a:tcPr>
                    </a:tc>
                  </a:tr>
                  <a:tr h="3681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Range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(0,1)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(0,1)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Interpretation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Based on odds and logit transform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Based on normal probability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6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Extreme Cases</a:t>
                          </a:r>
                          <a:endParaRPr lang="en-IN" sz="16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27319" t="-523881" r="-102922" b="-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4"/>
                          <a:stretch>
                            <a:fillRect l="-124318" t="-523881" r="-496" b="-2089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801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78113" y="217714"/>
                <a:ext cx="10914742" cy="957942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 smtClean="0">
                    <a:solidFill>
                      <a:schemeClr val="tx1"/>
                    </a:solidFill>
                    <a:latin typeface="+mn-lt"/>
                  </a:rPr>
                  <a:t>Estimating </a:t>
                </a:r>
                <a:r>
                  <a:rPr lang="en-US" sz="3600" dirty="0">
                    <a:solidFill>
                      <a:schemeClr val="tx1"/>
                    </a:solidFill>
                    <a:latin typeface="+mn-l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3600" dirty="0" smtClean="0">
                    <a:latin typeface="+mn-lt"/>
                  </a:rPr>
                  <a:t>  of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36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6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8113" y="217714"/>
                <a:ext cx="10914742" cy="957942"/>
              </a:xfrm>
              <a:blipFill rotWithShape="0">
                <a:blip r:embed="rId2"/>
                <a:stretch>
                  <a:fillRect l="-1675" b="-7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78113" y="1846943"/>
                <a:ext cx="11154229" cy="461191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In </a:t>
                </a:r>
                <a:r>
                  <a:rPr lang="en-US" sz="2800" dirty="0" err="1"/>
                  <a:t>P</a:t>
                </a:r>
                <a:r>
                  <a:rPr lang="en-US" sz="2800" dirty="0" err="1" smtClean="0"/>
                  <a:t>robit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regression, we estimate the weights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using Maximum Likelihood Estimation (MLE) or Maximum A Posteriori (MAP) Estimation. </a:t>
                </a:r>
                <a:endParaRPr lang="en-US" sz="2800" dirty="0" smtClean="0"/>
              </a:p>
              <a:p>
                <a:r>
                  <a:rPr lang="en-US" sz="2800" dirty="0" smtClean="0"/>
                  <a:t>i.e. the </a:t>
                </a:r>
                <a:r>
                  <a:rPr lang="en-US" sz="2800" dirty="0"/>
                  <a:t>goal is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to </a:t>
                </a:r>
                <a:r>
                  <a:rPr lang="en-US" sz="2800" dirty="0">
                    <a:solidFill>
                      <a:schemeClr val="tx1"/>
                    </a:solidFill>
                  </a:rPr>
                  <a:t>estimate parameters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/>
                  <a:t>by maximizing the likelihood function</a:t>
                </a:r>
                <a:endParaRPr lang="en-US" sz="2800" dirty="0" smtClean="0"/>
              </a:p>
              <a:p>
                <a:r>
                  <a:rPr lang="en-US" sz="2800" dirty="0" smtClean="0"/>
                  <a:t>These </a:t>
                </a:r>
                <a:r>
                  <a:rPr lang="en-US" sz="2800" dirty="0"/>
                  <a:t>methods rely on </a:t>
                </a:r>
                <a:r>
                  <a:rPr lang="en-US" sz="2800" u="sng" dirty="0"/>
                  <a:t>gradient-based optimization</a:t>
                </a:r>
                <a:r>
                  <a:rPr lang="en-US" sz="2800" dirty="0"/>
                  <a:t>, where we iteratively update </a:t>
                </a:r>
                <a14:m>
                  <m:oMath xmlns:m="http://schemas.openxmlformats.org/officeDocument/2006/math">
                    <m:r>
                      <a:rPr lang="en-US" sz="2800" i="1" u="sng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using the </a:t>
                </a:r>
                <a:r>
                  <a:rPr lang="en-US" sz="2800" u="sng" dirty="0"/>
                  <a:t>gradient </a:t>
                </a:r>
                <a:r>
                  <a:rPr lang="en-US" sz="2800" dirty="0"/>
                  <a:t>and </a:t>
                </a:r>
                <a:r>
                  <a:rPr lang="en-US" sz="2800" u="sng" dirty="0"/>
                  <a:t>Hessian</a:t>
                </a:r>
                <a:r>
                  <a:rPr lang="en-US" sz="2800" dirty="0"/>
                  <a:t> of the log-likelihood</a:t>
                </a:r>
                <a:r>
                  <a:rPr lang="en-US" sz="2800" dirty="0" smtClean="0"/>
                  <a:t>.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78113" y="1846943"/>
                <a:ext cx="11154229" cy="4611914"/>
              </a:xfrm>
              <a:blipFill rotWithShape="0">
                <a:blip r:embed="rId3"/>
                <a:stretch>
                  <a:fillRect l="-219" t="-13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03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6863" y="130629"/>
                <a:ext cx="11273535" cy="1001486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solidFill>
                      <a:schemeClr val="tx1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3600" dirty="0" smtClean="0"/>
                  <a:t> …</a:t>
                </a:r>
                <a:endParaRPr lang="en-IN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6863" y="130629"/>
                <a:ext cx="11273535" cy="1001486"/>
              </a:xfrm>
              <a:blipFill rotWithShape="0">
                <a:blip r:embed="rId2"/>
                <a:stretch>
                  <a:fillRect l="-1622" b="-4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3143" y="1600199"/>
                <a:ext cx="11698514" cy="525780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 1: Log-Likelihood Formulation</a:t>
                </a:r>
                <a:endParaRPr lang="en-IN" dirty="0"/>
              </a:p>
              <a:p>
                <a:r>
                  <a:rPr lang="en-US" dirty="0"/>
                  <a:t>In </a:t>
                </a:r>
                <a:r>
                  <a:rPr lang="en-US" dirty="0" err="1"/>
                  <a:t>probit</a:t>
                </a:r>
                <a:r>
                  <a:rPr lang="en-US" dirty="0"/>
                  <a:t> regression, the probability of a binary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cumulative distribution function (CDF)</a:t>
                </a:r>
                <a:r>
                  <a:rPr lang="en-US" dirty="0"/>
                  <a:t> of the standard normal distribution.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represents the linear transformation of the input.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assumed to take values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1,+1}</m:t>
                    </m:r>
                  </m:oMath>
                </a14:m>
                <a:r>
                  <a:rPr lang="en-US" dirty="0"/>
                  <a:t>, instead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/>
                  <a:t>, which simplifies notation.</a:t>
                </a:r>
                <a:endParaRPr lang="en-IN" dirty="0"/>
              </a:p>
              <a:p>
                <a:r>
                  <a:rPr lang="en-US" dirty="0"/>
                  <a:t>Thus, the </a:t>
                </a:r>
                <a:r>
                  <a:rPr lang="en-US" u="sng" dirty="0"/>
                  <a:t>likelihood for a single data point </a:t>
                </a:r>
                <a14:m>
                  <m:oMath xmlns:m="http://schemas.openxmlformats.org/officeDocument/2006/math">
                    <m:r>
                      <a:rPr lang="en-US" u="sng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u="sng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u="sng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 smtClean="0"/>
                  <a:t>Log-likelihood </a:t>
                </a:r>
                <a:r>
                  <a:rPr lang="en-US" dirty="0"/>
                  <a:t>for the entire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, we obtain: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u="sng" dirty="0" smtClean="0">
                    <a:solidFill>
                      <a:srgbClr val="C00000"/>
                    </a:solidFill>
                  </a:rPr>
                  <a:t>To </a:t>
                </a:r>
                <a:r>
                  <a:rPr lang="en-US" u="sng" dirty="0">
                    <a:solidFill>
                      <a:srgbClr val="C00000"/>
                    </a:solidFill>
                  </a:rPr>
                  <a:t>optimize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u="sng" dirty="0">
                    <a:solidFill>
                      <a:srgbClr val="C00000"/>
                    </a:solidFill>
                  </a:rPr>
                  <a:t>, we compute </a:t>
                </a:r>
                <a:r>
                  <a:rPr lang="en-US" u="sng" dirty="0" smtClean="0">
                    <a:solidFill>
                      <a:srgbClr val="C00000"/>
                    </a:solidFill>
                  </a:rPr>
                  <a:t>its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gradient</a:t>
                </a:r>
                <a:r>
                  <a:rPr lang="en-US" u="sng" dirty="0">
                    <a:solidFill>
                      <a:srgbClr val="C00000"/>
                    </a:solidFill>
                  </a:rPr>
                  <a:t> (first derivative) and 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Hessian</a:t>
                </a:r>
                <a:r>
                  <a:rPr lang="en-US" u="sng" dirty="0">
                    <a:solidFill>
                      <a:srgbClr val="C00000"/>
                    </a:solidFill>
                  </a:rPr>
                  <a:t> (second derivative).</a:t>
                </a:r>
                <a:endParaRPr lang="en-IN" u="sng" dirty="0">
                  <a:solidFill>
                    <a:srgbClr val="C0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3143" y="1600199"/>
                <a:ext cx="11698514" cy="5257801"/>
              </a:xfrm>
              <a:blipFill rotWithShape="0">
                <a:blip r:embed="rId3"/>
                <a:stretch>
                  <a:fillRect l="-834" t="-1738" b="-2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39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N" sz="4000" dirty="0"/>
                  <a:t> …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6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497477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 smtClean="0"/>
                  <a:t>Step 2: Gradient Computation</a:t>
                </a:r>
              </a:p>
              <a:p>
                <a:r>
                  <a:rPr lang="en-US" dirty="0"/>
                  <a:t>The gradient of the log-likelihood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Using the chain rule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have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U</a:t>
                </a:r>
                <a:r>
                  <a:rPr lang="en-US" dirty="0" smtClean="0"/>
                  <a:t>sing </a:t>
                </a:r>
                <a:r>
                  <a:rPr lang="en-US" dirty="0"/>
                  <a:t>the derivative of the </a:t>
                </a:r>
                <a:r>
                  <a:rPr lang="en-US" b="1" dirty="0"/>
                  <a:t>log-likelihood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standard normal probability density function (PDF):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Thus, the </a:t>
                </a:r>
                <a:r>
                  <a:rPr lang="en-US" b="1" dirty="0"/>
                  <a:t>gradient</a:t>
                </a:r>
                <a:r>
                  <a:rPr lang="en-US" dirty="0"/>
                  <a:t> of the log-likelihood is: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This tells us the direction in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should be updated.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244507" cy="4974771"/>
              </a:xfrm>
              <a:blipFill rotWithShape="0">
                <a:blip r:embed="rId3"/>
                <a:stretch>
                  <a:fillRect l="-163" t="-1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68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6118</TotalTime>
  <Words>574</Words>
  <Application>Microsoft Office PowerPoint</Application>
  <PresentationFormat>Widescreen</PresentationFormat>
  <Paragraphs>131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Cambria Math</vt:lpstr>
      <vt:lpstr>Calibri</vt:lpstr>
      <vt:lpstr>Wingdings 2</vt:lpstr>
      <vt:lpstr>Times New Roman</vt:lpstr>
      <vt:lpstr>Arial</vt:lpstr>
      <vt:lpstr>Wingdings</vt:lpstr>
      <vt:lpstr>Mongolian Baiti</vt:lpstr>
      <vt:lpstr>EB Garamond</vt:lpstr>
      <vt:lpstr>Median</vt:lpstr>
      <vt:lpstr>Generalized Linear Models and Exponential Family  </vt:lpstr>
      <vt:lpstr>Probit Regression   </vt:lpstr>
      <vt:lpstr>Generalized Linear Models for Binary Classification</vt:lpstr>
      <vt:lpstr>Probit Regression vs. Logistic Regression</vt:lpstr>
      <vt:lpstr>Probit Regression</vt:lpstr>
      <vt:lpstr>Probit Regression.. Probit regression, Φ(μ_i) is used to model the probability of the outcome</vt:lpstr>
      <vt:lpstr>Estimating parameters w  of   p(y=1|x_i,w)=Φ(w^T x_i)</vt:lpstr>
      <vt:lpstr>Estimating parameters w …</vt:lpstr>
      <vt:lpstr>Estimating parameters w …</vt:lpstr>
      <vt:lpstr>Estimating parameters w …</vt:lpstr>
      <vt:lpstr>Estimating parameters w …</vt:lpstr>
      <vt:lpstr>Estimating parameters w …</vt:lpstr>
      <vt:lpstr>Summary Estimating parameters w …</vt:lpstr>
      <vt:lpstr>Important Points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538</cp:revision>
  <cp:lastPrinted>2018-09-13T22:08:13Z</cp:lastPrinted>
  <dcterms:modified xsi:type="dcterms:W3CDTF">2025-02-07T07:09:40Z</dcterms:modified>
</cp:coreProperties>
</file>