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7"/>
  </p:notesMasterIdLst>
  <p:sldIdLst>
    <p:sldId id="420" r:id="rId2"/>
    <p:sldId id="519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446" r:id="rId16"/>
  </p:sldIdLst>
  <p:sldSz cx="12192000" cy="6858000"/>
  <p:notesSz cx="7315200" cy="9601200"/>
  <p:embeddedFontLst>
    <p:embeddedFont>
      <p:font typeface="Cambria Math" panose="02040503050406030204" pitchFamily="18" charset="0"/>
      <p:regular r:id="rId18"/>
    </p:embeddedFont>
    <p:embeddedFont>
      <p:font typeface="Wingdings 2" panose="05020102010507070707" pitchFamily="18" charset="2"/>
      <p:regular r:id="rId19"/>
    </p:embeddedFont>
    <p:embeddedFont>
      <p:font typeface="Mongolian Baiti" panose="03000500000000000000" pitchFamily="66" charset="0"/>
      <p:regular r:id="rId20"/>
    </p:embeddedFont>
    <p:embeddedFont>
      <p:font typeface="EB Garamon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8" name="Google Shape;137;p19"/>
          <p:cNvSpPr txBox="1">
            <a:spLocks noGrp="1"/>
          </p:cNvSpPr>
          <p:nvPr>
            <p:ph type="ctrTitle"/>
          </p:nvPr>
        </p:nvSpPr>
        <p:spPr>
          <a:xfrm>
            <a:off x="28598" y="616099"/>
            <a:ext cx="12163402" cy="7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4400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Generalized Linear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 Exponential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Family</a:t>
            </a:r>
            <a:b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/>
            </a:r>
            <a:b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endParaRPr lang="en-US" sz="4400" i="0" u="none" strike="noStrike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="" xmlns:a16="http://schemas.microsoft.com/office/drawing/2014/main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GB" dirty="0">
              <a:cs typeface="Mongolian Baiti"/>
            </a:endParaRPr>
          </a:p>
        </p:txBody>
      </p:sp>
      <p:sp>
        <p:nvSpPr>
          <p:cNvPr id="10" name="Google Shape;137;p19"/>
          <p:cNvSpPr txBox="1">
            <a:spLocks/>
          </p:cNvSpPr>
          <p:nvPr/>
        </p:nvSpPr>
        <p:spPr>
          <a:xfrm>
            <a:off x="1465511" y="2332466"/>
            <a:ext cx="9526137" cy="1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Multi-Task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 (MTL) 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084850" cy="5119914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400" b="1" dirty="0"/>
                  <a:t>Generalized Linear Model (GLM):</a:t>
                </a:r>
                <a:r>
                  <a:rPr lang="en-US" sz="2400" dirty="0"/>
                  <a:t>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is given by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is a link function (e.g., logistic function for classification or identity function for regression).</a:t>
                </a:r>
                <a:endParaRPr lang="en-IN" sz="2400" dirty="0"/>
              </a:p>
              <a:p>
                <a:pPr lvl="0"/>
                <a:r>
                  <a:rPr lang="en-US" sz="2400" b="1" dirty="0"/>
                  <a:t>Group-Specific Parameters:</a:t>
                </a:r>
                <a:r>
                  <a:rPr lang="en-US" sz="2400" dirty="0"/>
                  <a:t> Each group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has a separate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but they are </a:t>
                </a:r>
                <a:r>
                  <a:rPr lang="en-US" sz="2400" b="1" dirty="0"/>
                  <a:t>not completely independent</a:t>
                </a:r>
                <a:r>
                  <a:rPr lang="en-US" sz="2400" dirty="0"/>
                  <a:t>.</a:t>
                </a:r>
                <a:endParaRPr lang="en-IN" sz="2400" dirty="0"/>
              </a:p>
              <a:p>
                <a:pPr lvl="0"/>
                <a:r>
                  <a:rPr lang="en-US" sz="2400" b="1" dirty="0"/>
                  <a:t>Hierarchical Prior on Parameters</a:t>
                </a:r>
                <a:r>
                  <a:rPr lang="en-US" sz="2400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/>
                  <a:t> is a global mean parameter shared across groups.</a:t>
                </a:r>
                <a:endParaRPr lang="en-IN" sz="2400" dirty="0"/>
              </a:p>
              <a:p>
                <a:pPr lvl="0"/>
                <a:r>
                  <a:rPr lang="en-US" sz="2400" b="1" dirty="0"/>
                  <a:t>Global Prior</a:t>
                </a:r>
                <a:r>
                  <a:rPr lang="en-US" sz="2400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controls how much </a:t>
                </a:r>
                <a:r>
                  <a:rPr lang="en-US" sz="2000" b="1" dirty="0"/>
                  <a:t>group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depends on the common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controls the </a:t>
                </a:r>
                <a:r>
                  <a:rPr lang="en-US" sz="2000" b="1" dirty="0"/>
                  <a:t>overall variability</a:t>
                </a:r>
                <a:r>
                  <a:rPr lang="en-US" sz="2000" dirty="0"/>
                  <a:t> in the population.</a:t>
                </a:r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084850" cy="5119914"/>
              </a:xfrm>
              <a:blipFill rotWithShape="0">
                <a:blip r:embed="rId2"/>
                <a:stretch>
                  <a:fillRect l="-110" t="-954" r="-13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Autofit/>
          </a:bodyPr>
          <a:lstStyle/>
          <a:p>
            <a:r>
              <a:rPr lang="en-IN" sz="3800" dirty="0" smtClean="0"/>
              <a:t>Example Formulation: </a:t>
            </a:r>
            <a:r>
              <a:rPr lang="en-US" sz="3800" dirty="0"/>
              <a:t>Hierarchical Bayesian </a:t>
            </a:r>
            <a:r>
              <a:rPr lang="en-US" sz="3800" dirty="0" smtClean="0"/>
              <a:t>Models..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41995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084850" cy="5119914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400" b="1" dirty="0"/>
                  <a:t>Generalized Linear Model (GLM):</a:t>
                </a:r>
                <a:r>
                  <a:rPr lang="en-US" sz="2400" dirty="0"/>
                  <a:t>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is given by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is a link function (e.g., logistic function for classification or identity function for regression).</a:t>
                </a:r>
                <a:endParaRPr lang="en-IN" sz="2400" dirty="0"/>
              </a:p>
              <a:p>
                <a:pPr lvl="0"/>
                <a:r>
                  <a:rPr lang="en-US" sz="2400" b="1" dirty="0"/>
                  <a:t>Group-Specific Parameters:</a:t>
                </a:r>
                <a:r>
                  <a:rPr lang="en-US" sz="2400" dirty="0"/>
                  <a:t> Each group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has a separate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but they are </a:t>
                </a:r>
                <a:r>
                  <a:rPr lang="en-US" sz="2400" b="1" dirty="0"/>
                  <a:t>not completely independent</a:t>
                </a:r>
                <a:r>
                  <a:rPr lang="en-US" sz="2400" dirty="0"/>
                  <a:t>.</a:t>
                </a:r>
                <a:endParaRPr lang="en-IN" sz="2400" dirty="0"/>
              </a:p>
              <a:p>
                <a:pPr lvl="0"/>
                <a:r>
                  <a:rPr lang="en-US" sz="2400" b="1" dirty="0"/>
                  <a:t>Hierarchical Prior on Parameters</a:t>
                </a:r>
                <a:r>
                  <a:rPr lang="en-US" sz="2400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/>
                  <a:t> is a global mean parameter shared across groups.</a:t>
                </a:r>
                <a:endParaRPr lang="en-IN" sz="2400" dirty="0"/>
              </a:p>
              <a:p>
                <a:pPr lvl="0"/>
                <a:r>
                  <a:rPr lang="en-US" sz="2400" b="1" dirty="0"/>
                  <a:t>Global Prior</a:t>
                </a:r>
                <a:r>
                  <a:rPr lang="en-US" sz="2400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controls how much </a:t>
                </a:r>
                <a:r>
                  <a:rPr lang="en-US" sz="2000" b="1" dirty="0"/>
                  <a:t>group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depends on the common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controls the </a:t>
                </a:r>
                <a:r>
                  <a:rPr lang="en-US" sz="2000" b="1" dirty="0"/>
                  <a:t>overall variability</a:t>
                </a:r>
                <a:r>
                  <a:rPr lang="en-US" sz="2000" dirty="0"/>
                  <a:t> in the population.</a:t>
                </a:r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084850" cy="5119914"/>
              </a:xfrm>
              <a:blipFill rotWithShape="0">
                <a:blip r:embed="rId2"/>
                <a:stretch>
                  <a:fillRect l="-110" t="-954" r="-13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Autofit/>
          </a:bodyPr>
          <a:lstStyle/>
          <a:p>
            <a:r>
              <a:rPr lang="en-IN" sz="3800" dirty="0" smtClean="0"/>
              <a:t>Example Formulation: </a:t>
            </a:r>
            <a:r>
              <a:rPr lang="en-US" sz="3800" dirty="0"/>
              <a:t>Hierarchical Bayesian </a:t>
            </a:r>
            <a:r>
              <a:rPr lang="en-US" sz="3800" dirty="0" smtClean="0"/>
              <a:t>Models..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67387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If we have a lot of data for group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learned mostly from that data.</a:t>
                </a:r>
                <a:endParaRPr lang="en-IN" dirty="0"/>
              </a:p>
              <a:p>
                <a:pPr lvl="0"/>
                <a:r>
                  <a:rPr lang="en-US" dirty="0"/>
                  <a:t>If we have little data for group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pulled toward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which is estimated using all groups.</a:t>
                </a:r>
                <a:endParaRPr lang="en-IN" dirty="0"/>
              </a:p>
              <a:p>
                <a:r>
                  <a:rPr lang="en-US" dirty="0"/>
                  <a:t>This approach </a:t>
                </a:r>
                <a:r>
                  <a:rPr lang="en-US" b="1" dirty="0"/>
                  <a:t>adapts</a:t>
                </a:r>
                <a:r>
                  <a:rPr lang="en-US" dirty="0"/>
                  <a:t> to the amount of data available in each group, ensuring </a:t>
                </a:r>
                <a:r>
                  <a:rPr lang="en-US" b="1" dirty="0"/>
                  <a:t>better generalization</a:t>
                </a:r>
                <a:r>
                  <a:rPr lang="en-US" dirty="0"/>
                  <a:t> than separate models.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0" t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Autofit/>
          </a:bodyPr>
          <a:lstStyle/>
          <a:p>
            <a:r>
              <a:rPr lang="en-IN" sz="3800" dirty="0" smtClean="0"/>
              <a:t>Example Formulation: </a:t>
            </a:r>
            <a:r>
              <a:rPr lang="en-US" sz="3800" dirty="0"/>
              <a:t>Hierarchical Bayesian </a:t>
            </a:r>
            <a:r>
              <a:rPr lang="en-US" sz="3800" dirty="0" smtClean="0"/>
              <a:t>Models..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95894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1375136" cy="514894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Maximum A Posteriori (MAP) Estimation </a:t>
                </a:r>
              </a:p>
              <a:p>
                <a:r>
                  <a:rPr lang="en-US" sz="2400" dirty="0"/>
                  <a:t>To estimate the parameters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maximize the </a:t>
                </a:r>
                <a:r>
                  <a:rPr lang="en-US" sz="2400" b="1" dirty="0"/>
                  <a:t>posterior probability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‖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IN" sz="2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likelihood</a:t>
                </a:r>
                <a:r>
                  <a:rPr lang="en-US" sz="2400" dirty="0"/>
                  <a:t> for group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.</a:t>
                </a:r>
                <a:endParaRPr lang="en-IN" sz="2400" dirty="0"/>
              </a:p>
              <a:p>
                <a:pPr lvl="2"/>
                <a:r>
                  <a:rPr lang="en-US" sz="2400" dirty="0"/>
                  <a:t>The terms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act as </a:t>
                </a:r>
                <a:r>
                  <a:rPr lang="en-US" sz="2400" b="1" dirty="0"/>
                  <a:t>regularization terms</a:t>
                </a:r>
                <a:r>
                  <a:rPr lang="en-US" sz="2400" dirty="0"/>
                  <a:t>, enforcing similarity between group parameters.</a:t>
                </a:r>
                <a:endParaRPr lang="en-IN" sz="2400" dirty="0"/>
              </a:p>
              <a:p>
                <a:r>
                  <a:rPr lang="en-US" sz="2400" dirty="0" smtClean="0"/>
                  <a:t>Optimize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(Group-Level Parameters</a:t>
                </a:r>
                <a:r>
                  <a:rPr lang="en-US" sz="2400" dirty="0" smtClean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/>
                  <a:t> (Global Mean Parameter):</a:t>
                </a:r>
                <a:endParaRPr lang="en-IN" sz="2400" dirty="0"/>
              </a:p>
              <a:p>
                <a:r>
                  <a:rPr lang="en-US" sz="2400" dirty="0" smtClean="0"/>
                  <a:t>Since </a:t>
                </a:r>
                <a:r>
                  <a:rPr lang="en-US" sz="2400" dirty="0"/>
                  <a:t>the likelihood and prior are convex, this </a:t>
                </a:r>
                <a:r>
                  <a:rPr lang="en-US" sz="2400" dirty="0" smtClean="0"/>
                  <a:t>approach leads to global </a:t>
                </a:r>
                <a:r>
                  <a:rPr lang="en-US" sz="2400" dirty="0"/>
                  <a:t>optimum.</a:t>
                </a:r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1375136" cy="5148943"/>
              </a:xfrm>
              <a:blipFill rotWithShape="0">
                <a:blip r:embed="rId2"/>
                <a:stretch>
                  <a:fillRect l="-268" t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Autofit/>
          </a:bodyPr>
          <a:lstStyle/>
          <a:p>
            <a:r>
              <a:rPr lang="en-IN" sz="3800" dirty="0" smtClean="0"/>
              <a:t>Example Formulation: </a:t>
            </a:r>
            <a:r>
              <a:rPr lang="en-US" sz="3800" dirty="0"/>
              <a:t>Hierarchical Bayesian </a:t>
            </a:r>
            <a:r>
              <a:rPr lang="en-US" sz="3800" dirty="0" smtClean="0"/>
              <a:t>Models..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63714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273536" cy="52578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3200" b="1" dirty="0"/>
              <a:t>Education Modeling:</a:t>
            </a:r>
            <a:endParaRPr lang="en-IN" sz="3200" dirty="0"/>
          </a:p>
          <a:p>
            <a:pPr lvl="1"/>
            <a:r>
              <a:rPr lang="en-US" sz="2800" dirty="0"/>
              <a:t>Groups: Schools</a:t>
            </a:r>
            <a:endParaRPr lang="en-IN" sz="2800" dirty="0"/>
          </a:p>
          <a:p>
            <a:pPr lvl="1"/>
            <a:r>
              <a:rPr lang="en-US" sz="2800" dirty="0"/>
              <a:t>Features: Student demographics, teacher quality, etc.</a:t>
            </a:r>
            <a:endParaRPr lang="en-IN" sz="2800" dirty="0"/>
          </a:p>
          <a:p>
            <a:pPr lvl="1"/>
            <a:r>
              <a:rPr lang="en-US" sz="2800" dirty="0"/>
              <a:t>Output: Average test scores per school</a:t>
            </a:r>
            <a:endParaRPr lang="en-IN" sz="2800" dirty="0"/>
          </a:p>
          <a:p>
            <a:pPr lvl="1"/>
            <a:r>
              <a:rPr lang="en-US" sz="2800" b="1" dirty="0"/>
              <a:t>Advantage:</a:t>
            </a:r>
            <a:r>
              <a:rPr lang="en-US" sz="2800" dirty="0"/>
              <a:t> Small schools benefit from data from larger schools.</a:t>
            </a:r>
            <a:endParaRPr lang="en-IN" sz="2800" dirty="0"/>
          </a:p>
          <a:p>
            <a:pPr lvl="0"/>
            <a:r>
              <a:rPr lang="en-US" sz="3200" b="1" dirty="0"/>
              <a:t>Customer Purchase Prediction (Discrete Choice Modeling):</a:t>
            </a:r>
            <a:endParaRPr lang="en-IN" sz="3200" dirty="0"/>
          </a:p>
          <a:p>
            <a:pPr lvl="1"/>
            <a:r>
              <a:rPr lang="en-US" sz="2800" dirty="0"/>
              <a:t>Groups: Individuals</a:t>
            </a:r>
            <a:endParaRPr lang="en-IN" sz="2800" dirty="0"/>
          </a:p>
          <a:p>
            <a:pPr lvl="1"/>
            <a:r>
              <a:rPr lang="en-US" sz="2800" dirty="0"/>
              <a:t>Features: Browsing history, age, location, etc.</a:t>
            </a:r>
            <a:endParaRPr lang="en-IN" sz="2800" dirty="0"/>
          </a:p>
          <a:p>
            <a:pPr lvl="1"/>
            <a:r>
              <a:rPr lang="en-US" sz="2800" dirty="0"/>
              <a:t>Output: Purchased product category</a:t>
            </a:r>
            <a:endParaRPr lang="en-IN" sz="2800" dirty="0"/>
          </a:p>
          <a:p>
            <a:pPr lvl="1"/>
            <a:r>
              <a:rPr lang="en-US" sz="2800" b="1" dirty="0"/>
              <a:t>Advantage:</a:t>
            </a:r>
            <a:r>
              <a:rPr lang="en-US" sz="2800" dirty="0"/>
              <a:t> New customers benefit from similar existing customers.</a:t>
            </a:r>
            <a:endParaRPr lang="en-IN" sz="2800" dirty="0"/>
          </a:p>
          <a:p>
            <a:pPr lvl="0"/>
            <a:r>
              <a:rPr lang="en-US" sz="3200" b="1" dirty="0"/>
              <a:t>Healthcare Prediction:</a:t>
            </a:r>
            <a:endParaRPr lang="en-IN" sz="3200" dirty="0"/>
          </a:p>
          <a:p>
            <a:pPr lvl="1"/>
            <a:r>
              <a:rPr lang="en-US" sz="2800" dirty="0"/>
              <a:t>Groups: Hospitals</a:t>
            </a:r>
            <a:endParaRPr lang="en-IN" sz="2800" dirty="0"/>
          </a:p>
          <a:p>
            <a:pPr lvl="1"/>
            <a:r>
              <a:rPr lang="en-US" sz="2800" dirty="0"/>
              <a:t>Features: Patient demographics, symptoms, etc.</a:t>
            </a:r>
            <a:endParaRPr lang="en-IN" sz="2800" dirty="0"/>
          </a:p>
          <a:p>
            <a:pPr lvl="1"/>
            <a:r>
              <a:rPr lang="en-US" sz="2800" dirty="0"/>
              <a:t>Output: Disease diagnosis probability</a:t>
            </a:r>
            <a:endParaRPr lang="en-IN" sz="2800" dirty="0"/>
          </a:p>
          <a:p>
            <a:pPr lvl="1"/>
            <a:r>
              <a:rPr lang="en-US" sz="2800" b="1" dirty="0"/>
              <a:t>Advantage:</a:t>
            </a:r>
            <a:r>
              <a:rPr lang="en-US" sz="2800" dirty="0"/>
              <a:t> Small hospitals leverage data from larger hospitals</a:t>
            </a:r>
            <a:r>
              <a:rPr lang="en-US" sz="2800" dirty="0" smtClean="0"/>
              <a:t>.</a:t>
            </a:r>
            <a:endParaRPr lang="en-IN" sz="2000" dirty="0" smtClean="0"/>
          </a:p>
          <a:p>
            <a:r>
              <a:rPr lang="en-IN" sz="1600" dirty="0" smtClean="0"/>
              <a:t>Zhang</a:t>
            </a:r>
            <a:r>
              <a:rPr lang="en-IN" sz="1600" dirty="0"/>
              <a:t>, Y. and Yang, Q., 2021. A survey on multi-task learning. </a:t>
            </a:r>
            <a:r>
              <a:rPr lang="en-IN" sz="1600" i="1" dirty="0"/>
              <a:t>IEEE transactions on knowledge and data engineering</a:t>
            </a:r>
            <a:r>
              <a:rPr lang="en-IN" sz="1600" dirty="0"/>
              <a:t>, </a:t>
            </a:r>
            <a:r>
              <a:rPr lang="en-IN" sz="1600" i="1" dirty="0"/>
              <a:t>34</a:t>
            </a:r>
            <a:r>
              <a:rPr lang="en-IN" sz="1600" dirty="0"/>
              <a:t>(12), pp.5586-5609</a:t>
            </a:r>
            <a:r>
              <a:rPr lang="en-IN" sz="1600" dirty="0" smtClean="0"/>
              <a:t>.</a:t>
            </a:r>
          </a:p>
          <a:p>
            <a:r>
              <a:rPr lang="en-IN" sz="1600" dirty="0"/>
              <a:t>Bi, </a:t>
            </a:r>
            <a:r>
              <a:rPr lang="en-IN" sz="1600" dirty="0" err="1"/>
              <a:t>Jinbo</a:t>
            </a:r>
            <a:r>
              <a:rPr lang="en-IN" sz="1600" dirty="0"/>
              <a:t>, Tao </a:t>
            </a:r>
            <a:r>
              <a:rPr lang="en-IN" sz="1600" dirty="0" err="1"/>
              <a:t>Xiong</a:t>
            </a:r>
            <a:r>
              <a:rPr lang="en-IN" sz="1600" dirty="0"/>
              <a:t>, </a:t>
            </a:r>
            <a:r>
              <a:rPr lang="en-IN" sz="1600" dirty="0" err="1"/>
              <a:t>Shipeng</a:t>
            </a:r>
            <a:r>
              <a:rPr lang="en-IN" sz="1600" dirty="0"/>
              <a:t> Yu, Murat </a:t>
            </a:r>
            <a:r>
              <a:rPr lang="en-IN" sz="1600" dirty="0" err="1"/>
              <a:t>Dundar</a:t>
            </a:r>
            <a:r>
              <a:rPr lang="en-IN" sz="1600" dirty="0"/>
              <a:t>, and R. Bharat Rao. "An improved multi-task learning approach with applications in medical diagnosis." In </a:t>
            </a:r>
            <a:r>
              <a:rPr lang="en-IN" sz="1600" i="1" dirty="0"/>
              <a:t>Machine Learning and Knowledge Discovery in Databases: European Conference, ECML PKDD 2008, Antwerp, Belgium, September 15-19, 2008, Proceedings, Part I 19</a:t>
            </a:r>
            <a:r>
              <a:rPr lang="en-IN" sz="1600" dirty="0"/>
              <a:t>, pp. 117-132. Springer Berlin Heidelberg, 2008.</a:t>
            </a:r>
          </a:p>
        </p:txBody>
      </p:sp>
    </p:spTree>
    <p:extLst>
      <p:ext uri="{BB962C8B-B14F-4D97-AF65-F5344CB8AC3E}">
        <p14:creationId xmlns:p14="http://schemas.microsoft.com/office/powerpoint/2010/main" val="335579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Murphy</a:t>
            </a:r>
            <a:r>
              <a:rPr lang="en-IN" dirty="0"/>
              <a:t>, Kevin P. </a:t>
            </a:r>
            <a:r>
              <a:rPr lang="en-IN" i="1" dirty="0"/>
              <a:t>Machine learning: a probabilistic perspective</a:t>
            </a:r>
            <a:r>
              <a:rPr lang="en-IN" dirty="0"/>
              <a:t>. MIT press, 2012</a:t>
            </a:r>
            <a:r>
              <a:rPr lang="en-IN" dirty="0" smtClean="0"/>
              <a:t>.</a:t>
            </a:r>
          </a:p>
          <a:p>
            <a:pPr lvl="1"/>
            <a:r>
              <a:rPr lang="en-IN" smtClean="0"/>
              <a:t>Chapter 9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7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2693" y="1912256"/>
            <a:ext cx="10871200" cy="339997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Multi-Task Learning (MTL) 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03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3" y="1600199"/>
            <a:ext cx="11012279" cy="5047343"/>
          </a:xfrm>
        </p:spPr>
        <p:txBody>
          <a:bodyPr/>
          <a:lstStyle/>
          <a:p>
            <a:r>
              <a:rPr lang="en-US" dirty="0"/>
              <a:t>In many real-world scenarios, we need to train multiple related models simultaneously.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training separate models for each task, </a:t>
            </a:r>
            <a:r>
              <a:rPr lang="en-US" b="1" dirty="0"/>
              <a:t>Multi-Task Learning (MTL)</a:t>
            </a:r>
            <a:r>
              <a:rPr lang="en-US" dirty="0"/>
              <a:t> leverages shared information among tasks to improve overall performance.</a:t>
            </a:r>
            <a:endParaRPr lang="en-IN" dirty="0"/>
          </a:p>
          <a:p>
            <a:r>
              <a:rPr lang="en-US" dirty="0"/>
              <a:t>This approach assumes that different tasks share some </a:t>
            </a:r>
            <a:r>
              <a:rPr lang="en-US" b="1" dirty="0"/>
              <a:t>common structure</a:t>
            </a:r>
            <a:r>
              <a:rPr lang="en-US" dirty="0"/>
              <a:t> in their input-output relationships.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jointly learning the tasks, the model generalizes better, especially when some tasks have limited training data.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25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Multi-Task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3143" y="1600199"/>
            <a:ext cx="11538857" cy="5047343"/>
          </a:xfrm>
        </p:spPr>
        <p:txBody>
          <a:bodyPr>
            <a:normAutofit fontScale="92500"/>
          </a:bodyPr>
          <a:lstStyle/>
          <a:p>
            <a:pPr lvl="0"/>
            <a:r>
              <a:rPr lang="en-US" sz="2800" b="1" dirty="0"/>
              <a:t>Speech Recognition</a:t>
            </a:r>
            <a:r>
              <a:rPr lang="en-US" sz="2800" dirty="0"/>
              <a:t>: Learning phoneme recognition across multiple languages</a:t>
            </a:r>
            <a:r>
              <a:rPr lang="en-US" sz="2800" dirty="0" smtClean="0"/>
              <a:t>. </a:t>
            </a:r>
            <a:r>
              <a:rPr lang="en-US" sz="2800" baseline="30000" dirty="0" smtClean="0"/>
              <a:t>1</a:t>
            </a:r>
            <a:endParaRPr lang="en-IN" sz="2800" baseline="30000" dirty="0"/>
          </a:p>
          <a:p>
            <a:r>
              <a:rPr lang="en-US" sz="2800" b="1" dirty="0"/>
              <a:t>Medical Diagnosis</a:t>
            </a:r>
            <a:r>
              <a:rPr lang="en-US" sz="2800" dirty="0"/>
              <a:t>: Predicting multiple related diseases based on patient history</a:t>
            </a:r>
            <a:r>
              <a:rPr lang="en-US" sz="2800" dirty="0" smtClean="0"/>
              <a:t>.</a:t>
            </a:r>
            <a:r>
              <a:rPr lang="en-US" sz="2800" baseline="30000" dirty="0"/>
              <a:t> </a:t>
            </a:r>
            <a:r>
              <a:rPr lang="en-US" sz="2800" baseline="30000" dirty="0" smtClean="0"/>
              <a:t>2</a:t>
            </a:r>
            <a:endParaRPr lang="en-IN" sz="2800" dirty="0"/>
          </a:p>
          <a:p>
            <a:r>
              <a:rPr lang="en-US" sz="2800" b="1" dirty="0"/>
              <a:t>Computer Vision</a:t>
            </a:r>
            <a:r>
              <a:rPr lang="en-US" sz="2800" dirty="0"/>
              <a:t>: Object detection and segmentation trained together</a:t>
            </a:r>
            <a:r>
              <a:rPr lang="en-US" sz="2800" dirty="0" smtClean="0"/>
              <a:t>. </a:t>
            </a:r>
            <a:r>
              <a:rPr lang="en-IN" sz="2800" baseline="30000" dirty="0" smtClean="0"/>
              <a:t>3</a:t>
            </a:r>
            <a:endParaRPr lang="en-IN" sz="2800" dirty="0"/>
          </a:p>
          <a:p>
            <a:r>
              <a:rPr lang="en-US" sz="2800" b="1" dirty="0"/>
              <a:t>Natural Language Processing (NLP)</a:t>
            </a:r>
            <a:r>
              <a:rPr lang="en-US" sz="2800" dirty="0"/>
              <a:t>: Sentiment analysis and emotion detection </a:t>
            </a:r>
            <a:r>
              <a:rPr lang="en-US" sz="2800" dirty="0" smtClean="0"/>
              <a:t>trained </a:t>
            </a:r>
            <a:r>
              <a:rPr lang="en-US" sz="2800" dirty="0"/>
              <a:t>together</a:t>
            </a:r>
            <a:r>
              <a:rPr lang="en-US" sz="2800" dirty="0" smtClean="0"/>
              <a:t>. </a:t>
            </a:r>
            <a:r>
              <a:rPr lang="en-IN" sz="2800" baseline="30000" dirty="0" smtClean="0"/>
              <a:t>4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IN" sz="1800" dirty="0" err="1" smtClean="0"/>
              <a:t>Pironkov</a:t>
            </a:r>
            <a:r>
              <a:rPr lang="en-IN" sz="1800" dirty="0"/>
              <a:t>, </a:t>
            </a:r>
            <a:r>
              <a:rPr lang="en-IN" sz="1800" dirty="0" err="1"/>
              <a:t>Gueorgui</a:t>
            </a:r>
            <a:r>
              <a:rPr lang="en-IN" sz="1800" dirty="0"/>
              <a:t>, Stephane </a:t>
            </a:r>
            <a:r>
              <a:rPr lang="en-IN" sz="1800" dirty="0" err="1"/>
              <a:t>Dupont</a:t>
            </a:r>
            <a:r>
              <a:rPr lang="en-IN" sz="1800" dirty="0"/>
              <a:t>, and Thierry </a:t>
            </a:r>
            <a:r>
              <a:rPr lang="en-IN" sz="1800" dirty="0" err="1"/>
              <a:t>Dutoit</a:t>
            </a:r>
            <a:r>
              <a:rPr lang="en-IN" sz="1800" dirty="0"/>
              <a:t>. "Multi-task learning for speech recognition: an overview." In </a:t>
            </a:r>
            <a:r>
              <a:rPr lang="en-IN" sz="1800" i="1" dirty="0"/>
              <a:t>ESANN</a:t>
            </a:r>
            <a:r>
              <a:rPr lang="en-IN" sz="1800" dirty="0"/>
              <a:t>. 2016</a:t>
            </a:r>
            <a:r>
              <a:rPr lang="en-IN" sz="1800" dirty="0" smtClean="0"/>
              <a:t>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IN" sz="1800" dirty="0"/>
              <a:t>Bi, J., </a:t>
            </a:r>
            <a:r>
              <a:rPr lang="en-IN" sz="1800" dirty="0" err="1"/>
              <a:t>Xiong</a:t>
            </a:r>
            <a:r>
              <a:rPr lang="en-IN" sz="1800" dirty="0"/>
              <a:t>, T., Yu, S., </a:t>
            </a:r>
            <a:r>
              <a:rPr lang="en-IN" sz="1800" dirty="0" err="1"/>
              <a:t>Dundar</a:t>
            </a:r>
            <a:r>
              <a:rPr lang="en-IN" sz="1800" dirty="0"/>
              <a:t>, M., &amp; Rao, R. B</a:t>
            </a:r>
            <a:r>
              <a:rPr lang="en-IN" sz="1800" dirty="0" smtClean="0"/>
              <a:t>.  </a:t>
            </a:r>
            <a:r>
              <a:rPr lang="en-IN" sz="1800" dirty="0"/>
              <a:t>An improved multi-task learning approach with applications in medical diagnosis. In Machine Learning and Knowledge Discovery in Databases: European Conference, ECML PKDD </a:t>
            </a:r>
            <a:r>
              <a:rPr lang="en-IN" sz="1800" dirty="0" smtClean="0"/>
              <a:t>2008</a:t>
            </a:r>
            <a:endParaRPr lang="en-IN" sz="1800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IN" sz="1800" dirty="0" err="1"/>
              <a:t>Standley</a:t>
            </a:r>
            <a:r>
              <a:rPr lang="en-IN" sz="1800" dirty="0"/>
              <a:t>, Trevor, et al. "Which tasks should be learned together in multi-task learning?." </a:t>
            </a:r>
            <a:r>
              <a:rPr lang="en-IN" sz="1800" i="1" dirty="0"/>
              <a:t>International conference on machine learning</a:t>
            </a:r>
            <a:r>
              <a:rPr lang="en-IN" sz="1800" dirty="0"/>
              <a:t>. PMLR, 2020</a:t>
            </a:r>
            <a:r>
              <a:rPr lang="en-IN" sz="1800" dirty="0" smtClean="0"/>
              <a:t>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IN" sz="1800" dirty="0"/>
              <a:t>Chen, </a:t>
            </a:r>
            <a:r>
              <a:rPr lang="en-IN" sz="1800" dirty="0" err="1"/>
              <a:t>Shijie</a:t>
            </a:r>
            <a:r>
              <a:rPr lang="en-IN" sz="1800" dirty="0"/>
              <a:t>, Yu Zhang, and </a:t>
            </a:r>
            <a:r>
              <a:rPr lang="en-IN" sz="1800" dirty="0" err="1"/>
              <a:t>Qiang</a:t>
            </a:r>
            <a:r>
              <a:rPr lang="en-IN" sz="1800" dirty="0"/>
              <a:t> Yang. "Multi-task learning in natural language processing: An overview." </a:t>
            </a:r>
            <a:r>
              <a:rPr lang="en-IN" sz="1800" i="1" dirty="0"/>
              <a:t>ACM Computing Surveys</a:t>
            </a:r>
            <a:r>
              <a:rPr lang="en-IN" sz="1800" dirty="0"/>
              <a:t> 56, no. 12 (2024):</a:t>
            </a:r>
          </a:p>
          <a:p>
            <a:pPr marL="514350" indent="-514350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085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Multi-Task Learning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199"/>
                <a:ext cx="11229994" cy="51344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Instead of training separate models for each task, MTL learns a </a:t>
                </a:r>
                <a:r>
                  <a:rPr lang="en-US" b="1" dirty="0"/>
                  <a:t>shared representation</a:t>
                </a:r>
                <a:r>
                  <a:rPr lang="en-US" dirty="0"/>
                  <a:t> across all tasks.</a:t>
                </a:r>
                <a:endParaRPr lang="en-IN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related tasks, where each task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has:</a:t>
                </a:r>
                <a:endParaRPr lang="en-IN" dirty="0"/>
              </a:p>
              <a:p>
                <a:pPr lvl="1"/>
                <a:r>
                  <a:rPr lang="en-US" b="1" dirty="0"/>
                  <a:t>Dataset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</m:oMath>
                </a14:m>
                <a:endParaRPr lang="en-IN" dirty="0"/>
              </a:p>
              <a:p>
                <a:pPr lvl="1"/>
                <a:r>
                  <a:rPr lang="en-US" b="1" dirty="0"/>
                  <a:t>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US" b="1" dirty="0"/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MTL minimizes a combined objective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loss for task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key assumption is that some model parameters are </a:t>
                </a:r>
                <a:r>
                  <a:rPr lang="en-US" b="1" dirty="0"/>
                  <a:t>shared</a:t>
                </a:r>
                <a:r>
                  <a:rPr lang="en-US" dirty="0"/>
                  <a:t> across tasks to improve </a:t>
                </a:r>
                <a:r>
                  <a:rPr lang="en-US" dirty="0" smtClean="0"/>
                  <a:t>generalization</a:t>
                </a:r>
                <a:endParaRPr lang="en-IN" dirty="0" smtClean="0"/>
              </a:p>
              <a:p>
                <a:r>
                  <a:rPr lang="en-IN" sz="1900" dirty="0" err="1" smtClean="0"/>
                  <a:t>Caruana</a:t>
                </a:r>
                <a:r>
                  <a:rPr lang="en-IN" sz="1900" dirty="0"/>
                  <a:t>, Rich. "Multitask learning." </a:t>
                </a:r>
                <a:r>
                  <a:rPr lang="en-IN" sz="1900" i="1" dirty="0"/>
                  <a:t>Machine learning</a:t>
                </a:r>
                <a:r>
                  <a:rPr lang="en-IN" sz="1900" dirty="0"/>
                  <a:t> 28 (1997): 41-75.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199"/>
                <a:ext cx="11229994" cy="5134430"/>
              </a:xfrm>
              <a:blipFill rotWithShape="0">
                <a:blip r:embed="rId2"/>
                <a:stretch>
                  <a:fillRect l="-271" t="-2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5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Multi-Task 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15479" cy="44958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Parameter </a:t>
                </a:r>
                <a:r>
                  <a:rPr lang="en-US" sz="2800" b="1" dirty="0" smtClean="0"/>
                  <a:t>Sharing</a:t>
                </a:r>
                <a:endParaRPr lang="en-IN" sz="1800" dirty="0"/>
              </a:p>
              <a:p>
                <a:pPr lvl="1"/>
                <a:r>
                  <a:rPr lang="en-US" sz="2700" dirty="0"/>
                  <a:t>Each task has its own model, but regularization forces the models to remain similar.</a:t>
                </a:r>
                <a:endParaRPr lang="en-IN" sz="2700" dirty="0"/>
              </a:p>
              <a:p>
                <a:pPr lvl="1"/>
                <a:r>
                  <a:rPr lang="en-US" sz="2700" dirty="0"/>
                  <a:t>Example: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00" dirty="0"/>
                  <a:t> regularization to encourage parameters to be </a:t>
                </a:r>
                <a:r>
                  <a:rPr lang="en-US" sz="2700" dirty="0" smtClean="0"/>
                  <a:t>close</a:t>
                </a:r>
                <a:endParaRPr lang="en-IN" sz="27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700" dirty="0" smtClean="0"/>
              </a:p>
              <a:p>
                <a:pPr marL="0" indent="0">
                  <a:buNone/>
                </a:pPr>
                <a:endParaRPr lang="en-IN" sz="2600" dirty="0"/>
              </a:p>
              <a:p>
                <a:r>
                  <a:rPr lang="en-IN" sz="1800" dirty="0" smtClean="0"/>
                  <a:t>Sun</a:t>
                </a:r>
                <a:r>
                  <a:rPr lang="en-IN" sz="1800" dirty="0"/>
                  <a:t>, </a:t>
                </a:r>
                <a:r>
                  <a:rPr lang="en-IN" sz="1800" dirty="0" err="1"/>
                  <a:t>Shiliang</a:t>
                </a:r>
                <a:r>
                  <a:rPr lang="en-IN" sz="1800" dirty="0"/>
                  <a:t>, </a:t>
                </a:r>
                <a:r>
                  <a:rPr lang="en-IN" sz="1800" dirty="0" err="1"/>
                  <a:t>Honglei</a:t>
                </a:r>
                <a:r>
                  <a:rPr lang="en-IN" sz="1800" dirty="0"/>
                  <a:t> Shi, and </a:t>
                </a:r>
                <a:r>
                  <a:rPr lang="en-IN" sz="1800" dirty="0" err="1"/>
                  <a:t>Yuanbin</a:t>
                </a:r>
                <a:r>
                  <a:rPr lang="en-IN" sz="1800" dirty="0"/>
                  <a:t> Wu. "A survey of multi-source domain adaptation." </a:t>
                </a:r>
                <a:r>
                  <a:rPr lang="en-IN" sz="1800" i="1" dirty="0"/>
                  <a:t>Information Fusion</a:t>
                </a:r>
                <a:r>
                  <a:rPr lang="en-IN" sz="1800" dirty="0"/>
                  <a:t> 24 (2015): 84-92</a:t>
                </a:r>
                <a:r>
                  <a:rPr lang="en-IN" sz="1800" dirty="0" smtClean="0"/>
                  <a:t>.</a:t>
                </a:r>
              </a:p>
              <a:p>
                <a:r>
                  <a:rPr lang="en-IN" sz="1800" dirty="0"/>
                  <a:t>Zhang, Y. and Yang, Q., 2021. A survey on multi-task learning. </a:t>
                </a:r>
                <a:r>
                  <a:rPr lang="en-IN" sz="1800" i="1" dirty="0"/>
                  <a:t>IEEE transactions on knowledge and data engineering</a:t>
                </a:r>
                <a:r>
                  <a:rPr lang="en-IN" sz="1800" dirty="0"/>
                  <a:t>, </a:t>
                </a:r>
                <a:r>
                  <a:rPr lang="en-IN" sz="1800" i="1" dirty="0"/>
                  <a:t>34</a:t>
                </a:r>
                <a:r>
                  <a:rPr lang="en-IN" sz="1800" dirty="0"/>
                  <a:t>(12), pp.5586-5609.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15479" cy="4495800"/>
              </a:xfrm>
              <a:blipFill rotWithShape="0">
                <a:blip r:embed="rId2"/>
                <a:stretch>
                  <a:fillRect l="-217" t="-1357" r="-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1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Bayesian Multi-Task Learning (Hierarchical Models)</a:t>
                </a:r>
                <a:endParaRPr lang="en-IN" dirty="0"/>
              </a:p>
              <a:p>
                <a:pPr lvl="0"/>
                <a:r>
                  <a:rPr lang="en-US" b="1" dirty="0"/>
                  <a:t>Assumption</a:t>
                </a:r>
                <a:r>
                  <a:rPr lang="en-US" dirty="0"/>
                  <a:t>: Task-specific models are drawn from a </a:t>
                </a:r>
                <a:r>
                  <a:rPr lang="en-US" b="1" dirty="0"/>
                  <a:t>shared prior</a:t>
                </a:r>
                <a:r>
                  <a:rPr lang="en-US" dirty="0"/>
                  <a:t>.</a:t>
                </a:r>
                <a:endParaRPr lang="en-IN" dirty="0"/>
              </a:p>
              <a:p>
                <a:pPr lvl="1"/>
                <a:r>
                  <a:rPr lang="en-US" sz="2800" dirty="0" smtClean="0"/>
                  <a:t>Use </a:t>
                </a:r>
                <a:r>
                  <a:rPr lang="en-US" sz="2800" dirty="0"/>
                  <a:t>Bayesian techniques to estimate a shared prior distribution over task parameters.</a:t>
                </a:r>
                <a:endParaRPr lang="en-IN" sz="2800" dirty="0"/>
              </a:p>
              <a:p>
                <a:pPr lvl="1"/>
                <a:r>
                  <a:rPr lang="en-US" sz="2800" dirty="0"/>
                  <a:t>Example</a:t>
                </a:r>
                <a:r>
                  <a:rPr lang="en-US" sz="2800" dirty="0" smtClean="0"/>
                  <a:t>:</a:t>
                </a:r>
                <a:r>
                  <a:rPr lang="en-IN" sz="2800" dirty="0"/>
                  <a:t> </a:t>
                </a:r>
                <a:r>
                  <a:rPr lang="en-IN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/>
                          <m:t>shared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/>
                          <m:t>shared</m:t>
                        </m:r>
                      </m:sub>
                    </m:sSub>
                  </m:oMath>
                </a14:m>
                <a:r>
                  <a:rPr lang="en-US" sz="2400" dirty="0"/>
                  <a:t> is the mean of all tasks.</a:t>
                </a:r>
                <a:endParaRPr lang="en-IN" sz="2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models task variability.</a:t>
                </a:r>
                <a:endParaRPr lang="en-IN" sz="2400" dirty="0"/>
              </a:p>
              <a:p>
                <a:pPr marL="685800" lvl="2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b="1" dirty="0"/>
              <a:t>Approaches to Multi-Task </a:t>
            </a:r>
            <a:r>
              <a:rPr lang="en-US" b="1" dirty="0" smtClean="0"/>
              <a:t>Learning…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19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</a:t>
            </a:r>
            <a:r>
              <a:rPr lang="en-US" b="1" dirty="0"/>
              <a:t>Hierarchical Bayesian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96025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Some groups (or tasks) may have </a:t>
            </a:r>
            <a:r>
              <a:rPr lang="en-US" b="1" dirty="0"/>
              <a:t>a lot of data</a:t>
            </a:r>
            <a:r>
              <a:rPr lang="en-US" dirty="0"/>
              <a:t>, allowing us to estimate parameters reliably.</a:t>
            </a:r>
            <a:endParaRPr lang="en-IN" dirty="0"/>
          </a:p>
          <a:p>
            <a:pPr lvl="0"/>
            <a:r>
              <a:rPr lang="en-US" dirty="0"/>
              <a:t>Other groups may have </a:t>
            </a:r>
            <a:r>
              <a:rPr lang="en-US" b="1" dirty="0"/>
              <a:t>very little data</a:t>
            </a:r>
            <a:r>
              <a:rPr lang="en-US" dirty="0"/>
              <a:t>, making parameter estimation difficult.</a:t>
            </a:r>
            <a:endParaRPr lang="en-IN" dirty="0"/>
          </a:p>
          <a:p>
            <a:pPr lvl="0"/>
            <a:r>
              <a:rPr lang="en-US" dirty="0"/>
              <a:t>A hierarchical Bayesian approach </a:t>
            </a:r>
            <a:r>
              <a:rPr lang="en-US" b="1" dirty="0"/>
              <a:t>shares information</a:t>
            </a:r>
            <a:r>
              <a:rPr lang="en-US" dirty="0"/>
              <a:t> across groups, so groups with </a:t>
            </a:r>
            <a:r>
              <a:rPr lang="en-US" b="1" dirty="0"/>
              <a:t>less data</a:t>
            </a:r>
            <a:r>
              <a:rPr lang="en-US" dirty="0"/>
              <a:t> can "borrow strength" from groups with </a:t>
            </a:r>
            <a:r>
              <a:rPr lang="en-US" b="1" dirty="0"/>
              <a:t>more data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63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800" dirty="0" smtClean="0"/>
              <a:t>Example Formulation: </a:t>
            </a:r>
            <a:r>
              <a:rPr lang="en-US" sz="3800" dirty="0"/>
              <a:t>Hierarchical Bayesian Models</a:t>
            </a:r>
            <a:endParaRPr lang="en-IN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</a:t>
                </a:r>
                <a:r>
                  <a:rPr lang="en-US" dirty="0" smtClean="0"/>
                  <a:t>iven </a:t>
                </a:r>
                <a:r>
                  <a:rPr lang="en-US" dirty="0"/>
                  <a:t>a dataset where: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response (output) for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 in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feature vector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represents different groups (e.g., schools, people, stores, etc.).</a:t>
                </a:r>
                <a:endParaRPr lang="en-IN" dirty="0"/>
              </a:p>
              <a:p>
                <a:r>
                  <a:rPr lang="en-US" dirty="0"/>
                  <a:t>Our goal is to estimate the probability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3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6118</TotalTime>
  <Words>755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Cambria Math</vt:lpstr>
      <vt:lpstr>Wingdings 2</vt:lpstr>
      <vt:lpstr>Arial</vt:lpstr>
      <vt:lpstr>Wingdings</vt:lpstr>
      <vt:lpstr>Mongolian Baiti</vt:lpstr>
      <vt:lpstr>EB Garamond</vt:lpstr>
      <vt:lpstr>Median</vt:lpstr>
      <vt:lpstr>Generalized Linear Models and Exponential Family  </vt:lpstr>
      <vt:lpstr>Multi-Task Learning (MTL)  </vt:lpstr>
      <vt:lpstr>Introduction</vt:lpstr>
      <vt:lpstr>Examples of Multi-Task Learning</vt:lpstr>
      <vt:lpstr>Multi-Task Learning </vt:lpstr>
      <vt:lpstr>Approaches to Multi-Task Learning</vt:lpstr>
      <vt:lpstr>Approaches to Multi-Task Learning…</vt:lpstr>
      <vt:lpstr>Use of Hierarchical Bayesian Models</vt:lpstr>
      <vt:lpstr>Example Formulation: Hierarchical Bayesian Models</vt:lpstr>
      <vt:lpstr>Example Formulation: Hierarchical Bayesian Models..</vt:lpstr>
      <vt:lpstr>Example Formulation: Hierarchical Bayesian Models..</vt:lpstr>
      <vt:lpstr>Example Formulation: Hierarchical Bayesian Models..</vt:lpstr>
      <vt:lpstr>Example Formulation: Hierarchical Bayesian Models..</vt:lpstr>
      <vt:lpstr>Applications 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538</cp:revision>
  <cp:lastPrinted>2018-09-13T22:08:13Z</cp:lastPrinted>
  <dcterms:modified xsi:type="dcterms:W3CDTF">2025-02-07T07:11:36Z</dcterms:modified>
</cp:coreProperties>
</file>