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9"/>
  </p:notesMasterIdLst>
  <p:sldIdLst>
    <p:sldId id="420" r:id="rId2"/>
    <p:sldId id="532" r:id="rId3"/>
    <p:sldId id="533" r:id="rId4"/>
    <p:sldId id="534" r:id="rId5"/>
    <p:sldId id="535" r:id="rId6"/>
    <p:sldId id="536" r:id="rId7"/>
    <p:sldId id="446" r:id="rId8"/>
  </p:sldIdLst>
  <p:sldSz cx="12192000" cy="6858000"/>
  <p:notesSz cx="7315200" cy="9601200"/>
  <p:embeddedFontLst>
    <p:embeddedFont>
      <p:font typeface="Cambria Math" panose="02040503050406030204" pitchFamily="18" charset="0"/>
      <p:regular r:id="rId10"/>
    </p:embeddedFont>
    <p:embeddedFont>
      <p:font typeface="Wingdings 2" panose="05020102010507070707" pitchFamily="18" charset="2"/>
      <p:regular r:id="rId11"/>
    </p:embeddedFont>
    <p:embeddedFont>
      <p:font typeface="Mongolian Baiti" panose="03000500000000000000" pitchFamily="66" charset="0"/>
      <p:regular r:id="rId12"/>
    </p:embeddedFont>
    <p:embeddedFont>
      <p:font typeface="EB Garamond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7" name="Google Shape;137;p19"/>
          <p:cNvSpPr txBox="1">
            <a:spLocks noGrp="1"/>
          </p:cNvSpPr>
          <p:nvPr>
            <p:ph type="ctrTitle"/>
          </p:nvPr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 Exponential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  <a:b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9" name="Google Shape;137;p19"/>
          <p:cNvSpPr txBox="1">
            <a:spLocks/>
          </p:cNvSpPr>
          <p:nvPr/>
        </p:nvSpPr>
        <p:spPr>
          <a:xfrm>
            <a:off x="1465511" y="2332466"/>
            <a:ext cx="9526137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Mixed Models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2693" y="1912256"/>
            <a:ext cx="10871200" cy="33999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Generalized Linear Mixed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34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Mixed Models (GLMMs)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Generalized Linear Mixed Models (GLMMs) extend the traditional Generalized Linear Models (GLMs) by incorporating both fixed effects and random effects.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models allow us to model complex data structures where some effects are </a:t>
            </a:r>
            <a:r>
              <a:rPr lang="en-US" b="1" dirty="0"/>
              <a:t>fixed</a:t>
            </a:r>
            <a:r>
              <a:rPr lang="en-US" dirty="0"/>
              <a:t> across groups, while others </a:t>
            </a:r>
            <a:r>
              <a:rPr lang="en-US" b="1" dirty="0"/>
              <a:t>randomly vary</a:t>
            </a:r>
            <a:r>
              <a:rPr lang="en-US" dirty="0"/>
              <a:t> across groups.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40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Models (GLMs)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b="1" dirty="0"/>
                  <a:t>GLMs</a:t>
                </a:r>
                <a:r>
                  <a:rPr lang="en-US" dirty="0"/>
                  <a:t> are a flexible framework for modeling data where the response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assumed to come from an exponential family distribution (e.g., normal, binomial, Poisson).</a:t>
                </a:r>
                <a:endParaRPr lang="en-IN" dirty="0"/>
              </a:p>
              <a:p>
                <a:pPr lvl="0"/>
                <a:r>
                  <a:rPr lang="en-US" dirty="0"/>
                  <a:t>The relationship between the response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predictors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modeled via a </a:t>
                </a:r>
                <a:r>
                  <a:rPr lang="en-US" b="1" dirty="0"/>
                  <a:t>link function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that connects 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a linear combination of the predictors.</a:t>
                </a:r>
                <a:endParaRPr lang="en-IN" dirty="0"/>
              </a:p>
              <a:p>
                <a:pPr lvl="0"/>
                <a:r>
                  <a:rPr lang="en-US" dirty="0"/>
                  <a:t>The model can be expressed as: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coefficients that model the linear relationship between the response and the predictors,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is the inverse of the link function.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24" t="-1221" b="-3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51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Mixed Models (GLMMs</a:t>
            </a:r>
            <a:r>
              <a:rPr lang="en-US" dirty="0" smtClean="0"/>
              <a:t>)..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Generalized Linear Mixed Model (GLMM)</a:t>
                </a:r>
                <a:r>
                  <a:rPr lang="en-US" sz="2400" dirty="0"/>
                  <a:t> extends this framework to include </a:t>
                </a:r>
                <a:r>
                  <a:rPr lang="en-US" sz="2400" b="1" dirty="0"/>
                  <a:t>random effects</a:t>
                </a:r>
                <a:r>
                  <a:rPr lang="en-US" sz="2400" dirty="0"/>
                  <a:t> alongside the traditional </a:t>
                </a:r>
                <a:r>
                  <a:rPr lang="en-US" sz="2400" b="1" dirty="0"/>
                  <a:t>fixed effects</a:t>
                </a:r>
                <a:r>
                  <a:rPr lang="en-US" sz="2400" dirty="0"/>
                  <a:t>. The random effects account for </a:t>
                </a:r>
                <a:r>
                  <a:rPr lang="en-US" sz="2400" b="1" dirty="0"/>
                  <a:t>variability</a:t>
                </a:r>
                <a:r>
                  <a:rPr lang="en-US" sz="2400" dirty="0"/>
                  <a:t> between groups, and the fixed effects capture the overall trend in the data.</a:t>
                </a:r>
                <a:endParaRPr lang="en-IN" sz="2400" dirty="0"/>
              </a:p>
              <a:p>
                <a:r>
                  <a:rPr lang="en-US" sz="2400" dirty="0"/>
                  <a:t>The equation for a GLMM is given by: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link function</a:t>
                </a:r>
                <a:r>
                  <a:rPr lang="en-US" sz="2400" dirty="0"/>
                  <a:t> (e.g., sigmoid for logistic regression, identity for linear regression, etc.).</a:t>
                </a:r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represents </a:t>
                </a:r>
                <a:r>
                  <a:rPr lang="en-US" sz="2400" b="1" dirty="0"/>
                  <a:t>features for an individual instance</a:t>
                </a:r>
                <a:r>
                  <a:rPr lang="en-US" sz="2400" dirty="0"/>
                  <a:t> in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represents </a:t>
                </a:r>
                <a:r>
                  <a:rPr lang="en-US" sz="2400" b="1" dirty="0"/>
                  <a:t>group-level features</a:t>
                </a:r>
                <a:r>
                  <a:rPr lang="en-US" sz="2400" dirty="0"/>
                  <a:t> shared across all instances in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are weight vectors (parameters to be learned).</a:t>
                </a:r>
                <a:endParaRPr lang="en-I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are different </a:t>
                </a:r>
                <a:r>
                  <a:rPr lang="en-US" sz="2400" b="1" dirty="0"/>
                  <a:t>basis functions</a:t>
                </a:r>
                <a:r>
                  <a:rPr lang="en-US" sz="2400" dirty="0"/>
                  <a:t> applied to different inputs.</a:t>
                </a:r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  <a:blipFill rotWithShape="0">
                <a:blip r:embed="rId2"/>
                <a:stretch>
                  <a:fillRect l="-108" t="-9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Basis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39493" y="1538514"/>
                <a:ext cx="11752507" cy="5544458"/>
              </a:xfrm>
            </p:spPr>
            <p:txBody>
              <a:bodyPr>
                <a:normAutofit fontScale="70000" lnSpcReduction="20000"/>
              </a:bodyPr>
              <a:lstStyle/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Transforms </a:t>
                </a:r>
                <a:r>
                  <a:rPr lang="en-US" sz="2800" b="1" dirty="0"/>
                  <a:t>instance-level features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 into a feature space relevant to group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which is specific to group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Example: Polynomial basis functions, radial basis functions (RBF), or learned </a:t>
                </a:r>
                <a:r>
                  <a:rPr lang="en-US" sz="2800" dirty="0" err="1"/>
                  <a:t>embeddings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Transforms </a:t>
                </a:r>
                <a:r>
                  <a:rPr lang="en-US" sz="2800" b="1" dirty="0"/>
                  <a:t>group-level features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into a feature space relevant to group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Weighted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800" dirty="0"/>
                  <a:t>, another parameter specific to group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Example: One-hot encoding of groups, hierarchical feature </a:t>
                </a:r>
                <a:r>
                  <a:rPr lang="en-US" sz="2800" dirty="0" err="1"/>
                  <a:t>embeddings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Another transformation of </a:t>
                </a:r>
                <a:r>
                  <a:rPr lang="en-US" sz="2800" b="1" dirty="0"/>
                  <a:t>instance-level features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800" dirty="0"/>
                  <a:t>, but weighted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, which is </a:t>
                </a:r>
                <a:r>
                  <a:rPr lang="en-US" sz="2800" b="1" dirty="0"/>
                  <a:t>shared across all groups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Helps </a:t>
                </a:r>
                <a:r>
                  <a:rPr lang="en-US" sz="2800" b="1" dirty="0"/>
                  <a:t>capture patterns common across different groups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Example: Shared deep neural network representations or general feature transformations.</a:t>
                </a:r>
                <a:endParaRPr lang="en-IN" sz="2800" dirty="0"/>
              </a:p>
              <a:p>
                <a:pPr lvl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Another transformation of </a:t>
                </a:r>
                <a:r>
                  <a:rPr lang="en-US" sz="2800" b="1" dirty="0"/>
                  <a:t>group-level features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but weighted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, which is </a:t>
                </a:r>
                <a:r>
                  <a:rPr lang="en-US" sz="2800" b="1" dirty="0"/>
                  <a:t>shared across all groups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Helps </a:t>
                </a:r>
                <a:r>
                  <a:rPr lang="en-US" sz="2800" b="1" dirty="0"/>
                  <a:t>capture shared group-level patterns</a:t>
                </a:r>
                <a:r>
                  <a:rPr lang="en-US" sz="2800" dirty="0"/>
                  <a:t>.</a:t>
                </a:r>
                <a:endParaRPr lang="en-IN" sz="2800" dirty="0"/>
              </a:p>
              <a:p>
                <a:pPr lvl="1">
                  <a:spcBef>
                    <a:spcPts val="0"/>
                  </a:spcBef>
                </a:pPr>
                <a:r>
                  <a:rPr lang="en-US" sz="2800" dirty="0"/>
                  <a:t>Example: Global hierarchical priors in Bayesian models.</a:t>
                </a:r>
                <a:endParaRPr lang="en-IN" sz="2800" dirty="0"/>
              </a:p>
              <a:p>
                <a:pPr>
                  <a:spcBef>
                    <a:spcPts val="0"/>
                  </a:spcBef>
                </a:pPr>
                <a:r>
                  <a:rPr lang="en-IN" sz="2600" dirty="0" err="1"/>
                  <a:t>Agresti</a:t>
                </a:r>
                <a:r>
                  <a:rPr lang="en-IN" sz="2600" dirty="0"/>
                  <a:t>, Alan. </a:t>
                </a:r>
                <a:r>
                  <a:rPr lang="en-IN" sz="2600" i="1" dirty="0"/>
                  <a:t>Foundations of linear and generalized linear models</a:t>
                </a:r>
                <a:r>
                  <a:rPr lang="en-IN" sz="2600" dirty="0"/>
                  <a:t>. John Wiley &amp; Sons, 2015</a:t>
                </a:r>
                <a:r>
                  <a:rPr lang="en-IN" sz="2600" dirty="0" smtClean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en-IN" sz="2600" dirty="0"/>
                  <a:t>Liu, B., Wang, L. and Cao, J., 2017. Estimating functional linear mixed-effects regression models. Computational Statistics &amp; Data Analysis, 106, pp.153-164.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39493" y="1538514"/>
                <a:ext cx="11752507" cy="5544458"/>
              </a:xfrm>
              <a:blipFill rotWithShape="0">
                <a:blip r:embed="rId2"/>
                <a:stretch>
                  <a:fillRect l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9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6117</TotalTime>
  <Words>245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Cambria Math</vt:lpstr>
      <vt:lpstr>Wingdings 2</vt:lpstr>
      <vt:lpstr>Arial</vt:lpstr>
      <vt:lpstr>Wingdings</vt:lpstr>
      <vt:lpstr>Mongolian Baiti</vt:lpstr>
      <vt:lpstr>EB Garamond</vt:lpstr>
      <vt:lpstr>Median</vt:lpstr>
      <vt:lpstr>Generalized Linear Models and Exponential Family  </vt:lpstr>
      <vt:lpstr>Generalized Linear Mixed Models</vt:lpstr>
      <vt:lpstr>Generalized Linear Mixed Models (GLMMs) </vt:lpstr>
      <vt:lpstr>Generalized Linear Models (GLMs) </vt:lpstr>
      <vt:lpstr>Generalized Linear Mixed Models (GLMMs)..</vt:lpstr>
      <vt:lpstr>Different Basis functions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538</cp:revision>
  <cp:lastPrinted>2018-09-13T22:08:13Z</cp:lastPrinted>
  <dcterms:modified xsi:type="dcterms:W3CDTF">2025-02-07T07:13:20Z</dcterms:modified>
</cp:coreProperties>
</file>