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0" r:id="rId1"/>
  </p:sldMasterIdLst>
  <p:notesMasterIdLst>
    <p:notesMasterId r:id="rId23"/>
  </p:notesMasterIdLst>
  <p:sldIdLst>
    <p:sldId id="420" r:id="rId2"/>
    <p:sldId id="506" r:id="rId3"/>
    <p:sldId id="507" r:id="rId4"/>
    <p:sldId id="508" r:id="rId5"/>
    <p:sldId id="509" r:id="rId6"/>
    <p:sldId id="510" r:id="rId7"/>
    <p:sldId id="511" r:id="rId8"/>
    <p:sldId id="513" r:id="rId9"/>
    <p:sldId id="520" r:id="rId10"/>
    <p:sldId id="512" r:id="rId11"/>
    <p:sldId id="516" r:id="rId12"/>
    <p:sldId id="517" r:id="rId13"/>
    <p:sldId id="518" r:id="rId14"/>
    <p:sldId id="514" r:id="rId15"/>
    <p:sldId id="515" r:id="rId16"/>
    <p:sldId id="521" r:id="rId17"/>
    <p:sldId id="522" r:id="rId18"/>
    <p:sldId id="523" r:id="rId19"/>
    <p:sldId id="524" r:id="rId20"/>
    <p:sldId id="525" r:id="rId21"/>
    <p:sldId id="519" r:id="rId22"/>
  </p:sldIdLst>
  <p:sldSz cx="12192000" cy="6858000"/>
  <p:notesSz cx="7315200" cy="9601200"/>
  <p:embeddedFontLst>
    <p:embeddedFont>
      <p:font typeface="Wingdings 2" panose="05020102010507070707" pitchFamily="18" charset="2"/>
      <p:regular r:id="rId24"/>
    </p:embeddedFont>
    <p:embeddedFont>
      <p:font typeface="Corbel" panose="020B0503020204020204" pitchFamily="34" charset="0"/>
      <p:regular r:id="rId25"/>
      <p:bold r:id="rId26"/>
      <p:italic r:id="rId27"/>
      <p:boldItalic r:id="rId28"/>
    </p:embeddedFont>
    <p:embeddedFont>
      <p:font typeface="Mongolian Baiti" panose="03000500000000000000" pitchFamily="66" charset="0"/>
      <p:regular r:id="rId29"/>
    </p:embeddedFont>
    <p:embeddedFont>
      <p:font typeface="EB Garamond" panose="020B0604020202020204" charset="0"/>
      <p:regular r:id="rId30"/>
      <p:bold r:id="rId31"/>
      <p:italic r:id="rId32"/>
      <p:boldItalic r:id="rId33"/>
    </p:embeddedFont>
    <p:embeddedFont>
      <p:font typeface="Cambria Math" panose="02040503050406030204" pitchFamily="18" charset="0"/>
      <p:regular r:id="rId34"/>
    </p:embeddedFont>
    <p:embeddedFont>
      <p:font typeface="Calibri" panose="020F050202020403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BAC347-8AF2-4B99-94C9-A27A2F839D6E}" v="1" dt="2022-01-12T11:19:59.833"/>
    <p1510:client id="{44D7F92B-B8F9-4B70-99C4-1614802A01CA}" v="19" dt="2022-01-12T10:42:22.434"/>
  </p1510:revLst>
</p1510:revInfo>
</file>

<file path=ppt/tableStyles.xml><?xml version="1.0" encoding="utf-8"?>
<a:tblStyleLst xmlns:a="http://schemas.openxmlformats.org/drawingml/2006/main" def="{2A54E739-E25B-4C29-A71C-FB83D43C9B92}">
  <a:tblStyle styleId="{2A54E739-E25B-4C29-A71C-FB83D43C9B92}" styleName="Table_0">
    <a:wholeTbl>
      <a:tcTxStyle b="off" i="off">
        <a:font>
          <a:latin typeface="Corbel"/>
          <a:ea typeface="Corbel"/>
          <a:cs typeface="Corbe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F1F4"/>
          </a:solidFill>
        </a:fill>
      </a:tcStyle>
    </a:wholeTbl>
    <a:band1H>
      <a:tcTxStyle/>
      <a:tcStyle>
        <a:tcBdr/>
        <a:fill>
          <a:solidFill>
            <a:srgbClr val="CDE3E7"/>
          </a:solidFill>
        </a:fill>
      </a:tcStyle>
    </a:band1H>
    <a:band2H>
      <a:tcTxStyle/>
      <a:tcStyle>
        <a:tcBdr/>
      </a:tcStyle>
    </a:band2H>
    <a:band1V>
      <a:tcTxStyle/>
      <a:tcStyle>
        <a:tcBdr/>
        <a:fill>
          <a:solidFill>
            <a:srgbClr val="CDE3E7"/>
          </a:solidFill>
        </a:fill>
      </a:tcStyle>
    </a:band1V>
    <a:band2V>
      <a:tcTxStyle/>
      <a:tcStyle>
        <a:tcBdr/>
      </a:tcStyle>
    </a:band2V>
    <a:lastCol>
      <a:tcTxStyle b="on" i="off">
        <a:font>
          <a:latin typeface="Corbel"/>
          <a:ea typeface="Corbel"/>
          <a:cs typeface="Corbel"/>
        </a:font>
        <a:schemeClr val="lt1"/>
      </a:tcTxStyle>
      <a:tcStyle>
        <a:tcBdr/>
        <a:fill>
          <a:solidFill>
            <a:schemeClr val="accent1"/>
          </a:solidFill>
        </a:fill>
      </a:tcStyle>
    </a:lastCol>
    <a:firstCol>
      <a:tcTxStyle b="on" i="off">
        <a:font>
          <a:latin typeface="Corbel"/>
          <a:ea typeface="Corbel"/>
          <a:cs typeface="Corbel"/>
        </a:font>
        <a:schemeClr val="lt1"/>
      </a:tcTxStyle>
      <a:tcStyle>
        <a:tcBdr/>
        <a:fill>
          <a:solidFill>
            <a:schemeClr val="accent1"/>
          </a:solidFill>
        </a:fill>
      </a:tcStyle>
    </a:firstCol>
    <a:lastRow>
      <a:tcTxStyle b="on" i="off">
        <a:font>
          <a:latin typeface="Corbel"/>
          <a:ea typeface="Corbel"/>
          <a:cs typeface="Corbe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orbel"/>
          <a:ea typeface="Corbel"/>
          <a:cs typeface="Corbe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408" autoAdjust="0"/>
  </p:normalViewPr>
  <p:slideViewPr>
    <p:cSldViewPr snapToGrid="0">
      <p:cViewPr varScale="1">
        <p:scale>
          <a:sx n="66" d="100"/>
          <a:sy n="66" d="100"/>
        </p:scale>
        <p:origin x="87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tableStyles" Target="tableStyles.xml"/><Relationship Id="rId125"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126"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44D7F92B-B8F9-4B70-99C4-1614802A01CA}"/>
    <pc:docChg chg="modSld">
      <pc:chgData name="" userId="" providerId="" clId="Web-{44D7F92B-B8F9-4B70-99C4-1614802A01CA}" dt="2022-01-12T10:41:15.495" v="1" actId="20577"/>
      <pc:docMkLst>
        <pc:docMk/>
      </pc:docMkLst>
      <pc:sldChg chg="addSp delSp modSp">
        <pc:chgData name="" userId="" providerId="" clId="Web-{44D7F92B-B8F9-4B70-99C4-1614802A01CA}" dt="2022-01-12T10:41:15.495" v="1" actId="20577"/>
        <pc:sldMkLst>
          <pc:docMk/>
          <pc:sldMk cId="3629037967" sldId="420"/>
        </pc:sldMkLst>
        <pc:spChg chg="del">
          <ac:chgData name="" userId="" providerId="" clId="Web-{44D7F92B-B8F9-4B70-99C4-1614802A01CA}" dt="2022-01-12T10:41:02.745" v="0"/>
          <ac:spMkLst>
            <pc:docMk/>
            <pc:sldMk cId="3629037967" sldId="420"/>
            <ac:spMk id="2" creationId="{00000000-0000-0000-0000-000000000000}"/>
          </ac:spMkLst>
        </pc:spChg>
        <pc:spChg chg="add mod">
          <ac:chgData name="" userId="" providerId="" clId="Web-{44D7F92B-B8F9-4B70-99C4-1614802A01CA}" dt="2022-01-12T10:41:15.495" v="1" actId="20577"/>
          <ac:spMkLst>
            <pc:docMk/>
            <pc:sldMk cId="3629037967" sldId="420"/>
            <ac:spMk id="4" creationId="{B506A89E-E563-48C3-819F-3579A784EB79}"/>
          </ac:spMkLst>
        </pc:spChg>
      </pc:sldChg>
    </pc:docChg>
  </pc:docChgLst>
  <pc:docChgLst>
    <pc:chgData name="Prakash Andugula" userId="15a7d749222b3618" providerId="Windows Live" clId="Web-{44D7F92B-B8F9-4B70-99C4-1614802A01CA}"/>
    <pc:docChg chg="modSld">
      <pc:chgData name="Prakash Andugula" userId="15a7d749222b3618" providerId="Windows Live" clId="Web-{44D7F92B-B8F9-4B70-99C4-1614802A01CA}" dt="2022-01-12T10:42:22.356" v="14" actId="20577"/>
      <pc:docMkLst>
        <pc:docMk/>
      </pc:docMkLst>
      <pc:sldChg chg="addSp delSp modSp">
        <pc:chgData name="Prakash Andugula" userId="15a7d749222b3618" providerId="Windows Live" clId="Web-{44D7F92B-B8F9-4B70-99C4-1614802A01CA}" dt="2022-01-12T10:42:22.356" v="14" actId="20577"/>
        <pc:sldMkLst>
          <pc:docMk/>
          <pc:sldMk cId="0" sldId="256"/>
        </pc:sldMkLst>
        <pc:spChg chg="add mod">
          <ac:chgData name="Prakash Andugula" userId="15a7d749222b3618" providerId="Windows Live" clId="Web-{44D7F92B-B8F9-4B70-99C4-1614802A01CA}" dt="2022-01-12T10:42:22.356" v="14" actId="20577"/>
          <ac:spMkLst>
            <pc:docMk/>
            <pc:sldMk cId="0" sldId="256"/>
            <ac:spMk id="3" creationId="{9360D0DC-9235-46DC-85FD-410EAE47F97C}"/>
          </ac:spMkLst>
        </pc:spChg>
        <pc:spChg chg="del">
          <ac:chgData name="Prakash Andugula" userId="15a7d749222b3618" providerId="Windows Live" clId="Web-{44D7F92B-B8F9-4B70-99C4-1614802A01CA}" dt="2022-01-12T10:41:46.949" v="6"/>
          <ac:spMkLst>
            <pc:docMk/>
            <pc:sldMk cId="0" sldId="256"/>
            <ac:spMk id="9" creationId="{00000000-0000-0000-0000-000000000000}"/>
          </ac:spMkLst>
        </pc:spChg>
      </pc:sldChg>
      <pc:sldChg chg="modSp">
        <pc:chgData name="Prakash Andugula" userId="15a7d749222b3618" providerId="Windows Live" clId="Web-{44D7F92B-B8F9-4B70-99C4-1614802A01CA}" dt="2022-01-12T10:41:31.214" v="5" actId="20577"/>
        <pc:sldMkLst>
          <pc:docMk/>
          <pc:sldMk cId="3629037967" sldId="420"/>
        </pc:sldMkLst>
        <pc:spChg chg="mod">
          <ac:chgData name="Prakash Andugula" userId="15a7d749222b3618" providerId="Windows Live" clId="Web-{44D7F92B-B8F9-4B70-99C4-1614802A01CA}" dt="2022-01-12T10:41:31.214" v="5" actId="20577"/>
          <ac:spMkLst>
            <pc:docMk/>
            <pc:sldMk cId="3629037967" sldId="420"/>
            <ac:spMk id="4" creationId="{B506A89E-E563-48C3-819F-3579A784EB79}"/>
          </ac:spMkLst>
        </pc:spChg>
      </pc:sldChg>
    </pc:docChg>
  </pc:docChgLst>
  <pc:docChgLst>
    <pc:chgData name="Prakash Andugula" userId="15a7d749222b3618" providerId="Windows Live" clId="Web-{3DBAC347-8AF2-4B99-94C9-A27A2F839D6E}"/>
    <pc:docChg chg="delSld">
      <pc:chgData name="Prakash Andugula" userId="15a7d749222b3618" providerId="Windows Live" clId="Web-{3DBAC347-8AF2-4B99-94C9-A27A2F839D6E}" dt="2022-01-12T11:19:59.833" v="0"/>
      <pc:docMkLst>
        <pc:docMk/>
      </pc:docMkLst>
      <pc:sldChg chg="del">
        <pc:chgData name="Prakash Andugula" userId="15a7d749222b3618" providerId="Windows Live" clId="Web-{3DBAC347-8AF2-4B99-94C9-A27A2F839D6E}" dt="2022-01-12T11:19:59.833" v="0"/>
        <pc:sldMkLst>
          <pc:docMk/>
          <pc:sldMk cId="877747258" sldId="44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60375" y="720725"/>
            <a:ext cx="6396038" cy="35988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20" y="4560570"/>
            <a:ext cx="5852160" cy="4320540"/>
          </a:xfrm>
          <a:prstGeom prst="rect">
            <a:avLst/>
          </a:prstGeom>
          <a:noFill/>
          <a:ln>
            <a:noFill/>
          </a:ln>
        </p:spPr>
        <p:txBody>
          <a:bodyPr spcFirstLastPara="1" wrap="square" lIns="99013" tIns="99013" rIns="99013" bIns="99013"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614917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notes"/>
          <p:cNvSpPr txBox="1">
            <a:spLocks noGrp="1"/>
          </p:cNvSpPr>
          <p:nvPr>
            <p:ph type="body" idx="1"/>
          </p:nvPr>
        </p:nvSpPr>
        <p:spPr>
          <a:xfrm>
            <a:off x="731520" y="4560570"/>
            <a:ext cx="5852160" cy="4320540"/>
          </a:xfrm>
          <a:prstGeom prst="rect">
            <a:avLst/>
          </a:prstGeom>
        </p:spPr>
        <p:txBody>
          <a:bodyPr spcFirstLastPara="1" wrap="square" lIns="99013" tIns="99013" rIns="99013" bIns="99013" anchor="t" anchorCtr="0">
            <a:noAutofit/>
          </a:bodyPr>
          <a:lstStyle/>
          <a:p>
            <a:pPr marL="0" indent="0">
              <a:buNone/>
            </a:pPr>
            <a:endParaRPr/>
          </a:p>
        </p:txBody>
      </p:sp>
      <p:sp>
        <p:nvSpPr>
          <p:cNvPr id="135" name="Google Shape;135;p1:notes"/>
          <p:cNvSpPr>
            <a:spLocks noGrp="1" noRot="1" noChangeAspect="1"/>
          </p:cNvSpPr>
          <p:nvPr>
            <p:ph type="sldImg" idx="2"/>
          </p:nvPr>
        </p:nvSpPr>
        <p:spPr>
          <a:xfrm>
            <a:off x="458788" y="720725"/>
            <a:ext cx="6397625" cy="35988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2468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endParaRPr lang="en-US"/>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endParaRPr lang="en-US"/>
          </a:p>
        </p:txBody>
      </p:sp>
      <p:sp>
        <p:nvSpPr>
          <p:cNvPr id="5" name="Footer Placeholder 4"/>
          <p:cNvSpPr>
            <a:spLocks noGrp="1"/>
          </p:cNvSpPr>
          <p:nvPr>
            <p:ph type="ftr" sz="quarter" idx="11"/>
          </p:nvPr>
        </p:nvSpPr>
        <p:spPr>
          <a:xfrm>
            <a:off x="609602" y="6248208"/>
            <a:ext cx="7431311" cy="365125"/>
          </a:xfrm>
        </p:spPr>
        <p:txBody>
          <a:bodyPr/>
          <a:lstStyle/>
          <a:p>
            <a:endParaRPr lang="en-US"/>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8075084" y="103716"/>
            <a:ext cx="533400" cy="325968"/>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marL="0" lvl="0" indent="0" algn="r" rtl="0">
              <a:spcBef>
                <a:spcPts val="0"/>
              </a:spcBef>
              <a:spcAft>
                <a:spcPts val="0"/>
              </a:spcAft>
              <a:buNone/>
            </a:pPr>
            <a:fld id="{00000000-1234-1234-1234-123412341234}" type="slidenum">
              <a:rPr lang="en-US" smtClean="0"/>
              <a:t>‹#›</a:t>
            </a:fld>
            <a:endParaRPr lang="en-US"/>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endParaRPr lang="en-US"/>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pPr marL="0" lvl="0" indent="0" algn="r" rtl="0">
              <a:spcBef>
                <a:spcPts val="0"/>
              </a:spcBef>
              <a:spcAft>
                <a:spcPts val="0"/>
              </a:spcAft>
              <a:buNone/>
            </a:pPr>
            <a:fld id="{00000000-1234-1234-1234-123412341234}"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endParaRPr lang="en-US"/>
          </a:p>
        </p:txBody>
      </p:sp>
      <p:sp>
        <p:nvSpPr>
          <p:cNvPr id="10" name="Slide Number Placeholder 9"/>
          <p:cNvSpPr>
            <a:spLocks noGrp="1"/>
          </p:cNvSpPr>
          <p:nvPr>
            <p:ph type="sldNum" sz="quarter" idx="16"/>
          </p:nvPr>
        </p:nvSpPr>
        <p:spPr/>
        <p:txBody>
          <a:bodyPr rtlCol="0"/>
          <a:lstStyle/>
          <a:p>
            <a:pPr marL="0" lvl="0" indent="0" algn="r" rtl="0">
              <a:spcBef>
                <a:spcPts val="0"/>
              </a:spcBef>
              <a:spcAft>
                <a:spcPts val="0"/>
              </a:spcAft>
              <a:buNone/>
            </a:pPr>
            <a:fld id="{00000000-1234-1234-1234-123412341234}"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endParaRPr lang="en-US"/>
          </a:p>
        </p:txBody>
      </p:sp>
      <p:sp>
        <p:nvSpPr>
          <p:cNvPr id="12" name="Slide Number Placeholder 11"/>
          <p:cNvSpPr>
            <a:spLocks noGrp="1"/>
          </p:cNvSpPr>
          <p:nvPr>
            <p:ph type="sldNum" sz="quarter" idx="16"/>
          </p:nvPr>
        </p:nvSpPr>
        <p:spPr/>
        <p:txBody>
          <a:bodyPr rtlCol="0"/>
          <a:lstStyle/>
          <a:p>
            <a:pPr marL="0" lvl="0" indent="0" algn="r" rtl="0">
              <a:spcBef>
                <a:spcPts val="0"/>
              </a:spcBef>
              <a:spcAft>
                <a:spcPts val="0"/>
              </a:spcAft>
              <a:buNone/>
            </a:pPr>
            <a:fld id="{00000000-1234-1234-1234-123412341234}"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pPr marL="0" lvl="0" indent="0" algn="r" rtl="0">
              <a:spcBef>
                <a:spcPts val="0"/>
              </a:spcBef>
              <a:spcAft>
                <a:spcPts val="0"/>
              </a:spcAft>
              <a:buNone/>
            </a:pPr>
            <a:fld id="{00000000-1234-1234-1234-123412341234}" type="slidenum">
              <a:rPr lang="en-US" smtClean="0"/>
              <a:t>‹#›</a:t>
            </a:fld>
            <a:endParaRPr lang="en-US"/>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8331200" y="6248401"/>
            <a:ext cx="3556000" cy="365125"/>
          </a:xfrm>
        </p:spPr>
        <p:txBody>
          <a:bodyPr rtlCol="0"/>
          <a:lstStyle/>
          <a:p>
            <a:endParaRPr lang="en-US"/>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pPr marL="0" lvl="0" indent="0" algn="r" rtl="0">
              <a:spcBef>
                <a:spcPts val="0"/>
              </a:spcBef>
              <a:spcAft>
                <a:spcPts val="0"/>
              </a:spcAft>
              <a:buNone/>
            </a:pPr>
            <a:fld id="{00000000-1234-1234-1234-123412341234}" type="slidenum">
              <a:rPr lang="en-US" smtClean="0"/>
              <a:t>‹#›</a:t>
            </a:fld>
            <a:endParaRPr lang="en-US"/>
          </a:p>
        </p:txBody>
      </p:sp>
      <p:sp>
        <p:nvSpPr>
          <p:cNvPr id="14" name="Footer Placeholder 13"/>
          <p:cNvSpPr>
            <a:spLocks noGrp="1"/>
          </p:cNvSpPr>
          <p:nvPr>
            <p:ph type="ftr" sz="quarter" idx="12"/>
          </p:nvPr>
        </p:nvSpPr>
        <p:spPr>
          <a:xfrm>
            <a:off x="2133600" y="6248207"/>
            <a:ext cx="6096000" cy="365125"/>
          </a:xfrm>
        </p:spPr>
        <p:txBody>
          <a:bodyPr rtlCol="0"/>
          <a:lstStyle/>
          <a:p>
            <a:endParaRPr lang="en-US"/>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endParaRPr lang="en-US"/>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sldNum="0"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9" name="Google Shape;139;p19"/>
          <p:cNvSpPr txBox="1"/>
          <p:nvPr/>
        </p:nvSpPr>
        <p:spPr>
          <a:xfrm>
            <a:off x="7674566" y="4558352"/>
            <a:ext cx="4517434" cy="1392070"/>
          </a:xfrm>
          <a:prstGeom prst="rect">
            <a:avLst/>
          </a:prstGeom>
          <a:noFill/>
          <a:ln>
            <a:noFill/>
          </a:ln>
        </p:spPr>
        <p:txBody>
          <a:bodyPr spcFirstLastPara="1" wrap="square" lIns="91425" tIns="45700" rIns="91425" bIns="45700" anchor="b" anchorCtr="0">
            <a:noAutofit/>
          </a:bodyPr>
          <a:lstStyle/>
          <a:p>
            <a:pPr lvl="0" algn="r">
              <a:lnSpc>
                <a:spcPct val="90000"/>
              </a:lnSpc>
              <a:buClr>
                <a:schemeClr val="lt2"/>
              </a:buClr>
              <a:buSzPts val="3200"/>
            </a:pPr>
            <a:r>
              <a:rPr lang="en-US" sz="3200" dirty="0">
                <a:solidFill>
                  <a:schemeClr val="lt2"/>
                </a:solidFill>
                <a:latin typeface="Mongolian Baiti" panose="03000500000000000000" pitchFamily="66" charset="0"/>
                <a:ea typeface="EB Garamond"/>
                <a:cs typeface="Mongolian Baiti" panose="03000500000000000000" pitchFamily="66" charset="0"/>
                <a:sym typeface="EB Garamond"/>
              </a:rPr>
              <a:t>Dr. Prakash </a:t>
            </a:r>
            <a:r>
              <a:rPr lang="en-US" sz="3200" dirty="0" err="1" smtClean="0">
                <a:solidFill>
                  <a:schemeClr val="lt2"/>
                </a:solidFill>
                <a:latin typeface="Mongolian Baiti" panose="03000500000000000000" pitchFamily="66" charset="0"/>
                <a:ea typeface="EB Garamond"/>
                <a:cs typeface="Mongolian Baiti" panose="03000500000000000000" pitchFamily="66" charset="0"/>
                <a:sym typeface="EB Garamond"/>
              </a:rPr>
              <a:t>Andugula</a:t>
            </a:r>
            <a:endParaRPr lang="en-US" sz="3200" dirty="0" smtClean="0">
              <a:solidFill>
                <a:schemeClr val="lt2"/>
              </a:solidFill>
              <a:latin typeface="Mongolian Baiti" panose="03000500000000000000" pitchFamily="66" charset="0"/>
              <a:ea typeface="EB Garamond"/>
              <a:cs typeface="Mongolian Baiti" panose="03000500000000000000" pitchFamily="66" charset="0"/>
              <a:sym typeface="EB Garamond"/>
            </a:endParaRPr>
          </a:p>
          <a:p>
            <a:pPr lvl="0" algn="r">
              <a:lnSpc>
                <a:spcPct val="90000"/>
              </a:lnSpc>
              <a:buClr>
                <a:schemeClr val="lt2"/>
              </a:buClr>
              <a:buSzPts val="3200"/>
            </a:pPr>
            <a:r>
              <a:rPr lang="en-US" sz="3200" dirty="0" smtClean="0">
                <a:solidFill>
                  <a:schemeClr val="lt2"/>
                </a:solidFill>
                <a:latin typeface="Mongolian Baiti" panose="03000500000000000000" pitchFamily="66" charset="0"/>
                <a:ea typeface="EB Garamond"/>
                <a:cs typeface="Mongolian Baiti" panose="03000500000000000000" pitchFamily="66" charset="0"/>
                <a:sym typeface="EB Garamond"/>
              </a:rPr>
              <a:t>CSE, RAIT </a:t>
            </a:r>
            <a:endParaRPr lang="en-US" sz="3200" dirty="0">
              <a:solidFill>
                <a:schemeClr val="lt2"/>
              </a:solidFill>
              <a:latin typeface="Mongolian Baiti" panose="03000500000000000000" pitchFamily="66" charset="0"/>
              <a:ea typeface="EB Garamond"/>
              <a:cs typeface="Mongolian Baiti" panose="03000500000000000000" pitchFamily="66" charset="0"/>
              <a:sym typeface="EB Garamond"/>
            </a:endParaRPr>
          </a:p>
        </p:txBody>
      </p:sp>
      <p:sp>
        <p:nvSpPr>
          <p:cNvPr id="4" name="Subtitle 3">
            <a:extLst>
              <a:ext uri="{FF2B5EF4-FFF2-40B4-BE49-F238E27FC236}">
                <a16:creationId xmlns="" xmlns:a16="http://schemas.microsoft.com/office/drawing/2014/main" id="{B506A89E-E563-48C3-819F-3579A784EB79}"/>
              </a:ext>
            </a:extLst>
          </p:cNvPr>
          <p:cNvSpPr>
            <a:spLocks noGrp="1"/>
          </p:cNvSpPr>
          <p:nvPr>
            <p:ph type="subTitle" idx="1"/>
          </p:nvPr>
        </p:nvSpPr>
        <p:spPr/>
        <p:txBody>
          <a:bodyPr vert="horz" lIns="91440" tIns="45720" rIns="91440" bIns="45720" anchor="ctr">
            <a:normAutofit/>
          </a:bodyPr>
          <a:lstStyle/>
          <a:p>
            <a:r>
              <a:rPr lang="en-IN" dirty="0">
                <a:latin typeface="Mongolian Baiti" panose="03000500000000000000" pitchFamily="66" charset="0"/>
                <a:ea typeface="EB Garamond"/>
                <a:cs typeface="Mongolian Baiti" panose="03000500000000000000" pitchFamily="66" charset="0"/>
                <a:sym typeface="EB Garamond"/>
              </a:rPr>
              <a:t>Advanced Machine </a:t>
            </a:r>
            <a:r>
              <a:rPr lang="en-IN" dirty="0" smtClean="0">
                <a:latin typeface="Mongolian Baiti" panose="03000500000000000000" pitchFamily="66" charset="0"/>
                <a:ea typeface="EB Garamond"/>
                <a:cs typeface="Mongolian Baiti" panose="03000500000000000000" pitchFamily="66" charset="0"/>
                <a:sym typeface="EB Garamond"/>
              </a:rPr>
              <a:t>Learning Topics Overview</a:t>
            </a:r>
            <a:endParaRPr lang="en-GB" dirty="0">
              <a:cs typeface="Mongolian Baiti"/>
            </a:endParaRPr>
          </a:p>
        </p:txBody>
      </p:sp>
      <p:sp>
        <p:nvSpPr>
          <p:cNvPr id="5" name="Google Shape;137;p19"/>
          <p:cNvSpPr txBox="1">
            <a:spLocks/>
          </p:cNvSpPr>
          <p:nvPr/>
        </p:nvSpPr>
        <p:spPr>
          <a:xfrm>
            <a:off x="28598" y="616099"/>
            <a:ext cx="12163402" cy="762758"/>
          </a:xfrm>
          <a:prstGeom prst="rect">
            <a:avLst/>
          </a:prstGeom>
          <a:noFill/>
          <a:ln>
            <a:noFill/>
          </a:ln>
        </p:spPr>
        <p:txBody>
          <a:bodyPr spcFirstLastPara="1" vert="horz" wrap="square" lIns="91425" tIns="45700" rIns="91425" bIns="45700" anchor="t" anchorCtr="0">
            <a:noAutofit/>
          </a:bodyPr>
          <a:lstStyle>
            <a:lvl1pPr algn="l" rtl="0" eaLnBrk="1" latinLnBrk="0" hangingPunct="1">
              <a:spcBef>
                <a:spcPct val="0"/>
              </a:spcBef>
              <a:buNone/>
              <a:defRPr kumimoji="0" sz="4400" kern="1200" cap="all" baseline="0">
                <a:solidFill>
                  <a:schemeClr val="tx2"/>
                </a:solidFill>
                <a:latin typeface="+mj-lt"/>
                <a:ea typeface="+mj-ea"/>
                <a:cs typeface="+mj-cs"/>
              </a:defRPr>
            </a:lvl1pPr>
          </a:lstStyle>
          <a:p>
            <a:pPr algn="ctr">
              <a:buClrTx/>
              <a:buSzPts val="4400"/>
              <a:buFontTx/>
            </a:pPr>
            <a:r>
              <a:rPr lang="en-IN" cap="none" dirty="0">
                <a:latin typeface="Mongolian Baiti" panose="03000500000000000000" pitchFamily="66" charset="0"/>
                <a:ea typeface="EB Garamond"/>
                <a:cs typeface="Mongolian Baiti" panose="03000500000000000000" pitchFamily="66" charset="0"/>
                <a:sym typeface="EB Garamond"/>
              </a:rPr>
              <a:t>Directed Graphical models</a:t>
            </a:r>
            <a:endParaRPr lang="en-US" cap="none" dirty="0">
              <a:solidFill>
                <a:srgbClr val="E2E2E2"/>
              </a:solidFill>
              <a:latin typeface="Mongolian Baiti" panose="03000500000000000000" pitchFamily="66" charset="0"/>
              <a:ea typeface="EB Garamond"/>
              <a:cs typeface="Mongolian Baiti" panose="03000500000000000000" pitchFamily="66" charset="0"/>
              <a:sym typeface="EB Garamond"/>
            </a:endParaRPr>
          </a:p>
        </p:txBody>
      </p:sp>
      <p:sp>
        <p:nvSpPr>
          <p:cNvPr id="6" name="Google Shape;137;p19"/>
          <p:cNvSpPr txBox="1">
            <a:spLocks/>
          </p:cNvSpPr>
          <p:nvPr/>
        </p:nvSpPr>
        <p:spPr>
          <a:xfrm>
            <a:off x="4063568" y="2665177"/>
            <a:ext cx="4630489" cy="1542847"/>
          </a:xfrm>
          <a:prstGeom prst="rect">
            <a:avLst/>
          </a:prstGeom>
          <a:noFill/>
          <a:ln>
            <a:noFill/>
          </a:ln>
        </p:spPr>
        <p:txBody>
          <a:bodyPr spcFirstLastPara="1" vert="horz" wrap="square" lIns="91425" tIns="45700" rIns="91425" bIns="45700" anchor="t" anchorCtr="0">
            <a:noAutofit/>
          </a:bodyPr>
          <a:lstStyle>
            <a:lvl1pPr algn="l" rtl="0" eaLnBrk="1" latinLnBrk="0" hangingPunct="1">
              <a:spcBef>
                <a:spcPct val="0"/>
              </a:spcBef>
              <a:buNone/>
              <a:defRPr kumimoji="0" sz="4400" kern="1200" cap="all" baseline="0">
                <a:solidFill>
                  <a:schemeClr val="tx2"/>
                </a:solidFill>
                <a:latin typeface="+mj-lt"/>
                <a:ea typeface="+mj-ea"/>
                <a:cs typeface="+mj-cs"/>
              </a:defRPr>
            </a:lvl1pPr>
          </a:lstStyle>
          <a:p>
            <a:pPr marL="571500" indent="-571500">
              <a:buClrTx/>
              <a:buSzPts val="4400"/>
              <a:buFont typeface="Arial" panose="020B0604020202020204" pitchFamily="34" charset="0"/>
              <a:buChar char="•"/>
            </a:pPr>
            <a:r>
              <a:rPr lang="en-IN" cap="none" dirty="0">
                <a:latin typeface="Mongolian Baiti" panose="03000500000000000000" pitchFamily="66" charset="0"/>
                <a:ea typeface="EB Garamond"/>
                <a:cs typeface="Mongolian Baiti" panose="03000500000000000000" pitchFamily="66" charset="0"/>
                <a:sym typeface="EB Garamond"/>
              </a:rPr>
              <a:t>Introduction</a:t>
            </a:r>
            <a:endParaRPr lang="en-US" cap="none" dirty="0">
              <a:solidFill>
                <a:srgbClr val="E2E2E2"/>
              </a:solidFill>
              <a:latin typeface="Mongolian Baiti" panose="03000500000000000000" pitchFamily="66" charset="0"/>
              <a:ea typeface="EB Garamond"/>
              <a:cs typeface="Mongolian Baiti" panose="03000500000000000000" pitchFamily="66" charset="0"/>
              <a:sym typeface="EB Garamond"/>
            </a:endParaRPr>
          </a:p>
        </p:txBody>
      </p:sp>
    </p:spTree>
    <p:extLst>
      <p:ext uri="{BB962C8B-B14F-4D97-AF65-F5344CB8AC3E}">
        <p14:creationId xmlns:p14="http://schemas.microsoft.com/office/powerpoint/2010/main" val="3629037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a:t>
            </a:r>
            <a:r>
              <a:rPr lang="en-US" dirty="0"/>
              <a:t>Graph </a:t>
            </a:r>
            <a:r>
              <a:rPr lang="en-US" dirty="0" smtClean="0"/>
              <a:t>Structure &amp;Factorization..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566057" y="1600199"/>
                <a:ext cx="11466286" cy="5257801"/>
              </a:xfrm>
            </p:spPr>
            <p:txBody>
              <a:bodyPr>
                <a:normAutofit/>
              </a:bodyPr>
              <a:lstStyle/>
              <a:p>
                <a:pPr marL="0" indent="0">
                  <a:buNone/>
                </a:pPr>
                <a:r>
                  <a:rPr lang="en-US" sz="2800" dirty="0"/>
                  <a:t>K</a:t>
                </a:r>
                <a:r>
                  <a:rPr lang="en-US" sz="2800" dirty="0" smtClean="0"/>
                  <a:t>ey </a:t>
                </a:r>
                <a:r>
                  <a:rPr lang="en-US" sz="2800" dirty="0"/>
                  <a:t>principle underlying Bayesian networks is the </a:t>
                </a:r>
                <a:r>
                  <a:rPr lang="en-US" sz="2800" b="1" dirty="0"/>
                  <a:t>chain rule of probability</a:t>
                </a:r>
                <a:r>
                  <a:rPr lang="en-US" sz="2800" dirty="0"/>
                  <a:t>, which </a:t>
                </a:r>
                <a:r>
                  <a:rPr lang="en-US" sz="2800" dirty="0" smtClean="0"/>
                  <a:t>allows to </a:t>
                </a:r>
                <a:r>
                  <a:rPr lang="en-US" sz="2800" dirty="0"/>
                  <a:t>express the </a:t>
                </a:r>
                <a:r>
                  <a:rPr lang="en-US" sz="2800" b="1" dirty="0"/>
                  <a:t>joint probability of multiple variables</a:t>
                </a:r>
                <a:r>
                  <a:rPr lang="en-US" sz="2800" dirty="0"/>
                  <a:t> as a product of conditional probabilities:</a:t>
                </a:r>
                <a:endParaRPr lang="en-IN" sz="2800" dirty="0"/>
              </a:p>
              <a:p>
                <a14:m>
                  <m:oMath xmlns:m="http://schemas.openxmlformats.org/officeDocument/2006/math">
                    <m:r>
                      <a:rPr lang="en-US" sz="2800" i="1">
                        <a:latin typeface="Cambria Math" panose="02040503050406030204" pitchFamily="18" charset="0"/>
                      </a:rPr>
                      <m:t>𝑝</m:t>
                    </m:r>
                    <m:r>
                      <a:rPr lang="en-US" sz="2800">
                        <a:latin typeface="Cambria Math" panose="02040503050406030204" pitchFamily="18" charset="0"/>
                      </a:rPr>
                      <m:t>(</m:t>
                    </m:r>
                    <m:sSub>
                      <m:sSubPr>
                        <m:ctrlPr>
                          <a:rPr lang="en-IN" sz="2800" i="1">
                            <a:latin typeface="Cambria Math" panose="02040503050406030204" pitchFamily="18" charset="0"/>
                          </a:rPr>
                        </m:ctrlPr>
                      </m:sSubPr>
                      <m:e>
                        <m:r>
                          <a:rPr lang="en-US" sz="2800" i="1">
                            <a:latin typeface="Cambria Math" panose="02040503050406030204" pitchFamily="18" charset="0"/>
                          </a:rPr>
                          <m:t>𝑥</m:t>
                        </m:r>
                      </m:e>
                      <m:sub>
                        <m:r>
                          <a:rPr lang="en-US" sz="2800">
                            <a:latin typeface="Cambria Math" panose="02040503050406030204" pitchFamily="18" charset="0"/>
                          </a:rPr>
                          <m:t>1:</m:t>
                        </m:r>
                        <m:r>
                          <a:rPr lang="en-US" sz="2800" i="1">
                            <a:latin typeface="Cambria Math" panose="02040503050406030204" pitchFamily="18" charset="0"/>
                          </a:rPr>
                          <m:t>𝑉</m:t>
                        </m:r>
                      </m:sub>
                    </m:sSub>
                    <m:r>
                      <a:rPr lang="en-US" sz="2800">
                        <a:latin typeface="Cambria Math" panose="02040503050406030204" pitchFamily="18" charset="0"/>
                      </a:rPr>
                      <m:t>)=</m:t>
                    </m:r>
                    <m:r>
                      <a:rPr lang="en-US" sz="2800" i="1">
                        <a:latin typeface="Cambria Math" panose="02040503050406030204" pitchFamily="18" charset="0"/>
                      </a:rPr>
                      <m:t>𝑝</m:t>
                    </m:r>
                    <m:r>
                      <a:rPr lang="en-US" sz="2800">
                        <a:latin typeface="Cambria Math" panose="02040503050406030204" pitchFamily="18" charset="0"/>
                      </a:rPr>
                      <m:t>(</m:t>
                    </m:r>
                    <m:sSub>
                      <m:sSubPr>
                        <m:ctrlPr>
                          <a:rPr lang="en-IN" sz="2800" i="1">
                            <a:latin typeface="Cambria Math" panose="02040503050406030204" pitchFamily="18" charset="0"/>
                          </a:rPr>
                        </m:ctrlPr>
                      </m:sSubPr>
                      <m:e>
                        <m:r>
                          <a:rPr lang="en-US" sz="2800" i="1">
                            <a:latin typeface="Cambria Math" panose="02040503050406030204" pitchFamily="18" charset="0"/>
                          </a:rPr>
                          <m:t>𝑥</m:t>
                        </m:r>
                      </m:e>
                      <m:sub>
                        <m:r>
                          <a:rPr lang="en-US" sz="2800">
                            <a:latin typeface="Cambria Math" panose="02040503050406030204" pitchFamily="18" charset="0"/>
                          </a:rPr>
                          <m:t>1</m:t>
                        </m:r>
                      </m:sub>
                    </m:sSub>
                    <m:r>
                      <a:rPr lang="en-US" sz="2800">
                        <a:latin typeface="Cambria Math" panose="02040503050406030204" pitchFamily="18" charset="0"/>
                      </a:rPr>
                      <m:t>)</m:t>
                    </m:r>
                    <m:r>
                      <a:rPr lang="en-US" sz="2800" i="1">
                        <a:latin typeface="Cambria Math" panose="02040503050406030204" pitchFamily="18" charset="0"/>
                      </a:rPr>
                      <m:t>𝑝</m:t>
                    </m:r>
                    <m:r>
                      <a:rPr lang="en-US" sz="2800">
                        <a:latin typeface="Cambria Math" panose="02040503050406030204" pitchFamily="18" charset="0"/>
                      </a:rPr>
                      <m:t>(</m:t>
                    </m:r>
                    <m:sSub>
                      <m:sSubPr>
                        <m:ctrlPr>
                          <a:rPr lang="en-IN" sz="2800" i="1">
                            <a:latin typeface="Cambria Math" panose="02040503050406030204" pitchFamily="18" charset="0"/>
                          </a:rPr>
                        </m:ctrlPr>
                      </m:sSubPr>
                      <m:e>
                        <m:r>
                          <a:rPr lang="en-US" sz="2800" i="1">
                            <a:latin typeface="Cambria Math" panose="02040503050406030204" pitchFamily="18" charset="0"/>
                          </a:rPr>
                          <m:t>𝑥</m:t>
                        </m:r>
                      </m:e>
                      <m:sub>
                        <m:r>
                          <a:rPr lang="en-US" sz="2800">
                            <a:latin typeface="Cambria Math" panose="02040503050406030204" pitchFamily="18" charset="0"/>
                          </a:rPr>
                          <m:t>2</m:t>
                        </m:r>
                      </m:sub>
                    </m:sSub>
                    <m:r>
                      <a:rPr lang="en-US" sz="2800">
                        <a:latin typeface="Cambria Math" panose="02040503050406030204" pitchFamily="18" charset="0"/>
                      </a:rPr>
                      <m:t>|</m:t>
                    </m:r>
                    <m:sSub>
                      <m:sSubPr>
                        <m:ctrlPr>
                          <a:rPr lang="en-IN" sz="2800" i="1">
                            <a:latin typeface="Cambria Math" panose="02040503050406030204" pitchFamily="18" charset="0"/>
                          </a:rPr>
                        </m:ctrlPr>
                      </m:sSubPr>
                      <m:e>
                        <m:r>
                          <a:rPr lang="en-US" sz="2800" i="1">
                            <a:latin typeface="Cambria Math" panose="02040503050406030204" pitchFamily="18" charset="0"/>
                          </a:rPr>
                          <m:t>𝑥</m:t>
                        </m:r>
                      </m:e>
                      <m:sub>
                        <m:r>
                          <a:rPr lang="en-US" sz="2800">
                            <a:latin typeface="Cambria Math" panose="02040503050406030204" pitchFamily="18" charset="0"/>
                          </a:rPr>
                          <m:t>1</m:t>
                        </m:r>
                      </m:sub>
                    </m:sSub>
                    <m:r>
                      <a:rPr lang="en-US" sz="2800">
                        <a:latin typeface="Cambria Math" panose="02040503050406030204" pitchFamily="18" charset="0"/>
                      </a:rPr>
                      <m:t>)</m:t>
                    </m:r>
                    <m:r>
                      <a:rPr lang="en-US" sz="2800" i="1">
                        <a:latin typeface="Cambria Math" panose="02040503050406030204" pitchFamily="18" charset="0"/>
                      </a:rPr>
                      <m:t>𝑝</m:t>
                    </m:r>
                    <m:r>
                      <a:rPr lang="en-US" sz="2800">
                        <a:latin typeface="Cambria Math" panose="02040503050406030204" pitchFamily="18" charset="0"/>
                      </a:rPr>
                      <m:t>(</m:t>
                    </m:r>
                    <m:sSub>
                      <m:sSubPr>
                        <m:ctrlPr>
                          <a:rPr lang="en-IN" sz="2800" i="1">
                            <a:latin typeface="Cambria Math" panose="02040503050406030204" pitchFamily="18" charset="0"/>
                          </a:rPr>
                        </m:ctrlPr>
                      </m:sSubPr>
                      <m:e>
                        <m:r>
                          <a:rPr lang="en-US" sz="2800" i="1">
                            <a:latin typeface="Cambria Math" panose="02040503050406030204" pitchFamily="18" charset="0"/>
                          </a:rPr>
                          <m:t>𝑥</m:t>
                        </m:r>
                      </m:e>
                      <m:sub>
                        <m:r>
                          <a:rPr lang="en-US" sz="2800">
                            <a:latin typeface="Cambria Math" panose="02040503050406030204" pitchFamily="18" charset="0"/>
                          </a:rPr>
                          <m:t>3</m:t>
                        </m:r>
                      </m:sub>
                    </m:sSub>
                    <m:r>
                      <a:rPr lang="en-US" sz="2800">
                        <a:latin typeface="Cambria Math" panose="02040503050406030204" pitchFamily="18" charset="0"/>
                      </a:rPr>
                      <m:t>|</m:t>
                    </m:r>
                    <m:sSub>
                      <m:sSubPr>
                        <m:ctrlPr>
                          <a:rPr lang="en-IN" sz="2800" i="1">
                            <a:latin typeface="Cambria Math" panose="02040503050406030204" pitchFamily="18" charset="0"/>
                          </a:rPr>
                        </m:ctrlPr>
                      </m:sSubPr>
                      <m:e>
                        <m:r>
                          <a:rPr lang="en-US" sz="2800" i="1">
                            <a:latin typeface="Cambria Math" panose="02040503050406030204" pitchFamily="18" charset="0"/>
                          </a:rPr>
                          <m:t>𝑥</m:t>
                        </m:r>
                      </m:e>
                      <m:sub>
                        <m:r>
                          <a:rPr lang="en-US" sz="2800">
                            <a:latin typeface="Cambria Math" panose="02040503050406030204" pitchFamily="18" charset="0"/>
                          </a:rPr>
                          <m:t>1</m:t>
                        </m:r>
                      </m:sub>
                    </m:sSub>
                    <m:r>
                      <a:rPr lang="en-US" sz="2800">
                        <a:latin typeface="Cambria Math" panose="02040503050406030204" pitchFamily="18" charset="0"/>
                      </a:rPr>
                      <m:t>,</m:t>
                    </m:r>
                    <m:sSub>
                      <m:sSubPr>
                        <m:ctrlPr>
                          <a:rPr lang="en-IN" sz="2800" i="1">
                            <a:latin typeface="Cambria Math" panose="02040503050406030204" pitchFamily="18" charset="0"/>
                          </a:rPr>
                        </m:ctrlPr>
                      </m:sSubPr>
                      <m:e>
                        <m:r>
                          <a:rPr lang="en-US" sz="2800" i="1">
                            <a:latin typeface="Cambria Math" panose="02040503050406030204" pitchFamily="18" charset="0"/>
                          </a:rPr>
                          <m:t>𝑥</m:t>
                        </m:r>
                      </m:e>
                      <m:sub>
                        <m:r>
                          <a:rPr lang="en-US" sz="2800">
                            <a:latin typeface="Cambria Math" panose="02040503050406030204" pitchFamily="18" charset="0"/>
                          </a:rPr>
                          <m:t>2</m:t>
                        </m:r>
                      </m:sub>
                    </m:sSub>
                    <m:r>
                      <a:rPr lang="en-US" sz="2800">
                        <a:latin typeface="Cambria Math" panose="02040503050406030204" pitchFamily="18" charset="0"/>
                      </a:rPr>
                      <m:t>)...</m:t>
                    </m:r>
                    <m:r>
                      <a:rPr lang="en-US" sz="2800" i="1">
                        <a:latin typeface="Cambria Math" panose="02040503050406030204" pitchFamily="18" charset="0"/>
                      </a:rPr>
                      <m:t>𝑝</m:t>
                    </m:r>
                    <m:r>
                      <a:rPr lang="en-US" sz="2800">
                        <a:latin typeface="Cambria Math" panose="02040503050406030204" pitchFamily="18" charset="0"/>
                      </a:rPr>
                      <m:t>(</m:t>
                    </m:r>
                    <m:sSub>
                      <m:sSubPr>
                        <m:ctrlPr>
                          <a:rPr lang="en-IN"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𝑉</m:t>
                        </m:r>
                      </m:sub>
                    </m:sSub>
                    <m:r>
                      <a:rPr lang="en-US" sz="2800">
                        <a:latin typeface="Cambria Math" panose="02040503050406030204" pitchFamily="18" charset="0"/>
                      </a:rPr>
                      <m:t>|</m:t>
                    </m:r>
                    <m:sSub>
                      <m:sSubPr>
                        <m:ctrlPr>
                          <a:rPr lang="en-IN" sz="2800" i="1">
                            <a:latin typeface="Cambria Math" panose="02040503050406030204" pitchFamily="18" charset="0"/>
                          </a:rPr>
                        </m:ctrlPr>
                      </m:sSubPr>
                      <m:e>
                        <m:r>
                          <a:rPr lang="en-US" sz="2800" i="1">
                            <a:latin typeface="Cambria Math" panose="02040503050406030204" pitchFamily="18" charset="0"/>
                          </a:rPr>
                          <m:t>𝑥</m:t>
                        </m:r>
                      </m:e>
                      <m:sub>
                        <m:r>
                          <a:rPr lang="en-US" sz="2800">
                            <a:latin typeface="Cambria Math" panose="02040503050406030204" pitchFamily="18" charset="0"/>
                          </a:rPr>
                          <m:t>1:</m:t>
                        </m:r>
                        <m:r>
                          <a:rPr lang="en-US" sz="2800" i="1">
                            <a:latin typeface="Cambria Math" panose="02040503050406030204" pitchFamily="18" charset="0"/>
                          </a:rPr>
                          <m:t>𝑉</m:t>
                        </m:r>
                        <m:r>
                          <a:rPr lang="en-US" sz="2800" i="1">
                            <a:latin typeface="Cambria Math" panose="02040503050406030204" pitchFamily="18" charset="0"/>
                          </a:rPr>
                          <m:t>−</m:t>
                        </m:r>
                        <m:r>
                          <a:rPr lang="en-US" sz="2800">
                            <a:latin typeface="Cambria Math" panose="02040503050406030204" pitchFamily="18" charset="0"/>
                          </a:rPr>
                          <m:t>1</m:t>
                        </m:r>
                      </m:sub>
                    </m:sSub>
                    <m:r>
                      <a:rPr lang="en-US" sz="2800">
                        <a:latin typeface="Cambria Math" panose="02040503050406030204" pitchFamily="18" charset="0"/>
                      </a:rPr>
                      <m:t>)</m:t>
                    </m:r>
                  </m:oMath>
                </a14:m>
                <a:endParaRPr lang="en-IN" sz="2800" dirty="0"/>
              </a:p>
              <a:p>
                <a:pPr lvl="1"/>
                <a14:m>
                  <m:oMath xmlns:m="http://schemas.openxmlformats.org/officeDocument/2006/math">
                    <m:sSub>
                      <m:sSubPr>
                        <m:ctrlPr>
                          <a:rPr lang="en-IN" sz="2800" i="1">
                            <a:latin typeface="Cambria Math" panose="02040503050406030204" pitchFamily="18" charset="0"/>
                          </a:rPr>
                        </m:ctrlPr>
                      </m:sSubPr>
                      <m:e>
                        <m:r>
                          <a:rPr lang="en-US" sz="2800" i="1">
                            <a:latin typeface="Cambria Math" panose="02040503050406030204" pitchFamily="18" charset="0"/>
                          </a:rPr>
                          <m:t>𝑥</m:t>
                        </m:r>
                      </m:e>
                      <m:sub>
                        <m:r>
                          <a:rPr lang="en-US" sz="2800">
                            <a:latin typeface="Cambria Math" panose="02040503050406030204" pitchFamily="18" charset="0"/>
                          </a:rPr>
                          <m:t>1</m:t>
                        </m:r>
                      </m:sub>
                    </m:sSub>
                    <m:r>
                      <a:rPr lang="en-US" sz="2800">
                        <a:latin typeface="Cambria Math" panose="02040503050406030204" pitchFamily="18" charset="0"/>
                      </a:rPr>
                      <m:t>,</m:t>
                    </m:r>
                    <m:sSub>
                      <m:sSubPr>
                        <m:ctrlPr>
                          <a:rPr lang="en-IN" sz="2800" i="1">
                            <a:latin typeface="Cambria Math" panose="02040503050406030204" pitchFamily="18" charset="0"/>
                          </a:rPr>
                        </m:ctrlPr>
                      </m:sSubPr>
                      <m:e>
                        <m:r>
                          <a:rPr lang="en-US" sz="2800" i="1">
                            <a:latin typeface="Cambria Math" panose="02040503050406030204" pitchFamily="18" charset="0"/>
                          </a:rPr>
                          <m:t>𝑥</m:t>
                        </m:r>
                      </m:e>
                      <m:sub>
                        <m:r>
                          <a:rPr lang="en-US" sz="2800">
                            <a:latin typeface="Cambria Math" panose="02040503050406030204" pitchFamily="18" charset="0"/>
                          </a:rPr>
                          <m:t>2</m:t>
                        </m:r>
                      </m:sub>
                    </m:sSub>
                    <m:r>
                      <a:rPr lang="en-US" sz="2800">
                        <a:latin typeface="Cambria Math" panose="02040503050406030204" pitchFamily="18" charset="0"/>
                      </a:rPr>
                      <m:t>,...,</m:t>
                    </m:r>
                    <m:sSub>
                      <m:sSubPr>
                        <m:ctrlPr>
                          <a:rPr lang="en-IN"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𝑉</m:t>
                        </m:r>
                      </m:sub>
                    </m:sSub>
                  </m:oMath>
                </a14:m>
                <a:r>
                  <a:rPr lang="en-US" sz="2800" dirty="0"/>
                  <a:t> are random variables</a:t>
                </a:r>
                <a:endParaRPr lang="en-IN" sz="2800" dirty="0"/>
              </a:p>
              <a:p>
                <a:pPr lvl="1"/>
                <a14:m>
                  <m:oMath xmlns:m="http://schemas.openxmlformats.org/officeDocument/2006/math">
                    <m:r>
                      <a:rPr lang="en-US" sz="2800" i="1">
                        <a:latin typeface="Cambria Math" panose="02040503050406030204" pitchFamily="18" charset="0"/>
                      </a:rPr>
                      <m:t>𝑝</m:t>
                    </m:r>
                    <m:r>
                      <a:rPr lang="en-US" sz="2800">
                        <a:latin typeface="Cambria Math" panose="02040503050406030204" pitchFamily="18" charset="0"/>
                      </a:rPr>
                      <m:t>(</m:t>
                    </m:r>
                    <m:sSub>
                      <m:sSubPr>
                        <m:ctrlPr>
                          <a:rPr lang="en-IN"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𝑡</m:t>
                        </m:r>
                      </m:sub>
                    </m:sSub>
                    <m:r>
                      <a:rPr lang="en-US" sz="2800">
                        <a:latin typeface="Cambria Math" panose="02040503050406030204" pitchFamily="18" charset="0"/>
                      </a:rPr>
                      <m:t>|</m:t>
                    </m:r>
                    <m:sSub>
                      <m:sSubPr>
                        <m:ctrlPr>
                          <a:rPr lang="en-IN" sz="2800" i="1">
                            <a:latin typeface="Cambria Math" panose="02040503050406030204" pitchFamily="18" charset="0"/>
                          </a:rPr>
                        </m:ctrlPr>
                      </m:sSubPr>
                      <m:e>
                        <m:r>
                          <a:rPr lang="en-US" sz="2800" i="1">
                            <a:latin typeface="Cambria Math" panose="02040503050406030204" pitchFamily="18" charset="0"/>
                          </a:rPr>
                          <m:t>𝑥</m:t>
                        </m:r>
                      </m:e>
                      <m:sub>
                        <m:r>
                          <a:rPr lang="en-US" sz="2800">
                            <a:latin typeface="Cambria Math" panose="02040503050406030204" pitchFamily="18" charset="0"/>
                          </a:rPr>
                          <m:t>1:</m:t>
                        </m:r>
                        <m:r>
                          <a:rPr lang="en-US" sz="2800" i="1">
                            <a:latin typeface="Cambria Math" panose="02040503050406030204" pitchFamily="18" charset="0"/>
                          </a:rPr>
                          <m:t>𝑡</m:t>
                        </m:r>
                        <m:r>
                          <a:rPr lang="en-US" sz="2800" i="1">
                            <a:latin typeface="Cambria Math" panose="02040503050406030204" pitchFamily="18" charset="0"/>
                          </a:rPr>
                          <m:t>−</m:t>
                        </m:r>
                        <m:r>
                          <a:rPr lang="en-US" sz="2800">
                            <a:latin typeface="Cambria Math" panose="02040503050406030204" pitchFamily="18" charset="0"/>
                          </a:rPr>
                          <m:t>1</m:t>
                        </m:r>
                      </m:sub>
                    </m:sSub>
                    <m:r>
                      <a:rPr lang="en-US" sz="2800">
                        <a:latin typeface="Cambria Math" panose="02040503050406030204" pitchFamily="18" charset="0"/>
                      </a:rPr>
                      <m:t>)</m:t>
                    </m:r>
                  </m:oMath>
                </a14:m>
                <a:r>
                  <a:rPr lang="en-US" sz="2800" dirty="0"/>
                  <a:t> represents the conditional probability of </a:t>
                </a:r>
                <a14:m>
                  <m:oMath xmlns:m="http://schemas.openxmlformats.org/officeDocument/2006/math">
                    <m:sSub>
                      <m:sSubPr>
                        <m:ctrlPr>
                          <a:rPr lang="en-IN"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𝑡</m:t>
                        </m:r>
                      </m:sub>
                    </m:sSub>
                  </m:oMath>
                </a14:m>
                <a:r>
                  <a:rPr lang="en-US" sz="2800" dirty="0"/>
                  <a:t> given all previous variables</a:t>
                </a:r>
                <a:endParaRPr lang="en-IN" sz="2800" dirty="0"/>
              </a:p>
              <a:p>
                <a:r>
                  <a:rPr lang="en-US" sz="2800" dirty="0"/>
                  <a:t>This </a:t>
                </a:r>
                <a:r>
                  <a:rPr lang="en-US" sz="2800" dirty="0" smtClean="0"/>
                  <a:t>holds </a:t>
                </a:r>
                <a:r>
                  <a:rPr lang="en-US" sz="2800" b="1" dirty="0"/>
                  <a:t>for any ordering</a:t>
                </a:r>
                <a:r>
                  <a:rPr lang="en-US" sz="2800" dirty="0"/>
                  <a:t> of the </a:t>
                </a:r>
                <a:r>
                  <a:rPr lang="en-US" sz="2800" dirty="0" smtClean="0"/>
                  <a:t>variables. In </a:t>
                </a:r>
                <a:r>
                  <a:rPr lang="en-US" sz="2800" dirty="0"/>
                  <a:t>practice, as the number of variables </a:t>
                </a:r>
                <a:r>
                  <a:rPr lang="en-US" sz="2800" b="1" dirty="0"/>
                  <a:t>V</a:t>
                </a:r>
                <a:r>
                  <a:rPr lang="en-US" sz="2800" dirty="0"/>
                  <a:t> grows, the number of required probability terms grows exponentially, making direct computation infeasible.</a:t>
                </a:r>
                <a:endParaRPr lang="en-IN" sz="2800" dirty="0"/>
              </a:p>
              <a:p>
                <a:endParaRPr lang="en-IN" sz="2800" dirty="0"/>
              </a:p>
              <a:p>
                <a:pPr marL="0" indent="0">
                  <a:buNone/>
                </a:pPr>
                <a:endParaRPr lang="en-IN" sz="28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566057" y="1600199"/>
                <a:ext cx="11466286" cy="5257801"/>
              </a:xfrm>
              <a:blipFill rotWithShape="0">
                <a:blip r:embed="rId2"/>
                <a:stretch>
                  <a:fillRect l="-1116" t="-1043" r="-1223"/>
                </a:stretch>
              </a:blipFill>
            </p:spPr>
            <p:txBody>
              <a:bodyPr/>
              <a:lstStyle/>
              <a:p>
                <a:r>
                  <a:rPr lang="en-IN">
                    <a:noFill/>
                  </a:rPr>
                  <a:t> </a:t>
                </a:r>
              </a:p>
            </p:txBody>
          </p:sp>
        </mc:Fallback>
      </mc:AlternateContent>
    </p:spTree>
    <p:extLst>
      <p:ext uri="{BB962C8B-B14F-4D97-AF65-F5344CB8AC3E}">
        <p14:creationId xmlns:p14="http://schemas.microsoft.com/office/powerpoint/2010/main" val="2657244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a:t>
            </a:r>
            <a:r>
              <a:rPr lang="en-US" dirty="0"/>
              <a:t>Graph </a:t>
            </a:r>
            <a:r>
              <a:rPr lang="en-US" dirty="0" smtClean="0"/>
              <a:t>Structure &amp;Factorization..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816863" y="1600199"/>
                <a:ext cx="11215479" cy="5257801"/>
              </a:xfrm>
            </p:spPr>
            <p:txBody>
              <a:bodyPr>
                <a:normAutofit/>
              </a:bodyPr>
              <a:lstStyle/>
              <a:p>
                <a:pPr marL="0" lvl="0" indent="0">
                  <a:buNone/>
                </a:pPr>
                <a:r>
                  <a:rPr lang="en-US" dirty="0"/>
                  <a:t>Suppose we have three binary variables: </a:t>
                </a:r>
                <a:endParaRPr lang="en-US" dirty="0" smtClean="0"/>
              </a:p>
              <a:p>
                <a:pPr marL="0" lvl="0" indent="0">
                  <a:buNone/>
                </a:pPr>
                <a:r>
                  <a:rPr lang="en-US" b="1" dirty="0" smtClean="0"/>
                  <a:t>Rain </a:t>
                </a:r>
                <a:r>
                  <a:rPr lang="en-US" b="1" dirty="0"/>
                  <a:t>(R), Traffic (T), Late to Work (L)</a:t>
                </a:r>
                <a:endParaRPr lang="en-IN" dirty="0"/>
              </a:p>
              <a:p>
                <a:pPr lvl="0"/>
                <a:r>
                  <a:rPr lang="en-US" dirty="0"/>
                  <a:t>Using the chain rule:</a:t>
                </a:r>
                <a14:m>
                  <m:oMath xmlns:m="http://schemas.openxmlformats.org/officeDocument/2006/math">
                    <m:r>
                      <a:rPr lang="en-US" i="1">
                        <a:latin typeface="Cambria Math" panose="02040503050406030204" pitchFamily="18" charset="0"/>
                      </a:rPr>
                      <m:t>𝑝</m:t>
                    </m:r>
                    <m:r>
                      <a:rPr lang="en-US">
                        <a:latin typeface="Cambria Math" panose="02040503050406030204" pitchFamily="18" charset="0"/>
                      </a:rPr>
                      <m:t>(</m:t>
                    </m:r>
                    <m:r>
                      <a:rPr lang="en-US" i="1">
                        <a:latin typeface="Cambria Math" panose="02040503050406030204" pitchFamily="18" charset="0"/>
                      </a:rPr>
                      <m:t>𝑅</m:t>
                    </m:r>
                    <m:r>
                      <a:rPr lang="en-US">
                        <a:latin typeface="Cambria Math" panose="02040503050406030204" pitchFamily="18" charset="0"/>
                      </a:rPr>
                      <m:t>,</m:t>
                    </m:r>
                    <m:r>
                      <a:rPr lang="en-US" i="1">
                        <a:latin typeface="Cambria Math" panose="02040503050406030204" pitchFamily="18" charset="0"/>
                      </a:rPr>
                      <m:t>𝑇</m:t>
                    </m:r>
                    <m:r>
                      <a:rPr lang="en-US">
                        <a:latin typeface="Cambria Math" panose="02040503050406030204" pitchFamily="18" charset="0"/>
                      </a:rPr>
                      <m:t>,</m:t>
                    </m:r>
                    <m:r>
                      <a:rPr lang="en-US" i="1">
                        <a:latin typeface="Cambria Math" panose="02040503050406030204" pitchFamily="18" charset="0"/>
                      </a:rPr>
                      <m:t>𝐿</m:t>
                    </m:r>
                    <m:r>
                      <a:rPr lang="en-US">
                        <a:latin typeface="Cambria Math" panose="02040503050406030204" pitchFamily="18" charset="0"/>
                      </a:rPr>
                      <m:t>)=</m:t>
                    </m:r>
                    <m:r>
                      <a:rPr lang="en-US" i="1">
                        <a:latin typeface="Cambria Math" panose="02040503050406030204" pitchFamily="18" charset="0"/>
                      </a:rPr>
                      <m:t>𝑝</m:t>
                    </m:r>
                    <m:r>
                      <a:rPr lang="en-US">
                        <a:latin typeface="Cambria Math" panose="02040503050406030204" pitchFamily="18" charset="0"/>
                      </a:rPr>
                      <m:t>(</m:t>
                    </m:r>
                    <m:r>
                      <a:rPr lang="en-US" i="1">
                        <a:latin typeface="Cambria Math" panose="02040503050406030204" pitchFamily="18" charset="0"/>
                      </a:rPr>
                      <m:t>𝑅</m:t>
                    </m:r>
                    <m:r>
                      <a:rPr lang="en-US">
                        <a:latin typeface="Cambria Math" panose="02040503050406030204" pitchFamily="18" charset="0"/>
                      </a:rPr>
                      <m:t>)</m:t>
                    </m:r>
                    <m:r>
                      <a:rPr lang="en-US" i="1">
                        <a:latin typeface="Cambria Math" panose="02040503050406030204" pitchFamily="18" charset="0"/>
                      </a:rPr>
                      <m:t>𝑝</m:t>
                    </m:r>
                    <m:r>
                      <a:rPr lang="en-US">
                        <a:latin typeface="Cambria Math" panose="02040503050406030204" pitchFamily="18" charset="0"/>
                      </a:rPr>
                      <m:t>(</m:t>
                    </m:r>
                    <m:r>
                      <a:rPr lang="en-US" i="1">
                        <a:latin typeface="Cambria Math" panose="02040503050406030204" pitchFamily="18" charset="0"/>
                      </a:rPr>
                      <m:t>𝑇</m:t>
                    </m:r>
                    <m:r>
                      <a:rPr lang="en-US">
                        <a:latin typeface="Cambria Math" panose="02040503050406030204" pitchFamily="18" charset="0"/>
                      </a:rPr>
                      <m:t>|</m:t>
                    </m:r>
                    <m:r>
                      <a:rPr lang="en-US" i="1">
                        <a:latin typeface="Cambria Math" panose="02040503050406030204" pitchFamily="18" charset="0"/>
                      </a:rPr>
                      <m:t>𝑅</m:t>
                    </m:r>
                    <m:r>
                      <a:rPr lang="en-US">
                        <a:latin typeface="Cambria Math" panose="02040503050406030204" pitchFamily="18" charset="0"/>
                      </a:rPr>
                      <m:t>)</m:t>
                    </m:r>
                    <m:r>
                      <a:rPr lang="en-US" i="1">
                        <a:latin typeface="Cambria Math" panose="02040503050406030204" pitchFamily="18" charset="0"/>
                      </a:rPr>
                      <m:t>𝑝</m:t>
                    </m:r>
                    <m:r>
                      <a:rPr lang="en-US">
                        <a:latin typeface="Cambria Math" panose="02040503050406030204" pitchFamily="18" charset="0"/>
                      </a:rPr>
                      <m:t>(</m:t>
                    </m:r>
                    <m:r>
                      <a:rPr lang="en-US" i="1">
                        <a:latin typeface="Cambria Math" panose="02040503050406030204" pitchFamily="18" charset="0"/>
                      </a:rPr>
                      <m:t>𝐿</m:t>
                    </m:r>
                    <m:r>
                      <a:rPr lang="en-US">
                        <a:latin typeface="Cambria Math" panose="02040503050406030204" pitchFamily="18" charset="0"/>
                      </a:rPr>
                      <m:t>|</m:t>
                    </m:r>
                    <m:r>
                      <a:rPr lang="en-US" i="1">
                        <a:latin typeface="Cambria Math" panose="02040503050406030204" pitchFamily="18" charset="0"/>
                      </a:rPr>
                      <m:t>𝑅</m:t>
                    </m:r>
                    <m:r>
                      <a:rPr lang="en-US">
                        <a:latin typeface="Cambria Math" panose="02040503050406030204" pitchFamily="18" charset="0"/>
                      </a:rPr>
                      <m:t>,</m:t>
                    </m:r>
                    <m:r>
                      <a:rPr lang="en-US" i="1">
                        <a:latin typeface="Cambria Math" panose="02040503050406030204" pitchFamily="18" charset="0"/>
                      </a:rPr>
                      <m:t>𝑇</m:t>
                    </m:r>
                    <m:r>
                      <a:rPr lang="en-US">
                        <a:latin typeface="Cambria Math" panose="02040503050406030204" pitchFamily="18" charset="0"/>
                      </a:rPr>
                      <m:t>)</m:t>
                    </m:r>
                  </m:oMath>
                </a14:m>
                <a:endParaRPr lang="en-IN" dirty="0"/>
              </a:p>
              <a:p>
                <a:pPr lvl="0"/>
                <a:r>
                  <a:rPr lang="en-US" dirty="0"/>
                  <a:t>If each variable has K states, the number of required parameters is O(K^V) (exponential </a:t>
                </a:r>
                <a:r>
                  <a:rPr lang="en-US" dirty="0" smtClean="0"/>
                  <a:t>growth).</a:t>
                </a:r>
                <a:endParaRPr lang="en-IN" dirty="0"/>
              </a:p>
              <a:p>
                <a:r>
                  <a:rPr lang="en-US" dirty="0"/>
                  <a:t>This is inefficient. To address this, we simplify the model by assuming conditional independence between variables</a:t>
                </a:r>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816863" y="1600199"/>
                <a:ext cx="11215479" cy="5257801"/>
              </a:xfrm>
              <a:blipFill rotWithShape="0">
                <a:blip r:embed="rId2"/>
                <a:stretch>
                  <a:fillRect l="-1141" t="-1043"/>
                </a:stretch>
              </a:blipFill>
            </p:spPr>
            <p:txBody>
              <a:bodyPr/>
              <a:lstStyle/>
              <a:p>
                <a:r>
                  <a:rPr lang="en-IN">
                    <a:noFill/>
                  </a:rPr>
                  <a:t> </a:t>
                </a:r>
              </a:p>
            </p:txBody>
          </p:sp>
        </mc:Fallback>
      </mc:AlternateContent>
    </p:spTree>
    <p:extLst>
      <p:ext uri="{BB962C8B-B14F-4D97-AF65-F5344CB8AC3E}">
        <p14:creationId xmlns:p14="http://schemas.microsoft.com/office/powerpoint/2010/main" val="273864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07" y="116114"/>
            <a:ext cx="12341207" cy="1103086"/>
          </a:xfrm>
        </p:spPr>
        <p:txBody>
          <a:bodyPr>
            <a:normAutofit fontScale="90000"/>
          </a:bodyPr>
          <a:lstStyle/>
          <a:p>
            <a:r>
              <a:rPr lang="en-US" dirty="0" smtClean="0"/>
              <a:t>Example: </a:t>
            </a:r>
            <a:br>
              <a:rPr lang="en-US" dirty="0" smtClean="0"/>
            </a:br>
            <a:r>
              <a:rPr lang="en-US" dirty="0" smtClean="0"/>
              <a:t>Conditional </a:t>
            </a:r>
            <a:r>
              <a:rPr lang="en-US" dirty="0"/>
              <a:t>Probability Tables (CPTs) and Factorization</a:t>
            </a:r>
            <a:r>
              <a:rPr lang="en-US" dirty="0" smtClean="0"/>
              <a:t>..</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0" y="1600199"/>
                <a:ext cx="12424229" cy="5257801"/>
              </a:xfrm>
            </p:spPr>
            <p:txBody>
              <a:bodyPr>
                <a:normAutofit fontScale="85000" lnSpcReduction="20000"/>
              </a:bodyPr>
              <a:lstStyle/>
              <a:p>
                <a:pPr marL="0" indent="0">
                  <a:buNone/>
                </a:pPr>
                <a:r>
                  <a:rPr lang="en-US" dirty="0" smtClean="0"/>
                  <a:t>In Bayesian networks, each node represents a </a:t>
                </a:r>
                <a:r>
                  <a:rPr lang="en-US" dirty="0"/>
                  <a:t>random variable, and each directed edge represents a dependency. Instead of computing full joint distributions, we use Conditional Probability Tables (CPTs) to express dependencies in a compact form.</a:t>
                </a:r>
                <a:endParaRPr lang="en-IN" dirty="0"/>
              </a:p>
              <a:p>
                <a:r>
                  <a:rPr lang="en-US" dirty="0"/>
                  <a:t>A </a:t>
                </a:r>
                <a:r>
                  <a:rPr lang="en-US" b="1" dirty="0"/>
                  <a:t>CPT</a:t>
                </a:r>
                <a:r>
                  <a:rPr lang="en-US" dirty="0"/>
                  <a:t> for a variable </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sub>
                    </m:sSub>
                  </m:oMath>
                </a14:m>
                <a:r>
                  <a:rPr lang="en-US" dirty="0"/>
                  <a:t> given its parents </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𝑝𝑎</m:t>
                        </m:r>
                        <m:r>
                          <a:rPr lang="en-US">
                            <a:latin typeface="Cambria Math" panose="02040503050406030204" pitchFamily="18" charset="0"/>
                          </a:rPr>
                          <m:t>(</m:t>
                        </m:r>
                        <m:r>
                          <a:rPr lang="en-US" i="1">
                            <a:latin typeface="Cambria Math" panose="02040503050406030204" pitchFamily="18" charset="0"/>
                          </a:rPr>
                          <m:t>𝑡</m:t>
                        </m:r>
                        <m:r>
                          <a:rPr lang="en-US">
                            <a:latin typeface="Cambria Math" panose="02040503050406030204" pitchFamily="18" charset="0"/>
                          </a:rPr>
                          <m:t>)</m:t>
                        </m:r>
                      </m:sub>
                    </m:sSub>
                  </m:oMath>
                </a14:m>
                <a:r>
                  <a:rPr lang="en-US" dirty="0"/>
                  <a:t> is:</a:t>
                </a:r>
                <a:r>
                  <a:rPr lang="en-IN" dirty="0"/>
                  <a:t>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I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m:t>
                            </m:r>
                          </m:sub>
                        </m:sSub>
                      </m:e>
                      <m:e>
                        <m:sSub>
                          <m:sSubPr>
                            <m:ctrlPr>
                              <a:rPr lang="en-I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𝑝𝑎</m:t>
                            </m:r>
                            <m:d>
                              <m:dPr>
                                <m:ctrlPr>
                                  <a:rPr lang="en-US" i="1">
                                    <a:latin typeface="Cambria Math" panose="02040503050406030204" pitchFamily="18" charset="0"/>
                                  </a:rPr>
                                </m:ctrlPr>
                              </m:dPr>
                              <m:e>
                                <m:r>
                                  <a:rPr lang="en-US" i="1">
                                    <a:latin typeface="Cambria Math" panose="02040503050406030204" pitchFamily="18" charset="0"/>
                                  </a:rPr>
                                  <m:t>𝑡</m:t>
                                </m:r>
                              </m:e>
                            </m:d>
                          </m:sub>
                        </m:sSub>
                      </m:e>
                    </m:d>
                  </m:oMath>
                </a14:m>
                <a:r>
                  <a:rPr lang="en-US" dirty="0" smtClean="0"/>
                  <a:t> where </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𝑝𝑎</m:t>
                        </m:r>
                        <m:r>
                          <a:rPr lang="en-US">
                            <a:latin typeface="Cambria Math" panose="02040503050406030204" pitchFamily="18" charset="0"/>
                          </a:rPr>
                          <m:t>(</m:t>
                        </m:r>
                        <m:r>
                          <a:rPr lang="en-US" i="1">
                            <a:latin typeface="Cambria Math" panose="02040503050406030204" pitchFamily="18" charset="0"/>
                          </a:rPr>
                          <m:t>𝑡</m:t>
                        </m:r>
                        <m:r>
                          <a:rPr lang="en-US">
                            <a:latin typeface="Cambria Math" panose="02040503050406030204" pitchFamily="18" charset="0"/>
                          </a:rPr>
                          <m:t>)</m:t>
                        </m:r>
                      </m:sub>
                    </m:sSub>
                  </m:oMath>
                </a14:m>
                <a:r>
                  <a:rPr lang="en-US" dirty="0"/>
                  <a:t> are the </a:t>
                </a:r>
                <a:r>
                  <a:rPr lang="en-US" b="1" dirty="0"/>
                  <a:t>parent variables</a:t>
                </a:r>
                <a:r>
                  <a:rPr lang="en-US" dirty="0"/>
                  <a:t> in the graph.</a:t>
                </a:r>
                <a:endParaRPr lang="en-IN" dirty="0"/>
              </a:p>
              <a:p>
                <a:r>
                  <a:rPr lang="en-US" dirty="0" smtClean="0"/>
                  <a:t>For example </a:t>
                </a:r>
                <a:r>
                  <a:rPr lang="en-US" dirty="0"/>
                  <a:t>a binary variable </a:t>
                </a:r>
                <a:r>
                  <a:rPr lang="en-US" b="1" dirty="0"/>
                  <a:t>T (Traffic)</a:t>
                </a:r>
                <a:r>
                  <a:rPr lang="en-US" dirty="0"/>
                  <a:t> dependent on </a:t>
                </a:r>
                <a:r>
                  <a:rPr lang="en-US" b="1" dirty="0"/>
                  <a:t>R (Rain)</a:t>
                </a:r>
                <a:r>
                  <a:rPr lang="en-US" dirty="0"/>
                  <a:t>, we can express its CPT as</a:t>
                </a:r>
                <a:r>
                  <a:rPr lang="en-US" dirty="0" smtClean="0"/>
                  <a:t>:</a:t>
                </a:r>
              </a:p>
              <a:p>
                <a:endParaRPr lang="en-US" dirty="0"/>
              </a:p>
              <a:p>
                <a:endParaRPr lang="en-US" dirty="0" smtClean="0"/>
              </a:p>
              <a:p>
                <a:endParaRPr lang="en-US" dirty="0"/>
              </a:p>
              <a:p>
                <a:endParaRPr lang="en-IN" dirty="0"/>
              </a:p>
              <a:p>
                <a:r>
                  <a:rPr lang="en-US" dirty="0"/>
                  <a:t>Here, if it </a:t>
                </a:r>
                <a:r>
                  <a:rPr lang="en-US" b="1" dirty="0"/>
                  <a:t>rains</a:t>
                </a:r>
                <a:r>
                  <a:rPr lang="en-US" dirty="0"/>
                  <a:t>, the probability of heavy traffic is </a:t>
                </a:r>
                <a:r>
                  <a:rPr lang="en-US" b="1" dirty="0"/>
                  <a:t>0.7</a:t>
                </a:r>
                <a:r>
                  <a:rPr lang="en-US" dirty="0"/>
                  <a:t>, while if it </a:t>
                </a:r>
                <a:r>
                  <a:rPr lang="en-US" b="1" dirty="0"/>
                  <a:t>does not rain</a:t>
                </a:r>
                <a:r>
                  <a:rPr lang="en-US" dirty="0"/>
                  <a:t>, the probability of traffic is only </a:t>
                </a:r>
                <a:r>
                  <a:rPr lang="en-US" b="1" dirty="0"/>
                  <a:t>0.2</a:t>
                </a:r>
                <a:r>
                  <a:rPr lang="en-US" dirty="0"/>
                  <a:t>.</a:t>
                </a:r>
                <a:endParaRPr lang="en-IN" dirty="0"/>
              </a:p>
              <a:p>
                <a:r>
                  <a:rPr lang="en-US" dirty="0" smtClean="0"/>
                  <a:t>The </a:t>
                </a:r>
                <a:r>
                  <a:rPr lang="en-US" dirty="0"/>
                  <a:t>approach </a:t>
                </a:r>
                <a:r>
                  <a:rPr lang="en-US" dirty="0" smtClean="0"/>
                  <a:t>reduces </a:t>
                </a:r>
                <a:r>
                  <a:rPr lang="en-US" dirty="0"/>
                  <a:t>the number of parameters compared to an explicit joint probability table, making Bayesian networks efficient for large datasets.</a:t>
                </a:r>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0" y="1600199"/>
                <a:ext cx="12424229" cy="5257801"/>
              </a:xfrm>
              <a:blipFill rotWithShape="0">
                <a:blip r:embed="rId2"/>
                <a:stretch>
                  <a:fillRect l="-785" t="-2317" r="-834"/>
                </a:stretch>
              </a:blipFill>
            </p:spPr>
            <p:txBody>
              <a:bodyPr/>
              <a:lstStyle/>
              <a:p>
                <a:r>
                  <a:rPr lang="en-IN">
                    <a:noFill/>
                  </a:rPr>
                  <a:t> </a:t>
                </a:r>
              </a:p>
            </p:txBody>
          </p:sp>
        </mc:Fallback>
      </mc:AlternateContent>
      <p:graphicFrame>
        <p:nvGraphicFramePr>
          <p:cNvPr id="6" name="Table 5"/>
          <p:cNvGraphicFramePr>
            <a:graphicFrameLocks noGrp="1"/>
          </p:cNvGraphicFramePr>
          <p:nvPr>
            <p:extLst>
              <p:ext uri="{D42A27DB-BD31-4B8C-83A1-F6EECF244321}">
                <p14:modId xmlns:p14="http://schemas.microsoft.com/office/powerpoint/2010/main" val="3305751707"/>
              </p:ext>
            </p:extLst>
          </p:nvPr>
        </p:nvGraphicFramePr>
        <p:xfrm>
          <a:off x="2559278" y="3888581"/>
          <a:ext cx="6642780" cy="1263990"/>
        </p:xfrm>
        <a:graphic>
          <a:graphicData uri="http://schemas.openxmlformats.org/drawingml/2006/table">
            <a:tbl>
              <a:tblPr>
                <a:tableStyleId>{2A54E739-E25B-4C29-A71C-FB83D43C9B92}</a:tableStyleId>
              </a:tblPr>
              <a:tblGrid>
                <a:gridCol w="2214260"/>
                <a:gridCol w="2214260"/>
                <a:gridCol w="2214260"/>
              </a:tblGrid>
              <a:tr h="421330">
                <a:tc>
                  <a:txBody>
                    <a:bodyPr/>
                    <a:lstStyle/>
                    <a:p>
                      <a:pPr algn="l">
                        <a:lnSpc>
                          <a:spcPts val="0"/>
                        </a:lnSpc>
                        <a:spcAft>
                          <a:spcPts val="0"/>
                        </a:spcAft>
                      </a:pPr>
                      <a:r>
                        <a:rPr lang="en-US" sz="1600" b="1" dirty="0">
                          <a:effectLst/>
                          <a:latin typeface="+mn-lt"/>
                        </a:rPr>
                        <a:t>Rain (R)</a:t>
                      </a:r>
                      <a:endParaRPr lang="en-IN" sz="1600" b="1" dirty="0">
                        <a:effectLst/>
                        <a:latin typeface="+mn-lt"/>
                        <a:ea typeface="Calibri" panose="020F0502020204030204" pitchFamily="34" charset="0"/>
                        <a:cs typeface="Times New Roman" panose="02020603050405020304" pitchFamily="18" charset="0"/>
                      </a:endParaRPr>
                    </a:p>
                  </a:txBody>
                  <a:tcPr marL="101600" marR="101600" marT="50800" marB="50800" anchor="ctr"/>
                </a:tc>
                <a:tc>
                  <a:txBody>
                    <a:bodyPr/>
                    <a:lstStyle/>
                    <a:p>
                      <a:pPr algn="l">
                        <a:lnSpc>
                          <a:spcPts val="0"/>
                        </a:lnSpc>
                        <a:spcAft>
                          <a:spcPts val="0"/>
                        </a:spcAft>
                      </a:pPr>
                      <a:r>
                        <a:rPr lang="en-US" sz="1600" b="1" dirty="0">
                          <a:effectLst/>
                          <a:latin typeface="+mn-lt"/>
                        </a:rPr>
                        <a:t>Traffic (T = 0)</a:t>
                      </a:r>
                      <a:endParaRPr lang="en-IN" sz="1600" b="1" dirty="0">
                        <a:effectLst/>
                        <a:latin typeface="+mn-lt"/>
                        <a:ea typeface="Calibri" panose="020F0502020204030204" pitchFamily="34" charset="0"/>
                        <a:cs typeface="Times New Roman" panose="02020603050405020304" pitchFamily="18" charset="0"/>
                      </a:endParaRPr>
                    </a:p>
                  </a:txBody>
                  <a:tcPr marL="101600" marR="101600" marT="50800" marB="50800" anchor="ctr"/>
                </a:tc>
                <a:tc>
                  <a:txBody>
                    <a:bodyPr/>
                    <a:lstStyle/>
                    <a:p>
                      <a:pPr algn="l">
                        <a:lnSpc>
                          <a:spcPts val="0"/>
                        </a:lnSpc>
                        <a:spcAft>
                          <a:spcPts val="0"/>
                        </a:spcAft>
                      </a:pPr>
                      <a:r>
                        <a:rPr lang="en-US" sz="1600" b="1" dirty="0">
                          <a:effectLst/>
                          <a:latin typeface="+mn-lt"/>
                        </a:rPr>
                        <a:t>Traffic (T = 1)</a:t>
                      </a:r>
                      <a:endParaRPr lang="en-IN" sz="1600" b="1" dirty="0">
                        <a:effectLst/>
                        <a:latin typeface="+mn-lt"/>
                        <a:ea typeface="Calibri" panose="020F0502020204030204" pitchFamily="34" charset="0"/>
                        <a:cs typeface="Times New Roman" panose="02020603050405020304" pitchFamily="18" charset="0"/>
                      </a:endParaRPr>
                    </a:p>
                  </a:txBody>
                  <a:tcPr marL="101600" marR="101600" marT="50800" marB="50800" anchor="ctr"/>
                </a:tc>
              </a:tr>
              <a:tr h="421330">
                <a:tc>
                  <a:txBody>
                    <a:bodyPr/>
                    <a:lstStyle/>
                    <a:p>
                      <a:pPr algn="l">
                        <a:lnSpc>
                          <a:spcPts val="0"/>
                        </a:lnSpc>
                        <a:spcAft>
                          <a:spcPts val="0"/>
                        </a:spcAft>
                      </a:pPr>
                      <a:r>
                        <a:rPr lang="en-US" sz="1600" b="1">
                          <a:effectLst/>
                          <a:latin typeface="+mn-lt"/>
                        </a:rPr>
                        <a:t>0 (No Rain)</a:t>
                      </a:r>
                      <a:endParaRPr lang="en-IN" sz="1600" b="1">
                        <a:effectLst/>
                        <a:latin typeface="+mn-lt"/>
                        <a:ea typeface="Calibri" panose="020F0502020204030204" pitchFamily="34" charset="0"/>
                        <a:cs typeface="Times New Roman" panose="02020603050405020304" pitchFamily="18" charset="0"/>
                      </a:endParaRPr>
                    </a:p>
                  </a:txBody>
                  <a:tcPr marL="101600" marR="101600" marT="50800" marB="50800" anchor="ctr"/>
                </a:tc>
                <a:tc>
                  <a:txBody>
                    <a:bodyPr/>
                    <a:lstStyle/>
                    <a:p>
                      <a:pPr algn="l">
                        <a:lnSpc>
                          <a:spcPts val="0"/>
                        </a:lnSpc>
                        <a:spcAft>
                          <a:spcPts val="0"/>
                        </a:spcAft>
                      </a:pPr>
                      <a:r>
                        <a:rPr lang="en-US" sz="1600">
                          <a:effectLst/>
                          <a:latin typeface="+mn-lt"/>
                        </a:rPr>
                        <a:t>0.8</a:t>
                      </a:r>
                      <a:endParaRPr lang="en-IN" sz="1600">
                        <a:effectLst/>
                        <a:latin typeface="+mn-lt"/>
                        <a:ea typeface="Calibri" panose="020F0502020204030204" pitchFamily="34" charset="0"/>
                        <a:cs typeface="Times New Roman" panose="02020603050405020304" pitchFamily="18" charset="0"/>
                      </a:endParaRPr>
                    </a:p>
                  </a:txBody>
                  <a:tcPr marL="101600" marR="101600" marT="50800" marB="50800" anchor="ctr"/>
                </a:tc>
                <a:tc>
                  <a:txBody>
                    <a:bodyPr/>
                    <a:lstStyle/>
                    <a:p>
                      <a:pPr algn="l">
                        <a:lnSpc>
                          <a:spcPts val="0"/>
                        </a:lnSpc>
                        <a:spcAft>
                          <a:spcPts val="0"/>
                        </a:spcAft>
                      </a:pPr>
                      <a:r>
                        <a:rPr lang="en-US" sz="1600">
                          <a:effectLst/>
                          <a:latin typeface="+mn-lt"/>
                        </a:rPr>
                        <a:t>0.2</a:t>
                      </a:r>
                      <a:endParaRPr lang="en-IN" sz="1600">
                        <a:effectLst/>
                        <a:latin typeface="+mn-lt"/>
                        <a:ea typeface="Calibri" panose="020F0502020204030204" pitchFamily="34" charset="0"/>
                        <a:cs typeface="Times New Roman" panose="02020603050405020304" pitchFamily="18" charset="0"/>
                      </a:endParaRPr>
                    </a:p>
                  </a:txBody>
                  <a:tcPr marL="101600" marR="101600" marT="50800" marB="50800" anchor="ctr"/>
                </a:tc>
              </a:tr>
              <a:tr h="421330">
                <a:tc>
                  <a:txBody>
                    <a:bodyPr/>
                    <a:lstStyle/>
                    <a:p>
                      <a:pPr algn="l">
                        <a:lnSpc>
                          <a:spcPts val="0"/>
                        </a:lnSpc>
                        <a:spcAft>
                          <a:spcPts val="0"/>
                        </a:spcAft>
                      </a:pPr>
                      <a:r>
                        <a:rPr lang="en-US" sz="1600" b="1" dirty="0">
                          <a:effectLst/>
                          <a:latin typeface="+mn-lt"/>
                        </a:rPr>
                        <a:t>1 (Rain)</a:t>
                      </a:r>
                      <a:endParaRPr lang="en-IN" sz="1600" b="1" dirty="0">
                        <a:effectLst/>
                        <a:latin typeface="+mn-lt"/>
                        <a:ea typeface="Calibri" panose="020F0502020204030204" pitchFamily="34" charset="0"/>
                        <a:cs typeface="Times New Roman" panose="02020603050405020304" pitchFamily="18" charset="0"/>
                      </a:endParaRPr>
                    </a:p>
                  </a:txBody>
                  <a:tcPr marL="101600" marR="101600" marT="50800" marB="50800" anchor="ctr"/>
                </a:tc>
                <a:tc>
                  <a:txBody>
                    <a:bodyPr/>
                    <a:lstStyle/>
                    <a:p>
                      <a:pPr algn="l">
                        <a:lnSpc>
                          <a:spcPts val="0"/>
                        </a:lnSpc>
                        <a:spcAft>
                          <a:spcPts val="0"/>
                        </a:spcAft>
                      </a:pPr>
                      <a:r>
                        <a:rPr lang="en-US" sz="1600" dirty="0">
                          <a:effectLst/>
                          <a:latin typeface="+mn-lt"/>
                        </a:rPr>
                        <a:t>0.3</a:t>
                      </a:r>
                      <a:endParaRPr lang="en-IN" sz="1600" dirty="0">
                        <a:effectLst/>
                        <a:latin typeface="+mn-lt"/>
                        <a:ea typeface="Calibri" panose="020F0502020204030204" pitchFamily="34" charset="0"/>
                        <a:cs typeface="Times New Roman" panose="02020603050405020304" pitchFamily="18" charset="0"/>
                      </a:endParaRPr>
                    </a:p>
                  </a:txBody>
                  <a:tcPr marL="101600" marR="101600" marT="50800" marB="50800" anchor="ctr"/>
                </a:tc>
                <a:tc>
                  <a:txBody>
                    <a:bodyPr/>
                    <a:lstStyle/>
                    <a:p>
                      <a:pPr algn="l">
                        <a:lnSpc>
                          <a:spcPts val="0"/>
                        </a:lnSpc>
                        <a:spcAft>
                          <a:spcPts val="0"/>
                        </a:spcAft>
                      </a:pPr>
                      <a:r>
                        <a:rPr lang="en-US" sz="1600" dirty="0">
                          <a:effectLst/>
                          <a:latin typeface="+mn-lt"/>
                        </a:rPr>
                        <a:t>0.7</a:t>
                      </a:r>
                      <a:endParaRPr lang="en-IN" sz="1600" dirty="0">
                        <a:effectLst/>
                        <a:latin typeface="+mn-lt"/>
                        <a:ea typeface="Calibri" panose="020F0502020204030204" pitchFamily="34" charset="0"/>
                        <a:cs typeface="Times New Roman" panose="02020603050405020304" pitchFamily="18" charset="0"/>
                      </a:endParaRPr>
                    </a:p>
                  </a:txBody>
                  <a:tcPr marL="101600" marR="101600" marT="50800" marB="50800" anchor="ctr"/>
                </a:tc>
              </a:tr>
            </a:tbl>
          </a:graphicData>
        </a:graphic>
      </p:graphicFrame>
    </p:spTree>
    <p:extLst>
      <p:ext uri="{BB962C8B-B14F-4D97-AF65-F5344CB8AC3E}">
        <p14:creationId xmlns:p14="http://schemas.microsoft.com/office/powerpoint/2010/main" val="2971634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93486" y="1600199"/>
                <a:ext cx="11582400" cy="5148943"/>
              </a:xfrm>
            </p:spPr>
            <p:txBody>
              <a:bodyPr>
                <a:normAutofit/>
              </a:bodyPr>
              <a:lstStyle/>
              <a:p>
                <a:pPr marL="0" indent="0">
                  <a:buNone/>
                </a:pPr>
                <a:r>
                  <a:rPr lang="en-US" sz="2800" b="1" dirty="0"/>
                  <a:t>Bayesian Network Factorization (Conditional Independence Assumptions)</a:t>
                </a:r>
                <a:endParaRPr lang="en-IN" sz="2800" dirty="0"/>
              </a:p>
              <a:p>
                <a:r>
                  <a:rPr lang="en-US" sz="2800" dirty="0"/>
                  <a:t>Instead of assuming dependencies on all previous variables, Bayesian networks allow </a:t>
                </a:r>
                <a:r>
                  <a:rPr lang="en-US" sz="2800" dirty="0" smtClean="0"/>
                  <a:t>to </a:t>
                </a:r>
                <a:r>
                  <a:rPr lang="en-US" sz="2800" dirty="0"/>
                  <a:t>specify which variables directly influence each other.</a:t>
                </a:r>
                <a:endParaRPr lang="en-IN" sz="2800" dirty="0"/>
              </a:p>
              <a:p>
                <a:r>
                  <a:rPr lang="en-US" sz="2800" dirty="0"/>
                  <a:t>For example, in a </a:t>
                </a:r>
                <a:r>
                  <a:rPr lang="en-US" sz="2800" b="1" dirty="0"/>
                  <a:t>simplified medical diagnosis network</a:t>
                </a:r>
                <a:r>
                  <a:rPr lang="en-US" sz="2800" dirty="0"/>
                  <a:t>, </a:t>
                </a:r>
                <a:r>
                  <a:rPr lang="en-US" sz="2800" dirty="0" smtClean="0"/>
                  <a:t>one </a:t>
                </a:r>
                <a:r>
                  <a:rPr lang="en-US" sz="2800" dirty="0"/>
                  <a:t>can factorize:</a:t>
                </a:r>
                <a:endParaRPr lang="en-IN" sz="2800" dirty="0"/>
              </a:p>
              <a:p>
                <a14:m>
                  <m:oMath xmlns:m="http://schemas.openxmlformats.org/officeDocument/2006/math">
                    <m:r>
                      <a:rPr lang="en-US" sz="2800" i="1">
                        <a:latin typeface="Cambria Math" panose="02040503050406030204" pitchFamily="18" charset="0"/>
                      </a:rPr>
                      <m:t>𝑝</m:t>
                    </m:r>
                    <m:r>
                      <a:rPr lang="en-US" sz="2800">
                        <a:latin typeface="Cambria Math" panose="02040503050406030204" pitchFamily="18" charset="0"/>
                      </a:rPr>
                      <m:t>(</m:t>
                    </m:r>
                    <m:r>
                      <a:rPr lang="en-US" sz="2800" i="1">
                        <a:latin typeface="Cambria Math" panose="02040503050406030204" pitchFamily="18" charset="0"/>
                      </a:rPr>
                      <m:t>𝐷</m:t>
                    </m:r>
                    <m:r>
                      <a:rPr lang="en-US" sz="2800">
                        <a:latin typeface="Cambria Math" panose="02040503050406030204" pitchFamily="18" charset="0"/>
                      </a:rPr>
                      <m:t>,</m:t>
                    </m:r>
                    <m:r>
                      <a:rPr lang="en-US" sz="2800" i="1">
                        <a:latin typeface="Cambria Math" panose="02040503050406030204" pitchFamily="18" charset="0"/>
                      </a:rPr>
                      <m:t>𝑆</m:t>
                    </m:r>
                    <m:r>
                      <a:rPr lang="en-US" sz="2800">
                        <a:latin typeface="Cambria Math" panose="02040503050406030204" pitchFamily="18" charset="0"/>
                      </a:rPr>
                      <m:t>,</m:t>
                    </m:r>
                    <m:r>
                      <a:rPr lang="en-US" sz="2800" i="1">
                        <a:latin typeface="Cambria Math" panose="02040503050406030204" pitchFamily="18" charset="0"/>
                      </a:rPr>
                      <m:t>𝑇</m:t>
                    </m:r>
                    <m:r>
                      <a:rPr lang="en-US" sz="2800">
                        <a:latin typeface="Cambria Math" panose="02040503050406030204" pitchFamily="18" charset="0"/>
                      </a:rPr>
                      <m:t>)=</m:t>
                    </m:r>
                    <m:r>
                      <a:rPr lang="en-US" sz="2800" i="1">
                        <a:latin typeface="Cambria Math" panose="02040503050406030204" pitchFamily="18" charset="0"/>
                      </a:rPr>
                      <m:t>𝑝</m:t>
                    </m:r>
                    <m:r>
                      <a:rPr lang="en-US" sz="2800">
                        <a:latin typeface="Cambria Math" panose="02040503050406030204" pitchFamily="18" charset="0"/>
                      </a:rPr>
                      <m:t>(</m:t>
                    </m:r>
                    <m:r>
                      <a:rPr lang="en-US" sz="2800" i="1">
                        <a:latin typeface="Cambria Math" panose="02040503050406030204" pitchFamily="18" charset="0"/>
                      </a:rPr>
                      <m:t>𝐷</m:t>
                    </m:r>
                    <m:r>
                      <a:rPr lang="en-US" sz="2800">
                        <a:latin typeface="Cambria Math" panose="02040503050406030204" pitchFamily="18" charset="0"/>
                      </a:rPr>
                      <m:t>)</m:t>
                    </m:r>
                    <m:r>
                      <a:rPr lang="en-US" sz="2800" i="1">
                        <a:latin typeface="Cambria Math" panose="02040503050406030204" pitchFamily="18" charset="0"/>
                      </a:rPr>
                      <m:t>𝑝</m:t>
                    </m:r>
                    <m:r>
                      <a:rPr lang="en-US" sz="2800">
                        <a:latin typeface="Cambria Math" panose="02040503050406030204" pitchFamily="18" charset="0"/>
                      </a:rPr>
                      <m:t>(</m:t>
                    </m:r>
                    <m:r>
                      <a:rPr lang="en-US" sz="2800" i="1">
                        <a:latin typeface="Cambria Math" panose="02040503050406030204" pitchFamily="18" charset="0"/>
                      </a:rPr>
                      <m:t>𝑆</m:t>
                    </m:r>
                    <m:r>
                      <a:rPr lang="en-US" sz="2800">
                        <a:latin typeface="Cambria Math" panose="02040503050406030204" pitchFamily="18" charset="0"/>
                      </a:rPr>
                      <m:t>|</m:t>
                    </m:r>
                    <m:r>
                      <a:rPr lang="en-US" sz="2800" i="1">
                        <a:latin typeface="Cambria Math" panose="02040503050406030204" pitchFamily="18" charset="0"/>
                      </a:rPr>
                      <m:t>𝐷</m:t>
                    </m:r>
                    <m:r>
                      <a:rPr lang="en-US" sz="2800">
                        <a:latin typeface="Cambria Math" panose="02040503050406030204" pitchFamily="18" charset="0"/>
                      </a:rPr>
                      <m:t>)</m:t>
                    </m:r>
                    <m:r>
                      <a:rPr lang="en-US" sz="2800" i="1">
                        <a:latin typeface="Cambria Math" panose="02040503050406030204" pitchFamily="18" charset="0"/>
                      </a:rPr>
                      <m:t>𝑝</m:t>
                    </m:r>
                    <m:r>
                      <a:rPr lang="en-US" sz="2800">
                        <a:latin typeface="Cambria Math" panose="02040503050406030204" pitchFamily="18" charset="0"/>
                      </a:rPr>
                      <m:t>(</m:t>
                    </m:r>
                    <m:r>
                      <a:rPr lang="en-US" sz="2800" i="1">
                        <a:latin typeface="Cambria Math" panose="02040503050406030204" pitchFamily="18" charset="0"/>
                      </a:rPr>
                      <m:t>𝑇</m:t>
                    </m:r>
                    <m:r>
                      <a:rPr lang="en-US" sz="2800">
                        <a:latin typeface="Cambria Math" panose="02040503050406030204" pitchFamily="18" charset="0"/>
                      </a:rPr>
                      <m:t>|</m:t>
                    </m:r>
                    <m:r>
                      <a:rPr lang="en-US" sz="2800" i="1">
                        <a:latin typeface="Cambria Math" panose="02040503050406030204" pitchFamily="18" charset="0"/>
                      </a:rPr>
                      <m:t>𝑆</m:t>
                    </m:r>
                    <m:r>
                      <a:rPr lang="en-US" sz="2800">
                        <a:latin typeface="Cambria Math" panose="02040503050406030204" pitchFamily="18" charset="0"/>
                      </a:rPr>
                      <m:t>)</m:t>
                    </m:r>
                  </m:oMath>
                </a14:m>
                <a:endParaRPr lang="en-IN" sz="2800" dirty="0"/>
              </a:p>
              <a:p>
                <a:pPr lvl="1"/>
                <a14:m>
                  <m:oMath xmlns:m="http://schemas.openxmlformats.org/officeDocument/2006/math">
                    <m:r>
                      <a:rPr lang="en-US" sz="2800" i="1">
                        <a:latin typeface="Cambria Math" panose="02040503050406030204" pitchFamily="18" charset="0"/>
                      </a:rPr>
                      <m:t>𝐷</m:t>
                    </m:r>
                  </m:oMath>
                </a14:m>
                <a:r>
                  <a:rPr lang="en-US" sz="2800" dirty="0"/>
                  <a:t> = Disease</a:t>
                </a:r>
                <a:endParaRPr lang="en-IN" sz="2800" dirty="0"/>
              </a:p>
              <a:p>
                <a:pPr lvl="1"/>
                <a14:m>
                  <m:oMath xmlns:m="http://schemas.openxmlformats.org/officeDocument/2006/math">
                    <m:r>
                      <a:rPr lang="en-US" sz="2800" i="1">
                        <a:latin typeface="Cambria Math" panose="02040503050406030204" pitchFamily="18" charset="0"/>
                      </a:rPr>
                      <m:t>𝑆</m:t>
                    </m:r>
                  </m:oMath>
                </a14:m>
                <a:r>
                  <a:rPr lang="en-US" sz="2800" dirty="0"/>
                  <a:t> = Symptoms</a:t>
                </a:r>
                <a:endParaRPr lang="en-IN" sz="2800" dirty="0"/>
              </a:p>
              <a:p>
                <a:pPr lvl="1"/>
                <a14:m>
                  <m:oMath xmlns:m="http://schemas.openxmlformats.org/officeDocument/2006/math">
                    <m:r>
                      <a:rPr lang="en-US" sz="2800" i="1">
                        <a:latin typeface="Cambria Math" panose="02040503050406030204" pitchFamily="18" charset="0"/>
                      </a:rPr>
                      <m:t>𝑇</m:t>
                    </m:r>
                  </m:oMath>
                </a14:m>
                <a:r>
                  <a:rPr lang="en-US" sz="2800" dirty="0"/>
                  <a:t> = Test Results</a:t>
                </a:r>
                <a:endParaRPr lang="en-IN" sz="2800" dirty="0"/>
              </a:p>
              <a:p>
                <a:pPr marL="0" indent="0">
                  <a:buNone/>
                </a:pPr>
                <a:r>
                  <a:rPr lang="en-US" sz="2800" dirty="0"/>
                  <a:t>By assuming </a:t>
                </a:r>
                <a:r>
                  <a:rPr lang="en-US" sz="2800" b="1" dirty="0"/>
                  <a:t>conditional independence</a:t>
                </a:r>
                <a:r>
                  <a:rPr lang="en-US" sz="2800" dirty="0"/>
                  <a:t>, we </a:t>
                </a:r>
                <a:r>
                  <a:rPr lang="en-US" sz="2800" dirty="0" smtClean="0"/>
                  <a:t>can significantly </a:t>
                </a:r>
                <a:r>
                  <a:rPr lang="en-US" sz="2800" b="1" dirty="0"/>
                  <a:t>reduce the number of parameters</a:t>
                </a:r>
                <a:r>
                  <a:rPr lang="en-US" sz="2800" dirty="0"/>
                  <a:t> needed.</a:t>
                </a:r>
                <a:endParaRPr lang="en-IN" sz="28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93486" y="1600199"/>
                <a:ext cx="11582400" cy="5148943"/>
              </a:xfrm>
              <a:blipFill rotWithShape="0">
                <a:blip r:embed="rId2"/>
                <a:stretch>
                  <a:fillRect l="-1105" t="-1065" r="-421"/>
                </a:stretch>
              </a:blipFill>
            </p:spPr>
            <p:txBody>
              <a:bodyPr/>
              <a:lstStyle/>
              <a:p>
                <a:r>
                  <a:rPr lang="en-IN">
                    <a:noFill/>
                  </a:rPr>
                  <a:t> </a:t>
                </a:r>
              </a:p>
            </p:txBody>
          </p:sp>
        </mc:Fallback>
      </mc:AlternateContent>
      <p:sp>
        <p:nvSpPr>
          <p:cNvPr id="4" name="Title 1"/>
          <p:cNvSpPr>
            <a:spLocks noGrp="1"/>
          </p:cNvSpPr>
          <p:nvPr>
            <p:ph type="title"/>
          </p:nvPr>
        </p:nvSpPr>
        <p:spPr>
          <a:xfrm>
            <a:off x="29028" y="72570"/>
            <a:ext cx="12283150" cy="1103086"/>
          </a:xfrm>
        </p:spPr>
        <p:txBody>
          <a:bodyPr>
            <a:normAutofit fontScale="90000"/>
          </a:bodyPr>
          <a:lstStyle/>
          <a:p>
            <a:r>
              <a:rPr lang="en-US" dirty="0" smtClean="0"/>
              <a:t>Example: </a:t>
            </a:r>
            <a:br>
              <a:rPr lang="en-US" dirty="0" smtClean="0"/>
            </a:br>
            <a:r>
              <a:rPr lang="en-US" dirty="0" smtClean="0"/>
              <a:t>Conditional </a:t>
            </a:r>
            <a:r>
              <a:rPr lang="en-US" dirty="0"/>
              <a:t>Probability Tables (CPTs) and Factorization</a:t>
            </a:r>
            <a:r>
              <a:rPr lang="en-US" dirty="0" smtClean="0"/>
              <a:t>..</a:t>
            </a:r>
            <a:endParaRPr lang="en-IN" dirty="0"/>
          </a:p>
        </p:txBody>
      </p:sp>
    </p:spTree>
    <p:extLst>
      <p:ext uri="{BB962C8B-B14F-4D97-AF65-F5344CB8AC3E}">
        <p14:creationId xmlns:p14="http://schemas.microsoft.com/office/powerpoint/2010/main" val="3788513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03200" y="1600199"/>
            <a:ext cx="11988800" cy="5134429"/>
          </a:xfrm>
        </p:spPr>
        <p:txBody>
          <a:bodyPr>
            <a:normAutofit/>
          </a:bodyPr>
          <a:lstStyle/>
          <a:p>
            <a:r>
              <a:rPr lang="en-US" sz="2800" dirty="0"/>
              <a:t>F</a:t>
            </a:r>
            <a:r>
              <a:rPr lang="en-US" sz="2800" dirty="0" smtClean="0"/>
              <a:t>actorization </a:t>
            </a:r>
            <a:r>
              <a:rPr lang="en-US" sz="2800" dirty="0"/>
              <a:t>greatly simplifies the computation of the joint distribution because, rather than needing to consider every possible combination of the variables, we only need to consider the direct dependencies (edges in the graph</a:t>
            </a:r>
            <a:r>
              <a:rPr lang="en-US" sz="2800" dirty="0" smtClean="0"/>
              <a:t>).</a:t>
            </a:r>
            <a:endParaRPr lang="en-IN" sz="2800" dirty="0"/>
          </a:p>
          <a:p>
            <a:r>
              <a:rPr lang="en-US" sz="2800" dirty="0"/>
              <a:t>F</a:t>
            </a:r>
            <a:r>
              <a:rPr lang="en-US" sz="2800" dirty="0" smtClean="0"/>
              <a:t>actorization </a:t>
            </a:r>
            <a:r>
              <a:rPr lang="en-US" sz="2800" dirty="0"/>
              <a:t>of the joint distribution based on the structure of the graph reduces the number of parameters needed to model the system.</a:t>
            </a:r>
            <a:endParaRPr lang="en-IN" sz="2800" dirty="0"/>
          </a:p>
          <a:p>
            <a:r>
              <a:rPr lang="en-US" sz="2800" dirty="0"/>
              <a:t>Without this factorization, we'd need to consider a much larger number of parameters to model the joint distribution in its entirety, making computation inefficient and complex</a:t>
            </a:r>
            <a:r>
              <a:rPr lang="en-US" sz="2800" dirty="0" smtClean="0"/>
              <a:t>.</a:t>
            </a:r>
            <a:endParaRPr lang="en-IN" sz="2800" dirty="0"/>
          </a:p>
        </p:txBody>
      </p:sp>
      <p:sp>
        <p:nvSpPr>
          <p:cNvPr id="4" name="Title 1"/>
          <p:cNvSpPr>
            <a:spLocks noGrp="1"/>
          </p:cNvSpPr>
          <p:nvPr>
            <p:ph type="title"/>
          </p:nvPr>
        </p:nvSpPr>
        <p:spPr>
          <a:xfrm>
            <a:off x="816864" y="228600"/>
            <a:ext cx="10871200" cy="990600"/>
          </a:xfrm>
        </p:spPr>
        <p:txBody>
          <a:bodyPr>
            <a:normAutofit/>
          </a:bodyPr>
          <a:lstStyle/>
          <a:p>
            <a:r>
              <a:rPr lang="en-US" dirty="0" smtClean="0"/>
              <a:t>Example: </a:t>
            </a:r>
            <a:r>
              <a:rPr lang="en-US" dirty="0"/>
              <a:t>Graph </a:t>
            </a:r>
            <a:r>
              <a:rPr lang="en-US" dirty="0" smtClean="0"/>
              <a:t>Structure &amp;Factorization..</a:t>
            </a:r>
            <a:endParaRPr lang="en-IN" dirty="0"/>
          </a:p>
        </p:txBody>
      </p:sp>
    </p:spTree>
    <p:extLst>
      <p:ext uri="{BB962C8B-B14F-4D97-AF65-F5344CB8AC3E}">
        <p14:creationId xmlns:p14="http://schemas.microsoft.com/office/powerpoint/2010/main" val="3860329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Summary</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0" y="1596570"/>
                <a:ext cx="12192000" cy="5261429"/>
              </a:xfrm>
            </p:spPr>
            <p:txBody>
              <a:bodyPr>
                <a:normAutofit fontScale="85000" lnSpcReduction="20000"/>
              </a:bodyPr>
              <a:lstStyle/>
              <a:p>
                <a:pPr lvl="0">
                  <a:spcBef>
                    <a:spcPts val="0"/>
                  </a:spcBef>
                </a:pPr>
                <a:r>
                  <a:rPr lang="en-US" b="1" dirty="0"/>
                  <a:t>Directed Graphical Models (DGMs)</a:t>
                </a:r>
                <a:r>
                  <a:rPr lang="en-US" dirty="0"/>
                  <a:t> are useful for representing probabilistic relationships between variables, and Bayesian Networks (BNs) are a specific type of DGM.</a:t>
                </a:r>
                <a:endParaRPr lang="en-IN" dirty="0"/>
              </a:p>
              <a:p>
                <a:pPr lvl="0">
                  <a:spcBef>
                    <a:spcPts val="0"/>
                  </a:spcBef>
                </a:pPr>
                <a:r>
                  <a:rPr lang="en-US" dirty="0"/>
                  <a:t>The graph structure represents the dependencies between variables, and the edges indicate the direction of influence (causal or otherwise).</a:t>
                </a:r>
                <a:endParaRPr lang="en-IN" dirty="0"/>
              </a:p>
              <a:p>
                <a:pPr lvl="0">
                  <a:spcBef>
                    <a:spcPts val="0"/>
                  </a:spcBef>
                </a:pPr>
                <a:r>
                  <a:rPr lang="en-US" b="1" dirty="0"/>
                  <a:t>Conditional Independence</a:t>
                </a:r>
                <a:r>
                  <a:rPr lang="en-US" dirty="0"/>
                  <a:t> (CI) is encoded in the structure of the graph, allowing for efficient factorization of the joint distribution.</a:t>
                </a:r>
                <a:endParaRPr lang="en-IN" dirty="0"/>
              </a:p>
              <a:p>
                <a:pPr lvl="0">
                  <a:spcBef>
                    <a:spcPts val="0"/>
                  </a:spcBef>
                </a:pPr>
                <a:r>
                  <a:rPr lang="en-US" b="1" dirty="0"/>
                  <a:t>Factorization of the Joint Distribution</a:t>
                </a:r>
                <a:r>
                  <a:rPr lang="en-US" dirty="0"/>
                  <a:t> simplifies modeling by breaking down the complex problem into smaller, conditional components, each of which can be easier to compute and understand.</a:t>
                </a:r>
                <a:endParaRPr lang="en-IN" dirty="0"/>
              </a:p>
              <a:p>
                <a:pPr>
                  <a:spcBef>
                    <a:spcPts val="0"/>
                  </a:spcBef>
                </a:pPr>
                <a:r>
                  <a:rPr lang="en-US" dirty="0" smtClean="0"/>
                  <a:t>DGMs can </a:t>
                </a:r>
                <a:r>
                  <a:rPr lang="en-US" dirty="0"/>
                  <a:t>model </a:t>
                </a:r>
                <a:r>
                  <a:rPr lang="en-US" dirty="0" smtClean="0"/>
                  <a:t>systems </a:t>
                </a:r>
                <a:r>
                  <a:rPr lang="en-US" dirty="0"/>
                  <a:t>with multiple interacting variables in </a:t>
                </a:r>
                <a:r>
                  <a:rPr lang="en-US" dirty="0" smtClean="0"/>
                  <a:t>computationally </a:t>
                </a:r>
                <a:r>
                  <a:rPr lang="en-US" dirty="0"/>
                  <a:t>efficient way.</a:t>
                </a:r>
                <a:endParaRPr lang="en-IN" dirty="0"/>
              </a:p>
              <a:p>
                <a:pPr>
                  <a:spcBef>
                    <a:spcPts val="0"/>
                  </a:spcBef>
                </a:pPr>
                <a:r>
                  <a:rPr lang="en-US" dirty="0"/>
                  <a:t>The notation </a:t>
                </a:r>
                <a14:m>
                  <m:oMath xmlns:m="http://schemas.openxmlformats.org/officeDocument/2006/math">
                    <m:r>
                      <a:rPr lang="en-US" i="1">
                        <a:latin typeface="Cambria Math" panose="02040503050406030204" pitchFamily="18" charset="0"/>
                      </a:rPr>
                      <m:t>𝑋</m:t>
                    </m:r>
                    <m:r>
                      <a:rPr lang="en-US">
                        <a:latin typeface="Cambria Math" panose="02040503050406030204" pitchFamily="18" charset="0"/>
                      </a:rPr>
                      <m:t>⊥</m:t>
                    </m:r>
                    <m:r>
                      <a:rPr lang="en-US" i="1">
                        <a:latin typeface="Cambria Math" panose="02040503050406030204" pitchFamily="18" charset="0"/>
                      </a:rPr>
                      <m:t>𝑌</m:t>
                    </m:r>
                    <m:r>
                      <a:rPr lang="en-US">
                        <a:latin typeface="Cambria Math" panose="02040503050406030204" pitchFamily="18" charset="0"/>
                      </a:rPr>
                      <m:t>∣</m:t>
                    </m:r>
                    <m:r>
                      <a:rPr lang="en-US" i="1">
                        <a:latin typeface="Cambria Math" panose="02040503050406030204" pitchFamily="18" charset="0"/>
                      </a:rPr>
                      <m:t>𝑍</m:t>
                    </m:r>
                  </m:oMath>
                </a14:m>
                <a:r>
                  <a:rPr lang="en-US" dirty="0"/>
                  <a:t> represents conditional independence in probability theory and statistics</a:t>
                </a:r>
                <a:r>
                  <a:rPr lang="en-US" dirty="0" smtClean="0"/>
                  <a:t>. </a:t>
                </a:r>
                <a14:m>
                  <m:oMath xmlns:m="http://schemas.openxmlformats.org/officeDocument/2006/math">
                    <m:r>
                      <a:rPr lang="en-US" b="0" i="1">
                        <a:latin typeface="Cambria Math" panose="02040503050406030204" pitchFamily="18" charset="0"/>
                      </a:rPr>
                      <m:t>𝑋</m:t>
                    </m:r>
                    <m:r>
                      <a:rPr lang="en-US" b="0">
                        <a:latin typeface="Cambria Math" panose="02040503050406030204" pitchFamily="18" charset="0"/>
                      </a:rPr>
                      <m:t>⊥</m:t>
                    </m:r>
                    <m:r>
                      <a:rPr lang="en-US" b="0" i="1">
                        <a:latin typeface="Cambria Math" panose="02040503050406030204" pitchFamily="18" charset="0"/>
                      </a:rPr>
                      <m:t>𝑌</m:t>
                    </m:r>
                    <m:r>
                      <a:rPr lang="en-US" b="0">
                        <a:latin typeface="Cambria Math" panose="02040503050406030204" pitchFamily="18" charset="0"/>
                      </a:rPr>
                      <m:t>∣</m:t>
                    </m:r>
                    <m:r>
                      <a:rPr lang="en-US" b="0" i="1">
                        <a:latin typeface="Cambria Math" panose="02040503050406030204" pitchFamily="18" charset="0"/>
                      </a:rPr>
                      <m:t>𝑍</m:t>
                    </m:r>
                  </m:oMath>
                </a14:m>
                <a:r>
                  <a:rPr lang="en-US" dirty="0"/>
                  <a:t> means that X is conditionally independent of Y, given Z.</a:t>
                </a:r>
                <a:endParaRPr lang="en-IN" dirty="0"/>
              </a:p>
              <a:p>
                <a:pPr lvl="1">
                  <a:spcBef>
                    <a:spcPts val="0"/>
                  </a:spcBef>
                </a:pPr>
                <a:r>
                  <a:rPr lang="en-US" dirty="0"/>
                  <a:t>This implies that once you know the value of </a:t>
                </a:r>
                <a14:m>
                  <m:oMath xmlns:m="http://schemas.openxmlformats.org/officeDocument/2006/math">
                    <m:r>
                      <a:rPr lang="en-US" b="0" i="1">
                        <a:latin typeface="Cambria Math" panose="02040503050406030204" pitchFamily="18" charset="0"/>
                      </a:rPr>
                      <m:t>𝑍</m:t>
                    </m:r>
                  </m:oMath>
                </a14:m>
                <a:r>
                  <a:rPr lang="en-US" dirty="0"/>
                  <a:t>, the knowledge about </a:t>
                </a:r>
                <a14:m>
                  <m:oMath xmlns:m="http://schemas.openxmlformats.org/officeDocument/2006/math">
                    <m:r>
                      <a:rPr lang="en-US" b="0" i="1">
                        <a:latin typeface="Cambria Math" panose="02040503050406030204" pitchFamily="18" charset="0"/>
                      </a:rPr>
                      <m:t>𝑋</m:t>
                    </m:r>
                  </m:oMath>
                </a14:m>
                <a:r>
                  <a:rPr lang="en-US" dirty="0"/>
                  <a:t> does not provide any additional information about </a:t>
                </a:r>
                <a14:m>
                  <m:oMath xmlns:m="http://schemas.openxmlformats.org/officeDocument/2006/math">
                    <m:r>
                      <a:rPr lang="en-US" b="0" i="1">
                        <a:latin typeface="Cambria Math" panose="02040503050406030204" pitchFamily="18" charset="0"/>
                      </a:rPr>
                      <m:t>𝑌</m:t>
                    </m:r>
                  </m:oMath>
                </a14:m>
                <a:r>
                  <a:rPr lang="en-US" dirty="0"/>
                  <a:t>, and vice versa.</a:t>
                </a:r>
                <a:endParaRPr lang="en-IN" dirty="0"/>
              </a:p>
              <a:p>
                <a:pPr lvl="1">
                  <a:spcBef>
                    <a:spcPts val="0"/>
                  </a:spcBef>
                </a:pPr>
                <a:r>
                  <a:rPr lang="en-US" dirty="0" smtClean="0"/>
                  <a:t>Z </a:t>
                </a:r>
                <a:r>
                  <a:rPr lang="en-US" dirty="0"/>
                  <a:t>blocks the dependency between X and Y. </a:t>
                </a:r>
                <a:r>
                  <a:rPr lang="en-US" dirty="0" smtClean="0"/>
                  <a:t>If we </a:t>
                </a:r>
                <a:r>
                  <a:rPr lang="en-US" dirty="0"/>
                  <a:t>have a set of variables </a:t>
                </a:r>
                <a14:m>
                  <m:oMath xmlns:m="http://schemas.openxmlformats.org/officeDocument/2006/math">
                    <m:r>
                      <a:rPr lang="en-US" i="1">
                        <a:latin typeface="Cambria Math" panose="02040503050406030204" pitchFamily="18" charset="0"/>
                      </a:rPr>
                      <m:t>𝑍</m:t>
                    </m:r>
                  </m:oMath>
                </a14:m>
                <a:r>
                  <a:rPr lang="en-US" dirty="0"/>
                  <a:t> that includes the relevant information, knowing </a:t>
                </a:r>
                <a14:m>
                  <m:oMath xmlns:m="http://schemas.openxmlformats.org/officeDocument/2006/math">
                    <m:r>
                      <a:rPr lang="en-US" i="1">
                        <a:latin typeface="Cambria Math" panose="02040503050406030204" pitchFamily="18" charset="0"/>
                      </a:rPr>
                      <m:t>𝑋</m:t>
                    </m:r>
                  </m:oMath>
                </a14:m>
                <a:r>
                  <a:rPr lang="en-US" dirty="0"/>
                  <a:t> gives no extra insights into </a:t>
                </a:r>
                <a14:m>
                  <m:oMath xmlns:m="http://schemas.openxmlformats.org/officeDocument/2006/math">
                    <m:r>
                      <a:rPr lang="en-US" i="1">
                        <a:latin typeface="Cambria Math" panose="02040503050406030204" pitchFamily="18" charset="0"/>
                      </a:rPr>
                      <m:t>𝑌</m:t>
                    </m:r>
                  </m:oMath>
                </a14:m>
                <a:r>
                  <a:rPr lang="en-US" dirty="0"/>
                  <a:t>, once we account for </a:t>
                </a:r>
                <a14:m>
                  <m:oMath xmlns:m="http://schemas.openxmlformats.org/officeDocument/2006/math">
                    <m:r>
                      <a:rPr lang="en-US" i="1">
                        <a:latin typeface="Cambria Math" panose="02040503050406030204" pitchFamily="18" charset="0"/>
                      </a:rPr>
                      <m:t>𝑍</m:t>
                    </m:r>
                  </m:oMath>
                </a14:m>
                <a:r>
                  <a:rPr lang="en-US" dirty="0" smtClean="0"/>
                  <a:t>.</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0" y="1596570"/>
                <a:ext cx="12192000" cy="5261429"/>
              </a:xfrm>
              <a:blipFill rotWithShape="0">
                <a:blip r:embed="rId2"/>
                <a:stretch>
                  <a:fillRect l="-150" t="-2433" r="-350"/>
                </a:stretch>
              </a:blipFill>
            </p:spPr>
            <p:txBody>
              <a:bodyPr/>
              <a:lstStyle/>
              <a:p>
                <a:r>
                  <a:rPr lang="en-IN">
                    <a:noFill/>
                  </a:rPr>
                  <a:t> </a:t>
                </a:r>
              </a:p>
            </p:txBody>
          </p:sp>
        </mc:Fallback>
      </mc:AlternateContent>
    </p:spTree>
    <p:extLst>
      <p:ext uri="{BB962C8B-B14F-4D97-AF65-F5344CB8AC3E}">
        <p14:creationId xmlns:p14="http://schemas.microsoft.com/office/powerpoint/2010/main" val="1385818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1207" y="2797628"/>
            <a:ext cx="3914793" cy="990600"/>
          </a:xfrm>
        </p:spPr>
        <p:txBody>
          <a:bodyPr/>
          <a:lstStyle/>
          <a:p>
            <a:r>
              <a:rPr lang="en-IN" dirty="0" smtClean="0"/>
              <a:t>Graphs</a:t>
            </a:r>
            <a:endParaRPr lang="en-IN" dirty="0"/>
          </a:p>
        </p:txBody>
      </p:sp>
    </p:spTree>
    <p:extLst>
      <p:ext uri="{BB962C8B-B14F-4D97-AF65-F5344CB8AC3E}">
        <p14:creationId xmlns:p14="http://schemas.microsoft.com/office/powerpoint/2010/main" val="2548058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Graph </a:t>
            </a:r>
            <a:r>
              <a:rPr lang="en-US" sz="4000" dirty="0" smtClean="0"/>
              <a:t>Definition</a:t>
            </a:r>
            <a:endParaRPr lang="en-IN" sz="4000"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a:xfrm>
                <a:off x="816864" y="1600199"/>
                <a:ext cx="10871200" cy="5047343"/>
              </a:xfrm>
            </p:spPr>
            <p:txBody>
              <a:bodyPr>
                <a:normAutofit/>
              </a:bodyPr>
              <a:lstStyle/>
              <a:p>
                <a:pPr marL="0" indent="0">
                  <a:buNone/>
                </a:pPr>
                <a:r>
                  <a:rPr lang="en-US" dirty="0"/>
                  <a:t>A </a:t>
                </a:r>
                <a:r>
                  <a:rPr lang="en-US" b="1" dirty="0"/>
                  <a:t>graph</a:t>
                </a:r>
                <a:r>
                  <a:rPr lang="en-US" dirty="0"/>
                  <a:t> </a:t>
                </a:r>
                <a14:m>
                  <m:oMath xmlns:m="http://schemas.openxmlformats.org/officeDocument/2006/math">
                    <m:r>
                      <a:rPr lang="en-US" i="1"/>
                      <m:t>𝐺</m:t>
                    </m:r>
                    <m:r>
                      <a:rPr lang="en-US"/>
                      <m:t>=(</m:t>
                    </m:r>
                    <m:r>
                      <a:rPr lang="en-US" i="1"/>
                      <m:t>𝑉</m:t>
                    </m:r>
                    <m:r>
                      <a:rPr lang="en-US"/>
                      <m:t>,</m:t>
                    </m:r>
                    <m:r>
                      <a:rPr lang="en-US" i="1"/>
                      <m:t>𝐸</m:t>
                    </m:r>
                    <m:r>
                      <a:rPr lang="en-US"/>
                      <m:t>)</m:t>
                    </m:r>
                  </m:oMath>
                </a14:m>
                <a:r>
                  <a:rPr lang="en-US" dirty="0"/>
                  <a:t> consists of:</a:t>
                </a:r>
                <a:endParaRPr lang="en-IN" dirty="0"/>
              </a:p>
              <a:p>
                <a:pPr lvl="1"/>
                <a:r>
                  <a:rPr lang="en-US" b="1" dirty="0"/>
                  <a:t>Nodes (or vertices) </a:t>
                </a:r>
                <a14:m>
                  <m:oMath xmlns:m="http://schemas.openxmlformats.org/officeDocument/2006/math">
                    <m:r>
                      <a:rPr lang="en-US" i="1"/>
                      <m:t>𝑉</m:t>
                    </m:r>
                  </m:oMath>
                </a14:m>
                <a:r>
                  <a:rPr lang="en-US" dirty="0"/>
                  <a:t>: These represent random variables in a graphical model.</a:t>
                </a:r>
                <a:endParaRPr lang="en-IN" dirty="0"/>
              </a:p>
              <a:p>
                <a:pPr lvl="1"/>
                <a:r>
                  <a:rPr lang="en-US" b="1" dirty="0"/>
                  <a:t>Edges </a:t>
                </a:r>
                <a14:m>
                  <m:oMath xmlns:m="http://schemas.openxmlformats.org/officeDocument/2006/math">
                    <m:r>
                      <a:rPr lang="en-US" i="1"/>
                      <m:t>𝐸</m:t>
                    </m:r>
                  </m:oMath>
                </a14:m>
                <a:r>
                  <a:rPr lang="en-US" dirty="0"/>
                  <a:t>: These represent dependencies between variables.</a:t>
                </a:r>
                <a:endParaRPr lang="en-IN" dirty="0"/>
              </a:p>
              <a:p>
                <a:pPr marL="0" indent="0">
                  <a:buNone/>
                </a:pPr>
                <a:r>
                  <a:rPr lang="en-US" dirty="0"/>
                  <a:t>A graph is often represented using an </a:t>
                </a:r>
                <a:r>
                  <a:rPr lang="en-US" b="1" dirty="0"/>
                  <a:t>adjacency matrix</a:t>
                </a:r>
                <a:r>
                  <a:rPr lang="en-US" dirty="0"/>
                  <a:t> </a:t>
                </a:r>
                <a14:m>
                  <m:oMath xmlns:m="http://schemas.openxmlformats.org/officeDocument/2006/math">
                    <m:r>
                      <a:rPr lang="en-US" i="1"/>
                      <m:t>𝐺</m:t>
                    </m:r>
                    <m:r>
                      <a:rPr lang="en-US"/>
                      <m:t>(</m:t>
                    </m:r>
                    <m:r>
                      <a:rPr lang="en-US" i="1"/>
                      <m:t>𝑠</m:t>
                    </m:r>
                    <m:r>
                      <a:rPr lang="en-US"/>
                      <m:t>,</m:t>
                    </m:r>
                    <m:r>
                      <a:rPr lang="en-US" i="1"/>
                      <m:t>𝑡</m:t>
                    </m:r>
                    <m:r>
                      <a:rPr lang="en-US"/>
                      <m:t>)</m:t>
                    </m:r>
                  </m:oMath>
                </a14:m>
                <a:r>
                  <a:rPr lang="en-US" dirty="0"/>
                  <a:t>, where:</a:t>
                </a:r>
                <a:endParaRPr lang="en-IN" dirty="0"/>
              </a:p>
              <a:p>
                <a:pPr lvl="1"/>
                <a14:m>
                  <m:oMath xmlns:m="http://schemas.openxmlformats.org/officeDocument/2006/math">
                    <m:r>
                      <a:rPr lang="en-US" i="1"/>
                      <m:t>𝐺</m:t>
                    </m:r>
                    <m:r>
                      <a:rPr lang="en-US"/>
                      <m:t>(</m:t>
                    </m:r>
                    <m:r>
                      <a:rPr lang="en-US" i="1"/>
                      <m:t>𝑠</m:t>
                    </m:r>
                    <m:r>
                      <a:rPr lang="en-US"/>
                      <m:t>,</m:t>
                    </m:r>
                    <m:r>
                      <a:rPr lang="en-US" i="1"/>
                      <m:t>𝑡</m:t>
                    </m:r>
                    <m:r>
                      <a:rPr lang="en-US"/>
                      <m:t>)=1</m:t>
                    </m:r>
                  </m:oMath>
                </a14:m>
                <a:r>
                  <a:rPr lang="en-US" dirty="0"/>
                  <a:t> if there is an edge from node </a:t>
                </a:r>
                <a14:m>
                  <m:oMath xmlns:m="http://schemas.openxmlformats.org/officeDocument/2006/math">
                    <m:r>
                      <a:rPr lang="en-US" i="1"/>
                      <m:t>𝑠</m:t>
                    </m:r>
                  </m:oMath>
                </a14:m>
                <a:r>
                  <a:rPr lang="en-US" dirty="0"/>
                  <a:t> to node </a:t>
                </a:r>
                <a14:m>
                  <m:oMath xmlns:m="http://schemas.openxmlformats.org/officeDocument/2006/math">
                    <m:r>
                      <a:rPr lang="en-US" i="1"/>
                      <m:t>𝑡</m:t>
                    </m:r>
                  </m:oMath>
                </a14:m>
                <a:r>
                  <a:rPr lang="en-US" dirty="0"/>
                  <a:t>.</a:t>
                </a:r>
                <a:endParaRPr lang="en-IN" dirty="0"/>
              </a:p>
              <a:p>
                <a:pPr lvl="1"/>
                <a14:m>
                  <m:oMath xmlns:m="http://schemas.openxmlformats.org/officeDocument/2006/math">
                    <m:r>
                      <a:rPr lang="en-US" i="1"/>
                      <m:t>𝐺</m:t>
                    </m:r>
                    <m:r>
                      <a:rPr lang="en-US"/>
                      <m:t>(</m:t>
                    </m:r>
                    <m:r>
                      <a:rPr lang="en-US" i="1"/>
                      <m:t>𝑠</m:t>
                    </m:r>
                    <m:r>
                      <a:rPr lang="en-US"/>
                      <m:t>,</m:t>
                    </m:r>
                    <m:r>
                      <a:rPr lang="en-US" i="1"/>
                      <m:t>𝑡</m:t>
                    </m:r>
                    <m:r>
                      <a:rPr lang="en-US"/>
                      <m:t>)=0</m:t>
                    </m:r>
                  </m:oMath>
                </a14:m>
                <a:r>
                  <a:rPr lang="en-US" dirty="0"/>
                  <a:t> if no edge exists.</a:t>
                </a:r>
                <a:endParaRPr lang="en-IN" dirty="0"/>
              </a:p>
              <a:p>
                <a:pPr marL="0" indent="0">
                  <a:buNone/>
                </a:pPr>
                <a:r>
                  <a:rPr lang="en-US" dirty="0"/>
                  <a:t>Types of graphs:</a:t>
                </a:r>
                <a:endParaRPr lang="en-IN" dirty="0"/>
              </a:p>
              <a:p>
                <a:pPr lvl="1"/>
                <a:r>
                  <a:rPr lang="en-US" b="1" dirty="0"/>
                  <a:t>Directed graph</a:t>
                </a:r>
                <a:r>
                  <a:rPr lang="en-US" dirty="0"/>
                  <a:t>: </a:t>
                </a:r>
                <a14:m>
                  <m:oMath xmlns:m="http://schemas.openxmlformats.org/officeDocument/2006/math">
                    <m:r>
                      <a:rPr lang="en-US" i="1"/>
                      <m:t>𝐺</m:t>
                    </m:r>
                    <m:r>
                      <a:rPr lang="en-US"/>
                      <m:t>(</m:t>
                    </m:r>
                    <m:r>
                      <a:rPr lang="en-US" i="1"/>
                      <m:t>𝑠</m:t>
                    </m:r>
                    <m:r>
                      <a:rPr lang="en-US"/>
                      <m:t>,</m:t>
                    </m:r>
                    <m:r>
                      <a:rPr lang="en-US" i="1"/>
                      <m:t>𝑡</m:t>
                    </m:r>
                    <m:r>
                      <a:rPr lang="en-US"/>
                      <m:t>)≠</m:t>
                    </m:r>
                    <m:r>
                      <a:rPr lang="en-US" i="1"/>
                      <m:t>𝐺</m:t>
                    </m:r>
                    <m:r>
                      <a:rPr lang="en-US"/>
                      <m:t>(</m:t>
                    </m:r>
                    <m:r>
                      <a:rPr lang="en-US" i="1"/>
                      <m:t>𝑡</m:t>
                    </m:r>
                    <m:r>
                      <a:rPr lang="en-US"/>
                      <m:t>,</m:t>
                    </m:r>
                    <m:r>
                      <a:rPr lang="en-US" i="1"/>
                      <m:t>𝑠</m:t>
                    </m:r>
                    <m:r>
                      <a:rPr lang="en-US"/>
                      <m:t>)</m:t>
                    </m:r>
                  </m:oMath>
                </a14:m>
                <a:r>
                  <a:rPr lang="en-US" dirty="0"/>
                  <a:t> (edges have a direction).</a:t>
                </a:r>
                <a:endParaRPr lang="en-IN" dirty="0"/>
              </a:p>
              <a:p>
                <a:pPr lvl="1"/>
                <a:r>
                  <a:rPr lang="en-US" b="1" dirty="0"/>
                  <a:t>Undirected graph</a:t>
                </a:r>
                <a:r>
                  <a:rPr lang="en-US" dirty="0"/>
                  <a:t>: </a:t>
                </a:r>
                <a14:m>
                  <m:oMath xmlns:m="http://schemas.openxmlformats.org/officeDocument/2006/math">
                    <m:r>
                      <a:rPr lang="en-US" i="1"/>
                      <m:t>𝐺</m:t>
                    </m:r>
                    <m:r>
                      <a:rPr lang="en-US"/>
                      <m:t>(</m:t>
                    </m:r>
                    <m:r>
                      <a:rPr lang="en-US" i="1"/>
                      <m:t>𝑠</m:t>
                    </m:r>
                    <m:r>
                      <a:rPr lang="en-US"/>
                      <m:t>,</m:t>
                    </m:r>
                    <m:r>
                      <a:rPr lang="en-US" i="1"/>
                      <m:t>𝑡</m:t>
                    </m:r>
                    <m:r>
                      <a:rPr lang="en-US"/>
                      <m:t>)=</m:t>
                    </m:r>
                    <m:r>
                      <a:rPr lang="en-US" i="1"/>
                      <m:t>𝐺</m:t>
                    </m:r>
                    <m:r>
                      <a:rPr lang="en-US"/>
                      <m:t>(</m:t>
                    </m:r>
                    <m:r>
                      <a:rPr lang="en-US" i="1"/>
                      <m:t>𝑡</m:t>
                    </m:r>
                    <m:r>
                      <a:rPr lang="en-US"/>
                      <m:t>,</m:t>
                    </m:r>
                    <m:r>
                      <a:rPr lang="en-US" i="1"/>
                      <m:t>𝑠</m:t>
                    </m:r>
                    <m:r>
                      <a:rPr lang="en-US"/>
                      <m:t>)</m:t>
                    </m:r>
                  </m:oMath>
                </a14:m>
                <a:r>
                  <a:rPr lang="en-US" dirty="0"/>
                  <a:t> (edges have no direction).</a:t>
                </a:r>
                <a:endParaRPr lang="en-IN" dirty="0"/>
              </a:p>
              <a:p>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xfrm>
                <a:off x="816864" y="1600199"/>
                <a:ext cx="10871200" cy="5047343"/>
              </a:xfrm>
              <a:blipFill rotWithShape="0">
                <a:blip r:embed="rId2"/>
                <a:stretch>
                  <a:fillRect l="-1178" t="-1087"/>
                </a:stretch>
              </a:blipFill>
            </p:spPr>
            <p:txBody>
              <a:bodyPr/>
              <a:lstStyle/>
              <a:p>
                <a:r>
                  <a:rPr lang="en-IN">
                    <a:noFill/>
                  </a:rPr>
                  <a:t> </a:t>
                </a:r>
              </a:p>
            </p:txBody>
          </p:sp>
        </mc:Fallback>
      </mc:AlternateContent>
    </p:spTree>
    <p:extLst>
      <p:ext uri="{BB962C8B-B14F-4D97-AF65-F5344CB8AC3E}">
        <p14:creationId xmlns:p14="http://schemas.microsoft.com/office/powerpoint/2010/main" val="1937517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Graph Terminology : DAG</a:t>
            </a:r>
            <a:endParaRPr lang="en-IN" sz="4000"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a:xfrm>
                <a:off x="816864" y="1600200"/>
                <a:ext cx="10871200" cy="5257800"/>
              </a:xfrm>
            </p:spPr>
            <p:txBody>
              <a:bodyPr>
                <a:normAutofit fontScale="92500" lnSpcReduction="10000"/>
              </a:bodyPr>
              <a:lstStyle/>
              <a:p>
                <a:pPr lvl="0"/>
                <a:r>
                  <a:rPr lang="en-US" b="1" dirty="0"/>
                  <a:t>Parent (</a:t>
                </a:r>
                <a14:m>
                  <m:oMath xmlns:m="http://schemas.openxmlformats.org/officeDocument/2006/math">
                    <m:r>
                      <a:rPr lang="en-US" i="1"/>
                      <m:t>𝑝𝑎</m:t>
                    </m:r>
                    <m:r>
                      <a:rPr lang="en-US"/>
                      <m:t>(</m:t>
                    </m:r>
                    <m:r>
                      <a:rPr lang="en-US" i="1"/>
                      <m:t>𝑠</m:t>
                    </m:r>
                    <m:r>
                      <a:rPr lang="en-US"/>
                      <m:t>)</m:t>
                    </m:r>
                  </m:oMath>
                </a14:m>
                <a:r>
                  <a:rPr lang="en-US" b="1" dirty="0"/>
                  <a:t>)</a:t>
                </a:r>
                <a:r>
                  <a:rPr lang="en-US" dirty="0"/>
                  <a:t>: The set of nodes that have directed edges pointing to node </a:t>
                </a:r>
                <a14:m>
                  <m:oMath xmlns:m="http://schemas.openxmlformats.org/officeDocument/2006/math">
                    <m:r>
                      <a:rPr lang="en-US" i="1"/>
                      <m:t>𝑠</m:t>
                    </m:r>
                  </m:oMath>
                </a14:m>
                <a:r>
                  <a:rPr lang="en-US" dirty="0"/>
                  <a:t>.</a:t>
                </a:r>
                <a:endParaRPr lang="en-IN" dirty="0"/>
              </a:p>
              <a:p>
                <a:pPr lvl="0"/>
                <a:r>
                  <a:rPr lang="en-US" b="1" dirty="0"/>
                  <a:t>Child (</a:t>
                </a:r>
                <a14:m>
                  <m:oMath xmlns:m="http://schemas.openxmlformats.org/officeDocument/2006/math">
                    <m:r>
                      <a:rPr lang="en-US" i="1"/>
                      <m:t>𝑐h</m:t>
                    </m:r>
                    <m:r>
                      <a:rPr lang="en-US"/>
                      <m:t>(</m:t>
                    </m:r>
                    <m:r>
                      <a:rPr lang="en-US" i="1"/>
                      <m:t>𝑠</m:t>
                    </m:r>
                    <m:r>
                      <a:rPr lang="en-US"/>
                      <m:t>)</m:t>
                    </m:r>
                  </m:oMath>
                </a14:m>
                <a:r>
                  <a:rPr lang="en-US" b="1" dirty="0"/>
                  <a:t>)</a:t>
                </a:r>
                <a:r>
                  <a:rPr lang="en-US" dirty="0"/>
                  <a:t>: The set of nodes that node </a:t>
                </a:r>
                <a14:m>
                  <m:oMath xmlns:m="http://schemas.openxmlformats.org/officeDocument/2006/math">
                    <m:r>
                      <a:rPr lang="en-US" i="1"/>
                      <m:t>𝑠</m:t>
                    </m:r>
                  </m:oMath>
                </a14:m>
                <a:r>
                  <a:rPr lang="en-US" dirty="0"/>
                  <a:t> has directed edges pointing to.</a:t>
                </a:r>
                <a:endParaRPr lang="en-IN" dirty="0"/>
              </a:p>
              <a:p>
                <a:pPr lvl="0"/>
                <a:r>
                  <a:rPr lang="en-US" b="1" dirty="0"/>
                  <a:t>Family (</a:t>
                </a:r>
                <a14:m>
                  <m:oMath xmlns:m="http://schemas.openxmlformats.org/officeDocument/2006/math">
                    <m:r>
                      <a:rPr lang="en-US" i="1"/>
                      <m:t>𝑓𝑎𝑚</m:t>
                    </m:r>
                    <m:r>
                      <a:rPr lang="en-US"/>
                      <m:t>(</m:t>
                    </m:r>
                    <m:r>
                      <a:rPr lang="en-US" i="1"/>
                      <m:t>𝑠</m:t>
                    </m:r>
                    <m:r>
                      <a:rPr lang="en-US"/>
                      <m:t>)</m:t>
                    </m:r>
                  </m:oMath>
                </a14:m>
                <a:r>
                  <a:rPr lang="en-US" b="1" dirty="0"/>
                  <a:t>)</a:t>
                </a:r>
                <a:r>
                  <a:rPr lang="en-US" dirty="0"/>
                  <a:t>: The node and its parents, </a:t>
                </a:r>
                <a14:m>
                  <m:oMath xmlns:m="http://schemas.openxmlformats.org/officeDocument/2006/math">
                    <m:r>
                      <a:rPr lang="en-US" i="1"/>
                      <m:t>𝑓𝑎𝑚</m:t>
                    </m:r>
                    <m:r>
                      <a:rPr lang="en-US"/>
                      <m:t>(</m:t>
                    </m:r>
                    <m:r>
                      <a:rPr lang="en-US" i="1"/>
                      <m:t>𝑠</m:t>
                    </m:r>
                    <m:r>
                      <a:rPr lang="en-US"/>
                      <m:t>)={</m:t>
                    </m:r>
                    <m:r>
                      <a:rPr lang="en-US" i="1"/>
                      <m:t>𝑠</m:t>
                    </m:r>
                    <m:r>
                      <a:rPr lang="en-US"/>
                      <m:t>}∪</m:t>
                    </m:r>
                    <m:r>
                      <a:rPr lang="en-US" i="1"/>
                      <m:t>𝑝𝑎</m:t>
                    </m:r>
                    <m:r>
                      <a:rPr lang="en-US"/>
                      <m:t>(</m:t>
                    </m:r>
                    <m:r>
                      <a:rPr lang="en-US" i="1"/>
                      <m:t>𝑠</m:t>
                    </m:r>
                    <m:r>
                      <a:rPr lang="en-US"/>
                      <m:t>)</m:t>
                    </m:r>
                  </m:oMath>
                </a14:m>
                <a:r>
                  <a:rPr lang="en-US" dirty="0"/>
                  <a:t>.</a:t>
                </a:r>
                <a:endParaRPr lang="en-IN" dirty="0"/>
              </a:p>
              <a:p>
                <a:pPr lvl="0"/>
                <a:r>
                  <a:rPr lang="en-US" b="1" dirty="0"/>
                  <a:t>Root</a:t>
                </a:r>
                <a:r>
                  <a:rPr lang="en-US" dirty="0"/>
                  <a:t>: A node with no parents.</a:t>
                </a:r>
                <a:endParaRPr lang="en-IN" dirty="0"/>
              </a:p>
              <a:p>
                <a:pPr lvl="0"/>
                <a:r>
                  <a:rPr lang="en-US" b="1" dirty="0"/>
                  <a:t>Leaf</a:t>
                </a:r>
                <a:r>
                  <a:rPr lang="en-US" dirty="0"/>
                  <a:t>: A node with no children.</a:t>
                </a:r>
                <a:endParaRPr lang="en-IN" dirty="0"/>
              </a:p>
              <a:p>
                <a:pPr lvl="0"/>
                <a:r>
                  <a:rPr lang="en-US" b="1" dirty="0"/>
                  <a:t>Ancestors (</a:t>
                </a:r>
                <a14:m>
                  <m:oMath xmlns:m="http://schemas.openxmlformats.org/officeDocument/2006/math">
                    <m:r>
                      <a:rPr lang="en-US" i="1"/>
                      <m:t>𝑎𝑛𝑐</m:t>
                    </m:r>
                    <m:r>
                      <a:rPr lang="en-US"/>
                      <m:t>(</m:t>
                    </m:r>
                    <m:r>
                      <a:rPr lang="en-US" i="1"/>
                      <m:t>𝑠</m:t>
                    </m:r>
                    <m:r>
                      <a:rPr lang="en-US"/>
                      <m:t>)</m:t>
                    </m:r>
                  </m:oMath>
                </a14:m>
                <a:r>
                  <a:rPr lang="en-US" b="1" dirty="0"/>
                  <a:t>)</a:t>
                </a:r>
                <a:r>
                  <a:rPr lang="en-US" dirty="0"/>
                  <a:t>: All nodes that have a directed path leading to </a:t>
                </a:r>
                <a14:m>
                  <m:oMath xmlns:m="http://schemas.openxmlformats.org/officeDocument/2006/math">
                    <m:r>
                      <a:rPr lang="en-US" i="1"/>
                      <m:t>𝑠</m:t>
                    </m:r>
                  </m:oMath>
                </a14:m>
                <a:r>
                  <a:rPr lang="en-US" dirty="0"/>
                  <a:t> (parents, grandparents, etc.).</a:t>
                </a:r>
                <a:endParaRPr lang="en-IN" dirty="0"/>
              </a:p>
              <a:p>
                <a:pPr lvl="0"/>
                <a:r>
                  <a:rPr lang="en-US" b="1" dirty="0"/>
                  <a:t>Descendants (</a:t>
                </a:r>
                <a14:m>
                  <m:oMath xmlns:m="http://schemas.openxmlformats.org/officeDocument/2006/math">
                    <m:r>
                      <a:rPr lang="en-US" i="1"/>
                      <m:t>𝑑𝑒𝑠𝑐</m:t>
                    </m:r>
                    <m:r>
                      <a:rPr lang="en-US"/>
                      <m:t>(</m:t>
                    </m:r>
                    <m:r>
                      <a:rPr lang="en-US" i="1"/>
                      <m:t>𝑠</m:t>
                    </m:r>
                    <m:r>
                      <a:rPr lang="en-US"/>
                      <m:t>)</m:t>
                    </m:r>
                  </m:oMath>
                </a14:m>
                <a:r>
                  <a:rPr lang="en-US" b="1" dirty="0"/>
                  <a:t>)</a:t>
                </a:r>
                <a:r>
                  <a:rPr lang="en-US" dirty="0"/>
                  <a:t>: All nodes that can be reached from </a:t>
                </a:r>
                <a14:m>
                  <m:oMath xmlns:m="http://schemas.openxmlformats.org/officeDocument/2006/math">
                    <m:r>
                      <a:rPr lang="en-US" i="1"/>
                      <m:t>𝑠</m:t>
                    </m:r>
                  </m:oMath>
                </a14:m>
                <a:r>
                  <a:rPr lang="en-US" dirty="0"/>
                  <a:t> (children, grandchildren, etc.).</a:t>
                </a:r>
                <a:endParaRPr lang="en-IN" dirty="0"/>
              </a:p>
              <a:p>
                <a:pPr lvl="0"/>
                <a:r>
                  <a:rPr lang="en-US" b="1" dirty="0"/>
                  <a:t>Cycle</a:t>
                </a:r>
                <a:r>
                  <a:rPr lang="en-US" dirty="0"/>
                  <a:t>: A sequence of edges that forms a loop.</a:t>
                </a:r>
                <a:endParaRPr lang="en-IN" dirty="0"/>
              </a:p>
              <a:p>
                <a:pPr lvl="0"/>
                <a:r>
                  <a:rPr lang="en-US" b="1" dirty="0"/>
                  <a:t>Directed Acyclic Graph (DAG)</a:t>
                </a:r>
                <a:r>
                  <a:rPr lang="en-US" dirty="0"/>
                  <a:t>: A directed graph </a:t>
                </a:r>
                <a:r>
                  <a:rPr lang="en-US" b="1" dirty="0"/>
                  <a:t>without</a:t>
                </a:r>
                <a:r>
                  <a:rPr lang="en-US" dirty="0"/>
                  <a:t> directed cycles.</a:t>
                </a:r>
                <a:endParaRPr lang="en-IN" dirty="0"/>
              </a:p>
              <a:p>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xfrm>
                <a:off x="816864" y="1600200"/>
                <a:ext cx="10871200" cy="5257800"/>
              </a:xfrm>
              <a:blipFill rotWithShape="0">
                <a:blip r:embed="rId2"/>
                <a:stretch>
                  <a:fillRect l="-224" t="-1856" b="-2900"/>
                </a:stretch>
              </a:blipFill>
            </p:spPr>
            <p:txBody>
              <a:bodyPr/>
              <a:lstStyle/>
              <a:p>
                <a:r>
                  <a:rPr lang="en-IN">
                    <a:noFill/>
                  </a:rPr>
                  <a:t> </a:t>
                </a:r>
              </a:p>
            </p:txBody>
          </p:sp>
        </mc:Fallback>
      </mc:AlternateContent>
    </p:spTree>
    <p:extLst>
      <p:ext uri="{BB962C8B-B14F-4D97-AF65-F5344CB8AC3E}">
        <p14:creationId xmlns:p14="http://schemas.microsoft.com/office/powerpoint/2010/main" val="2881255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Graph Terminology : DAG …</a:t>
            </a:r>
            <a:endParaRPr lang="en-IN" sz="4000"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a:xfrm>
                <a:off x="816864" y="1600200"/>
                <a:ext cx="10871200" cy="5257800"/>
              </a:xfrm>
            </p:spPr>
            <p:txBody>
              <a:bodyPr>
                <a:normAutofit fontScale="85000" lnSpcReduction="20000"/>
              </a:bodyPr>
              <a:lstStyle/>
              <a:p>
                <a:pPr lvl="0"/>
                <a:r>
                  <a:rPr lang="en-US" b="1" dirty="0"/>
                  <a:t>Parent (</a:t>
                </a:r>
                <a14:m>
                  <m:oMath xmlns:m="http://schemas.openxmlformats.org/officeDocument/2006/math">
                    <m:r>
                      <a:rPr lang="en-US" i="1"/>
                      <m:t>𝑝𝑎</m:t>
                    </m:r>
                    <m:r>
                      <a:rPr lang="en-US"/>
                      <m:t>(</m:t>
                    </m:r>
                    <m:r>
                      <a:rPr lang="en-US" i="1"/>
                      <m:t>𝑠</m:t>
                    </m:r>
                    <m:r>
                      <a:rPr lang="en-US"/>
                      <m:t>)</m:t>
                    </m:r>
                  </m:oMath>
                </a14:m>
                <a:r>
                  <a:rPr lang="en-US" b="1" dirty="0"/>
                  <a:t>)</a:t>
                </a:r>
                <a:r>
                  <a:rPr lang="en-US" dirty="0"/>
                  <a:t>: The set of nodes that have directed edges pointing to node </a:t>
                </a:r>
                <a14:m>
                  <m:oMath xmlns:m="http://schemas.openxmlformats.org/officeDocument/2006/math">
                    <m:r>
                      <a:rPr lang="en-US" i="1"/>
                      <m:t>𝑠</m:t>
                    </m:r>
                  </m:oMath>
                </a14:m>
                <a:r>
                  <a:rPr lang="en-US" dirty="0"/>
                  <a:t>.</a:t>
                </a:r>
                <a:endParaRPr lang="en-IN" dirty="0"/>
              </a:p>
              <a:p>
                <a:pPr lvl="0"/>
                <a:r>
                  <a:rPr lang="en-US" b="1" dirty="0"/>
                  <a:t>Child (</a:t>
                </a:r>
                <a14:m>
                  <m:oMath xmlns:m="http://schemas.openxmlformats.org/officeDocument/2006/math">
                    <m:r>
                      <a:rPr lang="en-US" i="1"/>
                      <m:t>𝑐h</m:t>
                    </m:r>
                    <m:r>
                      <a:rPr lang="en-US"/>
                      <m:t>(</m:t>
                    </m:r>
                    <m:r>
                      <a:rPr lang="en-US" i="1"/>
                      <m:t>𝑠</m:t>
                    </m:r>
                    <m:r>
                      <a:rPr lang="en-US"/>
                      <m:t>)</m:t>
                    </m:r>
                  </m:oMath>
                </a14:m>
                <a:r>
                  <a:rPr lang="en-US" b="1" dirty="0"/>
                  <a:t>)</a:t>
                </a:r>
                <a:r>
                  <a:rPr lang="en-US" dirty="0"/>
                  <a:t>: The set of nodes that node </a:t>
                </a:r>
                <a14:m>
                  <m:oMath xmlns:m="http://schemas.openxmlformats.org/officeDocument/2006/math">
                    <m:r>
                      <a:rPr lang="en-US" i="1"/>
                      <m:t>𝑠</m:t>
                    </m:r>
                  </m:oMath>
                </a14:m>
                <a:r>
                  <a:rPr lang="en-US" dirty="0"/>
                  <a:t> has directed edges pointing to.</a:t>
                </a:r>
                <a:endParaRPr lang="en-IN" dirty="0"/>
              </a:p>
              <a:p>
                <a:pPr lvl="0"/>
                <a:r>
                  <a:rPr lang="en-US" b="1" dirty="0"/>
                  <a:t>Family (</a:t>
                </a:r>
                <a14:m>
                  <m:oMath xmlns:m="http://schemas.openxmlformats.org/officeDocument/2006/math">
                    <m:r>
                      <a:rPr lang="en-US" i="1"/>
                      <m:t>𝑓𝑎𝑚</m:t>
                    </m:r>
                    <m:r>
                      <a:rPr lang="en-US"/>
                      <m:t>(</m:t>
                    </m:r>
                    <m:r>
                      <a:rPr lang="en-US" i="1"/>
                      <m:t>𝑠</m:t>
                    </m:r>
                    <m:r>
                      <a:rPr lang="en-US"/>
                      <m:t>)</m:t>
                    </m:r>
                  </m:oMath>
                </a14:m>
                <a:r>
                  <a:rPr lang="en-US" b="1" dirty="0"/>
                  <a:t>)</a:t>
                </a:r>
                <a:r>
                  <a:rPr lang="en-US" dirty="0"/>
                  <a:t>: The node and its parents, </a:t>
                </a:r>
                <a14:m>
                  <m:oMath xmlns:m="http://schemas.openxmlformats.org/officeDocument/2006/math">
                    <m:r>
                      <a:rPr lang="en-US" i="1"/>
                      <m:t>𝑓𝑎𝑚</m:t>
                    </m:r>
                    <m:r>
                      <a:rPr lang="en-US"/>
                      <m:t>(</m:t>
                    </m:r>
                    <m:r>
                      <a:rPr lang="en-US" i="1"/>
                      <m:t>𝑠</m:t>
                    </m:r>
                    <m:r>
                      <a:rPr lang="en-US"/>
                      <m:t>)={</m:t>
                    </m:r>
                    <m:r>
                      <a:rPr lang="en-US" i="1"/>
                      <m:t>𝑠</m:t>
                    </m:r>
                    <m:r>
                      <a:rPr lang="en-US"/>
                      <m:t>}∪</m:t>
                    </m:r>
                    <m:r>
                      <a:rPr lang="en-US" i="1"/>
                      <m:t>𝑝𝑎</m:t>
                    </m:r>
                    <m:r>
                      <a:rPr lang="en-US"/>
                      <m:t>(</m:t>
                    </m:r>
                    <m:r>
                      <a:rPr lang="en-US" i="1"/>
                      <m:t>𝑠</m:t>
                    </m:r>
                    <m:r>
                      <a:rPr lang="en-US"/>
                      <m:t>)</m:t>
                    </m:r>
                  </m:oMath>
                </a14:m>
                <a:r>
                  <a:rPr lang="en-US" dirty="0"/>
                  <a:t>.</a:t>
                </a:r>
                <a:endParaRPr lang="en-IN" dirty="0"/>
              </a:p>
              <a:p>
                <a:pPr lvl="0"/>
                <a:r>
                  <a:rPr lang="en-US" b="1" dirty="0"/>
                  <a:t>Root</a:t>
                </a:r>
                <a:r>
                  <a:rPr lang="en-US" dirty="0"/>
                  <a:t>: A node with no parents.</a:t>
                </a:r>
                <a:endParaRPr lang="en-IN" dirty="0"/>
              </a:p>
              <a:p>
                <a:pPr lvl="0"/>
                <a:r>
                  <a:rPr lang="en-US" b="1" dirty="0"/>
                  <a:t>Leaf</a:t>
                </a:r>
                <a:r>
                  <a:rPr lang="en-US" dirty="0"/>
                  <a:t>: A node with no children.</a:t>
                </a:r>
                <a:endParaRPr lang="en-IN" dirty="0"/>
              </a:p>
              <a:p>
                <a:pPr lvl="0"/>
                <a:r>
                  <a:rPr lang="en-US" b="1" dirty="0"/>
                  <a:t>Ancestors (</a:t>
                </a:r>
                <a14:m>
                  <m:oMath xmlns:m="http://schemas.openxmlformats.org/officeDocument/2006/math">
                    <m:r>
                      <a:rPr lang="en-US" i="1"/>
                      <m:t>𝑎𝑛𝑐</m:t>
                    </m:r>
                    <m:r>
                      <a:rPr lang="en-US"/>
                      <m:t>(</m:t>
                    </m:r>
                    <m:r>
                      <a:rPr lang="en-US" i="1"/>
                      <m:t>𝑠</m:t>
                    </m:r>
                    <m:r>
                      <a:rPr lang="en-US"/>
                      <m:t>)</m:t>
                    </m:r>
                  </m:oMath>
                </a14:m>
                <a:r>
                  <a:rPr lang="en-US" b="1" dirty="0"/>
                  <a:t>)</a:t>
                </a:r>
                <a:r>
                  <a:rPr lang="en-US" dirty="0"/>
                  <a:t>: All nodes that have a directed path leading to </a:t>
                </a:r>
                <a14:m>
                  <m:oMath xmlns:m="http://schemas.openxmlformats.org/officeDocument/2006/math">
                    <m:r>
                      <a:rPr lang="en-US" i="1"/>
                      <m:t>𝑠</m:t>
                    </m:r>
                  </m:oMath>
                </a14:m>
                <a:r>
                  <a:rPr lang="en-US" dirty="0"/>
                  <a:t> (parents, grandparents, etc.).</a:t>
                </a:r>
                <a:endParaRPr lang="en-IN" dirty="0"/>
              </a:p>
              <a:p>
                <a:pPr lvl="0"/>
                <a:r>
                  <a:rPr lang="en-US" b="1" dirty="0"/>
                  <a:t>Descendants (</a:t>
                </a:r>
                <a14:m>
                  <m:oMath xmlns:m="http://schemas.openxmlformats.org/officeDocument/2006/math">
                    <m:r>
                      <a:rPr lang="en-US" i="1"/>
                      <m:t>𝑑𝑒𝑠𝑐</m:t>
                    </m:r>
                    <m:r>
                      <a:rPr lang="en-US"/>
                      <m:t>(</m:t>
                    </m:r>
                    <m:r>
                      <a:rPr lang="en-US" i="1"/>
                      <m:t>𝑠</m:t>
                    </m:r>
                    <m:r>
                      <a:rPr lang="en-US"/>
                      <m:t>)</m:t>
                    </m:r>
                  </m:oMath>
                </a14:m>
                <a:r>
                  <a:rPr lang="en-US" b="1" dirty="0"/>
                  <a:t>)</a:t>
                </a:r>
                <a:r>
                  <a:rPr lang="en-US" dirty="0"/>
                  <a:t>: All nodes that can be reached from </a:t>
                </a:r>
                <a14:m>
                  <m:oMath xmlns:m="http://schemas.openxmlformats.org/officeDocument/2006/math">
                    <m:r>
                      <a:rPr lang="en-US" i="1"/>
                      <m:t>𝑠</m:t>
                    </m:r>
                  </m:oMath>
                </a14:m>
                <a:r>
                  <a:rPr lang="en-US" dirty="0"/>
                  <a:t> (children, grandchildren, etc.).</a:t>
                </a:r>
                <a:endParaRPr lang="en-IN" dirty="0"/>
              </a:p>
              <a:p>
                <a:pPr lvl="0"/>
                <a:r>
                  <a:rPr lang="en-US" b="1" dirty="0"/>
                  <a:t>Cycle</a:t>
                </a:r>
                <a:r>
                  <a:rPr lang="en-US" dirty="0"/>
                  <a:t>: A sequence of edges that forms a loop.</a:t>
                </a:r>
                <a:endParaRPr lang="en-IN" dirty="0"/>
              </a:p>
              <a:p>
                <a:pPr lvl="0"/>
                <a:r>
                  <a:rPr lang="en-US" b="1" dirty="0"/>
                  <a:t>Directed Acyclic Graph (DAG)</a:t>
                </a:r>
                <a:r>
                  <a:rPr lang="en-US" dirty="0"/>
                  <a:t>: A directed graph </a:t>
                </a:r>
                <a:r>
                  <a:rPr lang="en-US" b="1" dirty="0"/>
                  <a:t>without</a:t>
                </a:r>
                <a:r>
                  <a:rPr lang="en-US" dirty="0"/>
                  <a:t> directed cycles</a:t>
                </a:r>
                <a:r>
                  <a:rPr lang="en-US" dirty="0" smtClean="0"/>
                  <a:t>.</a:t>
                </a:r>
              </a:p>
              <a:p>
                <a:r>
                  <a:rPr lang="en-US" b="1" dirty="0"/>
                  <a:t>Topological Ordering</a:t>
                </a:r>
                <a:r>
                  <a:rPr lang="en-US" dirty="0"/>
                  <a:t>: A sequence of nodes where parents appear before their children</a:t>
                </a:r>
                <a:r>
                  <a:rPr lang="en-US" dirty="0" smtClean="0"/>
                  <a:t>.</a:t>
                </a:r>
                <a:endParaRPr lang="en-IN" dirty="0"/>
              </a:p>
              <a:p>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xfrm>
                <a:off x="816864" y="1600200"/>
                <a:ext cx="10871200" cy="5257800"/>
              </a:xfrm>
              <a:blipFill rotWithShape="0">
                <a:blip r:embed="rId2"/>
                <a:stretch>
                  <a:fillRect l="-168" t="-2436"/>
                </a:stretch>
              </a:blipFill>
            </p:spPr>
            <p:txBody>
              <a:bodyPr/>
              <a:lstStyle/>
              <a:p>
                <a:r>
                  <a:rPr lang="en-IN">
                    <a:noFill/>
                  </a:rPr>
                  <a:t> </a:t>
                </a:r>
              </a:p>
            </p:txBody>
          </p:sp>
        </mc:Fallback>
      </mc:AlternateContent>
    </p:spTree>
    <p:extLst>
      <p:ext uri="{BB962C8B-B14F-4D97-AF65-F5344CB8AC3E}">
        <p14:creationId xmlns:p14="http://schemas.microsoft.com/office/powerpoint/2010/main" val="2405325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292" y="2463799"/>
            <a:ext cx="10871200" cy="3399971"/>
          </a:xfrm>
        </p:spPr>
        <p:txBody>
          <a:bodyPr>
            <a:normAutofit/>
          </a:bodyPr>
          <a:lstStyle/>
          <a:p>
            <a:pPr algn="ctr"/>
            <a:r>
              <a:rPr lang="en-US" b="1" dirty="0" smtClean="0"/>
              <a:t>Introduction</a:t>
            </a:r>
            <a:r>
              <a:rPr lang="en-IN" dirty="0"/>
              <a:t/>
            </a:r>
            <a:br>
              <a:rPr lang="en-IN" dirty="0"/>
            </a:br>
            <a:r>
              <a:rPr lang="en-US" dirty="0"/>
              <a:t/>
            </a:r>
            <a:br>
              <a:rPr lang="en-US" dirty="0"/>
            </a:br>
            <a:r>
              <a:rPr lang="en-US" dirty="0" smtClean="0"/>
              <a:t> </a:t>
            </a:r>
            <a:endParaRPr lang="en-IN" dirty="0"/>
          </a:p>
        </p:txBody>
      </p:sp>
    </p:spTree>
    <p:extLst>
      <p:ext uri="{BB962C8B-B14F-4D97-AF65-F5344CB8AC3E}">
        <p14:creationId xmlns:p14="http://schemas.microsoft.com/office/powerpoint/2010/main" val="2784077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a:xfrm>
                <a:off x="816864" y="1600200"/>
                <a:ext cx="10871200" cy="5257800"/>
              </a:xfrm>
            </p:spPr>
            <p:txBody>
              <a:bodyPr>
                <a:normAutofit/>
              </a:bodyPr>
              <a:lstStyle/>
              <a:p>
                <a:pPr lvl="0"/>
                <a:r>
                  <a:rPr lang="en-US" sz="2800" b="1" dirty="0"/>
                  <a:t>Neighbors (</a:t>
                </a:r>
                <a14:m>
                  <m:oMath xmlns:m="http://schemas.openxmlformats.org/officeDocument/2006/math">
                    <m:r>
                      <a:rPr lang="en-US" sz="2800" i="1"/>
                      <m:t>𝑛𝑏𝑟</m:t>
                    </m:r>
                    <m:r>
                      <a:rPr lang="en-US" sz="2800"/>
                      <m:t>(</m:t>
                    </m:r>
                    <m:r>
                      <a:rPr lang="en-US" sz="2800" i="1"/>
                      <m:t>𝑠</m:t>
                    </m:r>
                    <m:r>
                      <a:rPr lang="en-US" sz="2800"/>
                      <m:t>)</m:t>
                    </m:r>
                  </m:oMath>
                </a14:m>
                <a:r>
                  <a:rPr lang="en-US" sz="2800" b="1" dirty="0"/>
                  <a:t>)</a:t>
                </a:r>
                <a:r>
                  <a:rPr lang="en-US" sz="2800" dirty="0"/>
                  <a:t>: The set of nodes directly connected to </a:t>
                </a:r>
                <a14:m>
                  <m:oMath xmlns:m="http://schemas.openxmlformats.org/officeDocument/2006/math">
                    <m:r>
                      <a:rPr lang="en-US" sz="2800" i="1"/>
                      <m:t>𝑠</m:t>
                    </m:r>
                  </m:oMath>
                </a14:m>
                <a:r>
                  <a:rPr lang="en-US" sz="2800" dirty="0"/>
                  <a:t>.</a:t>
                </a:r>
                <a:endParaRPr lang="en-IN" sz="2800" dirty="0"/>
              </a:p>
              <a:p>
                <a:pPr lvl="0"/>
                <a:r>
                  <a:rPr lang="en-US" sz="2800" b="1" dirty="0"/>
                  <a:t>Degree</a:t>
                </a:r>
                <a:r>
                  <a:rPr lang="en-US" sz="2800" dirty="0"/>
                  <a:t>: The number of edges connected to a node.</a:t>
                </a:r>
                <a:endParaRPr lang="en-IN" sz="2800" dirty="0"/>
              </a:p>
              <a:p>
                <a:pPr lvl="1"/>
                <a:r>
                  <a:rPr lang="en-US" sz="2400" b="1" dirty="0"/>
                  <a:t>In-degree</a:t>
                </a:r>
                <a:r>
                  <a:rPr lang="en-US" sz="2400" dirty="0"/>
                  <a:t>: The number of incoming edges (parents).</a:t>
                </a:r>
                <a:endParaRPr lang="en-IN" sz="2400" dirty="0"/>
              </a:p>
              <a:p>
                <a:pPr lvl="1"/>
                <a:r>
                  <a:rPr lang="en-US" sz="2400" b="1" dirty="0"/>
                  <a:t>Out-degree</a:t>
                </a:r>
                <a:r>
                  <a:rPr lang="en-US" sz="2400" dirty="0"/>
                  <a:t>: The number of outgoing edges (children).</a:t>
                </a:r>
                <a:endParaRPr lang="en-IN" sz="2400" dirty="0"/>
              </a:p>
              <a:p>
                <a:pPr lvl="0"/>
                <a:r>
                  <a:rPr lang="en-US" sz="2800" b="1" dirty="0"/>
                  <a:t>Path or Trail</a:t>
                </a:r>
                <a:r>
                  <a:rPr lang="en-US" sz="2800" dirty="0"/>
                  <a:t>: A sequence of edges that connect one node to another.</a:t>
                </a:r>
                <a:endParaRPr lang="en-IN" sz="2800" dirty="0"/>
              </a:p>
              <a:p>
                <a:pPr lvl="0"/>
                <a:r>
                  <a:rPr lang="en-US" sz="2800" b="1" dirty="0"/>
                  <a:t>Subgraph</a:t>
                </a:r>
                <a:r>
                  <a:rPr lang="en-US" sz="2800" dirty="0"/>
                  <a:t>: A graph formed by selecting a subset of nodes and their edges.</a:t>
                </a:r>
                <a:endParaRPr lang="en-IN" sz="2800" dirty="0"/>
              </a:p>
              <a:p>
                <a:endParaRPr lang="en-IN" sz="2800"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xfrm>
                <a:off x="816864" y="1600200"/>
                <a:ext cx="10871200" cy="5257800"/>
              </a:xfrm>
              <a:blipFill rotWithShape="0">
                <a:blip r:embed="rId2"/>
                <a:stretch>
                  <a:fillRect l="-224" t="-1160"/>
                </a:stretch>
              </a:blipFill>
            </p:spPr>
            <p:txBody>
              <a:bodyPr/>
              <a:lstStyle/>
              <a:p>
                <a:r>
                  <a:rPr lang="en-IN">
                    <a:noFill/>
                  </a:rPr>
                  <a:t> </a:t>
                </a:r>
              </a:p>
            </p:txBody>
          </p:sp>
        </mc:Fallback>
      </mc:AlternateContent>
      <p:sp>
        <p:nvSpPr>
          <p:cNvPr id="4" name="Title 1"/>
          <p:cNvSpPr>
            <a:spLocks noGrp="1"/>
          </p:cNvSpPr>
          <p:nvPr>
            <p:ph type="title"/>
          </p:nvPr>
        </p:nvSpPr>
        <p:spPr/>
        <p:txBody>
          <a:bodyPr>
            <a:normAutofit/>
          </a:bodyPr>
          <a:lstStyle/>
          <a:p>
            <a:r>
              <a:rPr lang="en-US" sz="4000" dirty="0" smtClean="0"/>
              <a:t>Graph Terminology : </a:t>
            </a:r>
            <a:r>
              <a:rPr lang="en-US" sz="4000" dirty="0"/>
              <a:t>Directed or Undirected</a:t>
            </a:r>
            <a:r>
              <a:rPr lang="en-US" sz="4000" dirty="0" smtClean="0"/>
              <a:t>…</a:t>
            </a:r>
            <a:endParaRPr lang="en-IN" sz="4000" dirty="0"/>
          </a:p>
        </p:txBody>
      </p:sp>
    </p:spTree>
    <p:extLst>
      <p:ext uri="{BB962C8B-B14F-4D97-AF65-F5344CB8AC3E}">
        <p14:creationId xmlns:p14="http://schemas.microsoft.com/office/powerpoint/2010/main" val="4233379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sz="quarter" idx="1"/>
          </p:nvPr>
        </p:nvSpPr>
        <p:spPr/>
        <p:txBody>
          <a:bodyPr/>
          <a:lstStyle/>
          <a:p>
            <a:endParaRPr lang="en-IN" dirty="0" smtClean="0"/>
          </a:p>
          <a:p>
            <a:endParaRPr lang="en-IN" dirty="0"/>
          </a:p>
        </p:txBody>
      </p:sp>
      <p:sp>
        <p:nvSpPr>
          <p:cNvPr id="4" name="Content Placeholder 2"/>
          <p:cNvSpPr txBox="1">
            <a:spLocks/>
          </p:cNvSpPr>
          <p:nvPr/>
        </p:nvSpPr>
        <p:spPr>
          <a:xfrm>
            <a:off x="969264" y="1752600"/>
            <a:ext cx="10871200" cy="4495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endParaRPr lang="en-IN" dirty="0" smtClean="0"/>
          </a:p>
          <a:p>
            <a:endParaRPr lang="en-IN" dirty="0" smtClean="0"/>
          </a:p>
          <a:p>
            <a:r>
              <a:rPr lang="en-IN" dirty="0" smtClean="0"/>
              <a:t>Murphy, Kevin P. </a:t>
            </a:r>
            <a:r>
              <a:rPr lang="en-IN" i="1" dirty="0" smtClean="0"/>
              <a:t>Machine learning: a probabilistic perspective</a:t>
            </a:r>
            <a:r>
              <a:rPr lang="en-IN" dirty="0" smtClean="0"/>
              <a:t>. MIT press, 2012.</a:t>
            </a:r>
          </a:p>
          <a:p>
            <a:pPr lvl="1"/>
            <a:r>
              <a:rPr lang="en-IN" smtClean="0"/>
              <a:t>Chapter 10</a:t>
            </a:r>
            <a:endParaRPr lang="en-IN" dirty="0" smtClean="0"/>
          </a:p>
        </p:txBody>
      </p:sp>
    </p:spTree>
    <p:extLst>
      <p:ext uri="{BB962C8B-B14F-4D97-AF65-F5344CB8AC3E}">
        <p14:creationId xmlns:p14="http://schemas.microsoft.com/office/powerpoint/2010/main" val="4132098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Graphical Models</a:t>
            </a:r>
            <a:endParaRPr lang="en-IN" dirty="0"/>
          </a:p>
        </p:txBody>
      </p:sp>
      <p:sp>
        <p:nvSpPr>
          <p:cNvPr id="3" name="Content Placeholder 2"/>
          <p:cNvSpPr>
            <a:spLocks noGrp="1"/>
          </p:cNvSpPr>
          <p:nvPr>
            <p:ph sz="quarter" idx="1"/>
          </p:nvPr>
        </p:nvSpPr>
        <p:spPr>
          <a:xfrm>
            <a:off x="682171" y="1600199"/>
            <a:ext cx="11393715" cy="5032829"/>
          </a:xfrm>
        </p:spPr>
        <p:txBody>
          <a:bodyPr>
            <a:normAutofit/>
          </a:bodyPr>
          <a:lstStyle/>
          <a:p>
            <a:r>
              <a:rPr lang="en-US" dirty="0"/>
              <a:t>Directed Graphical Models (DGMs), </a:t>
            </a:r>
            <a:r>
              <a:rPr lang="en-US" dirty="0" smtClean="0"/>
              <a:t>are </a:t>
            </a:r>
            <a:r>
              <a:rPr lang="en-US" dirty="0"/>
              <a:t>probabilistic models used to represent the relationships and dependencies among variables in a system. </a:t>
            </a:r>
            <a:endParaRPr lang="en-US" dirty="0" smtClean="0"/>
          </a:p>
          <a:p>
            <a:pPr algn="just"/>
            <a:r>
              <a:rPr lang="en-US" dirty="0" smtClean="0"/>
              <a:t>Explains </a:t>
            </a:r>
            <a:r>
              <a:rPr lang="en-US" dirty="0"/>
              <a:t>how different models, like Naive Bayes, Markov Chains, Hidden Markov Models (</a:t>
            </a:r>
            <a:r>
              <a:rPr lang="en-US" dirty="0" smtClean="0"/>
              <a:t>HMMs)</a:t>
            </a:r>
            <a:r>
              <a:rPr lang="en-US" dirty="0"/>
              <a:t> can be represented as DGMs to model conditional independence, factorization of joint distributions, and probabilistic </a:t>
            </a:r>
            <a:r>
              <a:rPr lang="en-US" dirty="0" smtClean="0"/>
              <a:t>inference.</a:t>
            </a:r>
            <a:endParaRPr lang="en-IN" dirty="0"/>
          </a:p>
        </p:txBody>
      </p:sp>
    </p:spTree>
    <p:extLst>
      <p:ext uri="{BB962C8B-B14F-4D97-AF65-F5344CB8AC3E}">
        <p14:creationId xmlns:p14="http://schemas.microsoft.com/office/powerpoint/2010/main" val="223088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DGMs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232229" y="1600200"/>
                <a:ext cx="11829143" cy="5257800"/>
              </a:xfrm>
            </p:spPr>
            <p:txBody>
              <a:bodyPr>
                <a:normAutofit fontScale="92500"/>
              </a:bodyPr>
              <a:lstStyle/>
              <a:p>
                <a:r>
                  <a:rPr lang="en-US" sz="2800" dirty="0"/>
                  <a:t>Directed Graphical Models (DGMs), also referred to as Bayesian Networks (BNs</a:t>
                </a:r>
                <a:r>
                  <a:rPr lang="en-US" sz="2800" dirty="0" smtClean="0"/>
                  <a:t>).</a:t>
                </a:r>
              </a:p>
              <a:p>
                <a:pPr lvl="0"/>
                <a:r>
                  <a:rPr lang="en-US" sz="2800" b="1" dirty="0"/>
                  <a:t>Graph Representation</a:t>
                </a:r>
                <a:r>
                  <a:rPr lang="en-US" sz="2800" dirty="0"/>
                  <a:t>:</a:t>
                </a:r>
                <a:endParaRPr lang="en-IN" sz="2800" dirty="0"/>
              </a:p>
              <a:p>
                <a:pPr lvl="1"/>
                <a:r>
                  <a:rPr lang="en-US" sz="2800" dirty="0"/>
                  <a:t>DGMs use directed edges (arrows) to represent dependencies between variables.</a:t>
                </a:r>
                <a:endParaRPr lang="en-IN" sz="2800" dirty="0"/>
              </a:p>
              <a:p>
                <a:pPr lvl="1"/>
                <a:r>
                  <a:rPr lang="en-US" sz="2800" dirty="0"/>
                  <a:t>Each node in the graph represents a random variable, and edges indicate direct dependencies (conditional dependence).</a:t>
                </a:r>
                <a:endParaRPr lang="en-IN" sz="2800" dirty="0"/>
              </a:p>
              <a:p>
                <a:pPr lvl="1"/>
                <a:r>
                  <a:rPr lang="en-US" sz="2800" dirty="0"/>
                  <a:t>The structure of the graph encodes </a:t>
                </a:r>
                <a:r>
                  <a:rPr lang="en-US" sz="2800" b="1" dirty="0"/>
                  <a:t>conditional independence</a:t>
                </a:r>
                <a:r>
                  <a:rPr lang="en-US" sz="2800" dirty="0"/>
                  <a:t> (CI) assumptions, helping to factorize joint probability distributions in a more efficient way.</a:t>
                </a:r>
                <a:endParaRPr lang="en-IN" sz="2800" dirty="0"/>
              </a:p>
              <a:p>
                <a:pPr lvl="0"/>
                <a:r>
                  <a:rPr lang="en-US" sz="2800" b="1" dirty="0"/>
                  <a:t>Joint Distribution Factorization</a:t>
                </a:r>
                <a:r>
                  <a:rPr lang="en-US" sz="2800" dirty="0"/>
                  <a:t>:</a:t>
                </a:r>
                <a:endParaRPr lang="en-IN" sz="2800" dirty="0"/>
              </a:p>
              <a:p>
                <a:pPr lvl="1"/>
                <a:r>
                  <a:rPr lang="en-US" sz="2800" dirty="0"/>
                  <a:t>The factorization of the joint distribution is based on the structure of the graph. This is represented as:</a:t>
                </a:r>
                <a14:m>
                  <m:oMath xmlns:m="http://schemas.openxmlformats.org/officeDocument/2006/math">
                    <m:r>
                      <a:rPr lang="en-US" sz="2800" i="1">
                        <a:latin typeface="Cambria Math" panose="02040503050406030204" pitchFamily="18" charset="0"/>
                      </a:rPr>
                      <m:t>𝑝</m:t>
                    </m:r>
                    <m:r>
                      <a:rPr lang="en-US" sz="2800">
                        <a:latin typeface="Cambria Math" panose="02040503050406030204" pitchFamily="18" charset="0"/>
                      </a:rPr>
                      <m:t>(</m:t>
                    </m:r>
                    <m:sSub>
                      <m:sSubPr>
                        <m:ctrlPr>
                          <a:rPr lang="en-IN" sz="2800" i="1">
                            <a:latin typeface="Cambria Math" panose="02040503050406030204" pitchFamily="18" charset="0"/>
                          </a:rPr>
                        </m:ctrlPr>
                      </m:sSubPr>
                      <m:e>
                        <m:r>
                          <a:rPr lang="en-US" sz="2800" i="1">
                            <a:latin typeface="Cambria Math" panose="02040503050406030204" pitchFamily="18" charset="0"/>
                          </a:rPr>
                          <m:t>𝑥</m:t>
                        </m:r>
                      </m:e>
                      <m:sub>
                        <m:r>
                          <a:rPr lang="en-US" sz="2800">
                            <a:latin typeface="Cambria Math" panose="02040503050406030204" pitchFamily="18" charset="0"/>
                          </a:rPr>
                          <m:t>1:</m:t>
                        </m:r>
                        <m:r>
                          <a:rPr lang="en-US" sz="2800" i="1">
                            <a:latin typeface="Cambria Math" panose="02040503050406030204" pitchFamily="18" charset="0"/>
                          </a:rPr>
                          <m:t>𝑉</m:t>
                        </m:r>
                      </m:sub>
                    </m:sSub>
                    <m:r>
                      <a:rPr lang="en-US" sz="2800">
                        <a:latin typeface="Cambria Math" panose="02040503050406030204" pitchFamily="18" charset="0"/>
                      </a:rPr>
                      <m:t>|</m:t>
                    </m:r>
                    <m:r>
                      <a:rPr lang="en-US" sz="2800" i="1">
                        <a:latin typeface="Cambria Math" panose="02040503050406030204" pitchFamily="18" charset="0"/>
                      </a:rPr>
                      <m:t>𝐺</m:t>
                    </m:r>
                    <m:r>
                      <a:rPr lang="en-US" sz="2800">
                        <a:latin typeface="Cambria Math" panose="02040503050406030204" pitchFamily="18" charset="0"/>
                      </a:rPr>
                      <m:t>)=</m:t>
                    </m:r>
                    <m:nary>
                      <m:naryPr>
                        <m:chr m:val="∏"/>
                        <m:limLoc m:val="undOvr"/>
                        <m:grow m:val="on"/>
                        <m:ctrlPr>
                          <a:rPr lang="en-IN" sz="2800" i="1">
                            <a:latin typeface="Cambria Math" panose="02040503050406030204" pitchFamily="18" charset="0"/>
                          </a:rPr>
                        </m:ctrlPr>
                      </m:naryPr>
                      <m:sub>
                        <m:r>
                          <a:rPr lang="en-US" sz="2800" i="1">
                            <a:latin typeface="Cambria Math" panose="02040503050406030204" pitchFamily="18" charset="0"/>
                          </a:rPr>
                          <m:t>𝑡</m:t>
                        </m:r>
                        <m:r>
                          <a:rPr lang="en-US" sz="2800">
                            <a:latin typeface="Cambria Math" panose="02040503050406030204" pitchFamily="18" charset="0"/>
                          </a:rPr>
                          <m:t>=1</m:t>
                        </m:r>
                      </m:sub>
                      <m:sup>
                        <m:r>
                          <a:rPr lang="en-US" sz="2800" i="1">
                            <a:latin typeface="Cambria Math" panose="02040503050406030204" pitchFamily="18" charset="0"/>
                          </a:rPr>
                          <m:t>𝑉</m:t>
                        </m:r>
                      </m:sup>
                      <m:e>
                        <m:r>
                          <a:rPr lang="en-US" sz="2800">
                            <a:latin typeface="Cambria Math" panose="02040503050406030204" pitchFamily="18" charset="0"/>
                          </a:rPr>
                          <m:t> </m:t>
                        </m:r>
                      </m:e>
                    </m:nary>
                    <m:r>
                      <a:rPr lang="en-US" sz="2800" i="1">
                        <a:latin typeface="Cambria Math" panose="02040503050406030204" pitchFamily="18" charset="0"/>
                      </a:rPr>
                      <m:t>𝑝</m:t>
                    </m:r>
                    <m:r>
                      <a:rPr lang="en-US" sz="2800">
                        <a:latin typeface="Cambria Math" panose="02040503050406030204" pitchFamily="18" charset="0"/>
                      </a:rPr>
                      <m:t>(</m:t>
                    </m:r>
                    <m:sSub>
                      <m:sSubPr>
                        <m:ctrlPr>
                          <a:rPr lang="en-IN"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𝑡</m:t>
                        </m:r>
                      </m:sub>
                    </m:sSub>
                    <m:r>
                      <a:rPr lang="en-US" sz="2800">
                        <a:latin typeface="Cambria Math" panose="02040503050406030204" pitchFamily="18" charset="0"/>
                      </a:rPr>
                      <m:t>|</m:t>
                    </m:r>
                    <m:sSub>
                      <m:sSubPr>
                        <m:ctrlPr>
                          <a:rPr lang="en-IN" sz="2800" i="1">
                            <a:latin typeface="Cambria Math" panose="02040503050406030204" pitchFamily="18" charset="0"/>
                          </a:rPr>
                        </m:ctrlPr>
                      </m:sSubPr>
                      <m:e>
                        <m:r>
                          <a:rPr lang="en-US" sz="2800" i="1">
                            <a:latin typeface="Cambria Math" panose="02040503050406030204" pitchFamily="18" charset="0"/>
                          </a:rPr>
                          <m:t>𝑥</m:t>
                        </m:r>
                      </m:e>
                      <m:sub>
                        <m:r>
                          <m:rPr>
                            <m:nor/>
                          </m:rPr>
                          <a:rPr lang="en-US" sz="2800"/>
                          <m:t>pa</m:t>
                        </m:r>
                        <m:r>
                          <a:rPr lang="en-US" sz="2800">
                            <a:latin typeface="Cambria Math" panose="02040503050406030204" pitchFamily="18" charset="0"/>
                          </a:rPr>
                          <m:t>(</m:t>
                        </m:r>
                        <m:r>
                          <a:rPr lang="en-US" sz="2800" i="1">
                            <a:latin typeface="Cambria Math" panose="02040503050406030204" pitchFamily="18" charset="0"/>
                          </a:rPr>
                          <m:t>𝑡</m:t>
                        </m:r>
                        <m:r>
                          <a:rPr lang="en-US" sz="2800">
                            <a:latin typeface="Cambria Math" panose="02040503050406030204" pitchFamily="18" charset="0"/>
                          </a:rPr>
                          <m:t>)</m:t>
                        </m:r>
                      </m:sub>
                    </m:sSub>
                    <m:r>
                      <a:rPr lang="en-US" sz="2800">
                        <a:latin typeface="Cambria Math" panose="02040503050406030204" pitchFamily="18" charset="0"/>
                      </a:rPr>
                      <m:t>)</m:t>
                    </m:r>
                  </m:oMath>
                </a14:m>
                <a:r>
                  <a:rPr lang="en-US" sz="2800" dirty="0"/>
                  <a:t>where </a:t>
                </a:r>
                <a14:m>
                  <m:oMath xmlns:m="http://schemas.openxmlformats.org/officeDocument/2006/math">
                    <m:sSub>
                      <m:sSubPr>
                        <m:ctrlPr>
                          <a:rPr lang="en-IN"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𝑡</m:t>
                        </m:r>
                      </m:sub>
                    </m:sSub>
                  </m:oMath>
                </a14:m>
                <a:r>
                  <a:rPr lang="en-US" sz="2800" dirty="0"/>
                  <a:t> is a random variable, and </a:t>
                </a:r>
                <a:endParaRPr lang="en-IN" sz="2800" dirty="0"/>
              </a:p>
              <a:p>
                <a:endParaRPr lang="en-IN" sz="25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232229" y="1600200"/>
                <a:ext cx="11829143" cy="5257800"/>
              </a:xfrm>
              <a:blipFill rotWithShape="0">
                <a:blip r:embed="rId2"/>
                <a:stretch>
                  <a:fillRect l="-206" t="-1160"/>
                </a:stretch>
              </a:blipFill>
            </p:spPr>
            <p:txBody>
              <a:bodyPr/>
              <a:lstStyle/>
              <a:p>
                <a:r>
                  <a:rPr lang="en-IN">
                    <a:noFill/>
                  </a:rPr>
                  <a:t> </a:t>
                </a:r>
              </a:p>
            </p:txBody>
          </p:sp>
        </mc:Fallback>
      </mc:AlternateContent>
    </p:spTree>
    <p:extLst>
      <p:ext uri="{BB962C8B-B14F-4D97-AF65-F5344CB8AC3E}">
        <p14:creationId xmlns:p14="http://schemas.microsoft.com/office/powerpoint/2010/main" val="53924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Graph Representation</a:t>
            </a:r>
            <a:endParaRPr lang="en-IN" dirty="0"/>
          </a:p>
        </p:txBody>
      </p:sp>
      <p:sp>
        <p:nvSpPr>
          <p:cNvPr id="3" name="Content Placeholder 2"/>
          <p:cNvSpPr>
            <a:spLocks noGrp="1"/>
          </p:cNvSpPr>
          <p:nvPr>
            <p:ph sz="quarter" idx="1"/>
          </p:nvPr>
        </p:nvSpPr>
        <p:spPr>
          <a:xfrm>
            <a:off x="816864" y="1600200"/>
            <a:ext cx="11259022" cy="5257800"/>
          </a:xfrm>
        </p:spPr>
        <p:txBody>
          <a:bodyPr>
            <a:normAutofit fontScale="85000" lnSpcReduction="20000"/>
          </a:bodyPr>
          <a:lstStyle/>
          <a:p>
            <a:r>
              <a:rPr lang="en-US" sz="3200" b="1" dirty="0"/>
              <a:t>Graph </a:t>
            </a:r>
            <a:r>
              <a:rPr lang="en-US" sz="3200" b="1" dirty="0" smtClean="0"/>
              <a:t>Representation:</a:t>
            </a:r>
            <a:r>
              <a:rPr lang="en-IN" sz="2800" dirty="0"/>
              <a:t> </a:t>
            </a:r>
            <a:r>
              <a:rPr lang="en-US" sz="3200" dirty="0" smtClean="0"/>
              <a:t>DGMs </a:t>
            </a:r>
            <a:r>
              <a:rPr lang="en-US" sz="3200" dirty="0"/>
              <a:t>represent dependencies between variables using a graphical </a:t>
            </a:r>
            <a:r>
              <a:rPr lang="en-US" sz="3200" dirty="0" smtClean="0"/>
              <a:t>structure</a:t>
            </a:r>
            <a:endParaRPr lang="en-IN" sz="3200" dirty="0"/>
          </a:p>
          <a:p>
            <a:pPr lvl="0"/>
            <a:r>
              <a:rPr lang="en-US" sz="3200" b="1" dirty="0"/>
              <a:t>Directed Edges (Arrows):</a:t>
            </a:r>
            <a:endParaRPr lang="en-IN" sz="3200" dirty="0"/>
          </a:p>
          <a:p>
            <a:pPr lvl="1"/>
            <a:r>
              <a:rPr lang="en-US" sz="2800" dirty="0"/>
              <a:t>In a Directed Graphical Model, the relationships between the variables are represented as directed edges (arrows) between nodes.</a:t>
            </a:r>
            <a:endParaRPr lang="en-IN" sz="2800" dirty="0"/>
          </a:p>
          <a:p>
            <a:pPr lvl="1"/>
            <a:r>
              <a:rPr lang="en-US" sz="2800" dirty="0"/>
              <a:t>The arrows indicate a directional dependency: an arrow from one node to another shows that the first node (the parent) directly influences the second node (the child).</a:t>
            </a:r>
            <a:endParaRPr lang="en-IN" sz="2800" dirty="0"/>
          </a:p>
          <a:p>
            <a:pPr lvl="1"/>
            <a:r>
              <a:rPr lang="en-US" sz="2800" dirty="0"/>
              <a:t>These arrows represent causal relationships or conditional dependencies between variables.</a:t>
            </a:r>
            <a:endParaRPr lang="en-IN" sz="2800" dirty="0"/>
          </a:p>
          <a:p>
            <a:pPr lvl="0"/>
            <a:r>
              <a:rPr lang="en-US" sz="3200" b="1" dirty="0"/>
              <a:t>Nodes as Random Variables:</a:t>
            </a:r>
            <a:endParaRPr lang="en-IN" sz="3200" dirty="0"/>
          </a:p>
          <a:p>
            <a:pPr lvl="1"/>
            <a:r>
              <a:rPr lang="en-US" sz="2800" dirty="0"/>
              <a:t>Each node in a DGM corresponds to a random variable.</a:t>
            </a:r>
            <a:endParaRPr lang="en-IN" sz="2800" dirty="0"/>
          </a:p>
          <a:p>
            <a:pPr lvl="1"/>
            <a:r>
              <a:rPr lang="en-US" sz="2800" dirty="0"/>
              <a:t>A random variable represents a quantity whose value is subject to randomness or uncertainty. In the context of Bayesian Networks, these variables are typically the entities we want to model (e.g., disease status, test results, etc.).</a:t>
            </a:r>
            <a:endParaRPr lang="en-IN" sz="2800" dirty="0"/>
          </a:p>
          <a:p>
            <a:endParaRPr lang="en-IN" dirty="0"/>
          </a:p>
        </p:txBody>
      </p:sp>
    </p:spTree>
    <p:extLst>
      <p:ext uri="{BB962C8B-B14F-4D97-AF65-F5344CB8AC3E}">
        <p14:creationId xmlns:p14="http://schemas.microsoft.com/office/powerpoint/2010/main" val="2734633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Graph </a:t>
            </a:r>
            <a:r>
              <a:rPr lang="en-US" b="1" dirty="0" smtClean="0"/>
              <a:t>Representation..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0" y="1600199"/>
                <a:ext cx="12395200" cy="5366657"/>
              </a:xfrm>
            </p:spPr>
            <p:txBody>
              <a:bodyPr>
                <a:normAutofit fontScale="85000" lnSpcReduction="10000"/>
              </a:bodyPr>
              <a:lstStyle/>
              <a:p>
                <a:pPr lvl="0"/>
                <a:r>
                  <a:rPr lang="en-US" sz="3200" b="1" dirty="0"/>
                  <a:t>Conditional Dependencies:</a:t>
                </a:r>
                <a:endParaRPr lang="en-IN" sz="3200" dirty="0"/>
              </a:p>
              <a:p>
                <a:pPr lvl="1"/>
                <a:r>
                  <a:rPr lang="en-US" sz="2800" dirty="0"/>
                  <a:t>The edges in a directed graph signify the </a:t>
                </a:r>
                <a:r>
                  <a:rPr lang="en-US" sz="2800" b="1" dirty="0"/>
                  <a:t>conditional dependencies</a:t>
                </a:r>
                <a:r>
                  <a:rPr lang="en-US" sz="2800" dirty="0"/>
                  <a:t> between the variables.</a:t>
                </a:r>
                <a:endParaRPr lang="en-IN" sz="2800" dirty="0"/>
              </a:p>
              <a:p>
                <a:pPr lvl="1"/>
                <a:r>
                  <a:rPr lang="en-US" sz="2800" dirty="0"/>
                  <a:t>For example, if we have two nodes </a:t>
                </a:r>
                <a14:m>
                  <m:oMath xmlns:m="http://schemas.openxmlformats.org/officeDocument/2006/math">
                    <m:r>
                      <a:rPr lang="en-US" sz="2800" i="1">
                        <a:latin typeface="Cambria Math" panose="02040503050406030204" pitchFamily="18" charset="0"/>
                      </a:rPr>
                      <m:t>𝐴</m:t>
                    </m:r>
                  </m:oMath>
                </a14:m>
                <a:r>
                  <a:rPr lang="en-US" sz="2800" dirty="0"/>
                  <a:t> and </a:t>
                </a:r>
                <a14:m>
                  <m:oMath xmlns:m="http://schemas.openxmlformats.org/officeDocument/2006/math">
                    <m:r>
                      <a:rPr lang="en-US" sz="2800" i="1">
                        <a:latin typeface="Cambria Math" panose="02040503050406030204" pitchFamily="18" charset="0"/>
                      </a:rPr>
                      <m:t>𝐵</m:t>
                    </m:r>
                  </m:oMath>
                </a14:m>
                <a:r>
                  <a:rPr lang="en-US" sz="2800" dirty="0"/>
                  <a:t> connected by an edge pointing from </a:t>
                </a:r>
                <a14:m>
                  <m:oMath xmlns:m="http://schemas.openxmlformats.org/officeDocument/2006/math">
                    <m:r>
                      <a:rPr lang="en-US" sz="2800" i="1">
                        <a:latin typeface="Cambria Math" panose="02040503050406030204" pitchFamily="18" charset="0"/>
                      </a:rPr>
                      <m:t>𝐴</m:t>
                    </m:r>
                  </m:oMath>
                </a14:m>
                <a:r>
                  <a:rPr lang="en-US" sz="2800" dirty="0"/>
                  <a:t> to </a:t>
                </a:r>
                <a14:m>
                  <m:oMath xmlns:m="http://schemas.openxmlformats.org/officeDocument/2006/math">
                    <m:r>
                      <a:rPr lang="en-US" sz="2800" i="1">
                        <a:latin typeface="Cambria Math" panose="02040503050406030204" pitchFamily="18" charset="0"/>
                      </a:rPr>
                      <m:t>𝐵</m:t>
                    </m:r>
                  </m:oMath>
                </a14:m>
                <a:r>
                  <a:rPr lang="en-US" sz="2800" dirty="0"/>
                  <a:t>, this means </a:t>
                </a:r>
                <a14:m>
                  <m:oMath xmlns:m="http://schemas.openxmlformats.org/officeDocument/2006/math">
                    <m:r>
                      <a:rPr lang="en-US" sz="2800" i="1">
                        <a:latin typeface="Cambria Math" panose="02040503050406030204" pitchFamily="18" charset="0"/>
                      </a:rPr>
                      <m:t>𝐵</m:t>
                    </m:r>
                  </m:oMath>
                </a14:m>
                <a:r>
                  <a:rPr lang="en-US" sz="2800" dirty="0"/>
                  <a:t> depends on </a:t>
                </a:r>
                <a14:m>
                  <m:oMath xmlns:m="http://schemas.openxmlformats.org/officeDocument/2006/math">
                    <m:r>
                      <a:rPr lang="en-US" sz="2800" i="1">
                        <a:latin typeface="Cambria Math" panose="02040503050406030204" pitchFamily="18" charset="0"/>
                      </a:rPr>
                      <m:t>𝐴</m:t>
                    </m:r>
                  </m:oMath>
                </a14:m>
                <a:r>
                  <a:rPr lang="en-US" sz="2800" dirty="0"/>
                  <a:t>. Formally, we can say:</a:t>
                </a:r>
                <a14:m>
                  <m:oMath xmlns:m="http://schemas.openxmlformats.org/officeDocument/2006/math">
                    <m:r>
                      <a:rPr lang="en-US" sz="2800" i="1">
                        <a:latin typeface="Cambria Math" panose="02040503050406030204" pitchFamily="18" charset="0"/>
                      </a:rPr>
                      <m:t>𝑝</m:t>
                    </m:r>
                    <m:r>
                      <a:rPr lang="en-US" sz="2800">
                        <a:latin typeface="Cambria Math" panose="02040503050406030204" pitchFamily="18" charset="0"/>
                      </a:rPr>
                      <m:t>(</m:t>
                    </m:r>
                    <m:r>
                      <a:rPr lang="en-US" sz="2800" i="1">
                        <a:latin typeface="Cambria Math" panose="02040503050406030204" pitchFamily="18" charset="0"/>
                      </a:rPr>
                      <m:t>𝐵</m:t>
                    </m:r>
                    <m:r>
                      <a:rPr lang="en-US" sz="2800">
                        <a:latin typeface="Cambria Math" panose="02040503050406030204" pitchFamily="18" charset="0"/>
                      </a:rPr>
                      <m:t>|</m:t>
                    </m:r>
                    <m:r>
                      <a:rPr lang="en-US" sz="2800" i="1">
                        <a:latin typeface="Cambria Math" panose="02040503050406030204" pitchFamily="18" charset="0"/>
                      </a:rPr>
                      <m:t>𝐴</m:t>
                    </m:r>
                    <m:r>
                      <a:rPr lang="en-US" sz="2800">
                        <a:latin typeface="Cambria Math" panose="02040503050406030204" pitchFamily="18" charset="0"/>
                      </a:rPr>
                      <m:t>) </m:t>
                    </m:r>
                    <m:r>
                      <m:rPr>
                        <m:nor/>
                      </m:rPr>
                      <a:rPr lang="en-US" sz="2800"/>
                      <m:t>(</m:t>
                    </m:r>
                    <m:r>
                      <m:rPr>
                        <m:nor/>
                      </m:rPr>
                      <a:rPr lang="en-US" sz="2800"/>
                      <m:t>the</m:t>
                    </m:r>
                    <m:r>
                      <m:rPr>
                        <m:nor/>
                      </m:rPr>
                      <a:rPr lang="en-US" sz="2800"/>
                      <m:t> </m:t>
                    </m:r>
                    <m:r>
                      <m:rPr>
                        <m:nor/>
                      </m:rPr>
                      <a:rPr lang="en-US" sz="2800"/>
                      <m:t>probability</m:t>
                    </m:r>
                    <m:r>
                      <m:rPr>
                        <m:nor/>
                      </m:rPr>
                      <a:rPr lang="en-US" sz="2800"/>
                      <m:t> </m:t>
                    </m:r>
                    <m:r>
                      <m:rPr>
                        <m:nor/>
                      </m:rPr>
                      <a:rPr lang="en-US" sz="2800"/>
                      <m:t>of</m:t>
                    </m:r>
                    <m:r>
                      <m:rPr>
                        <m:nor/>
                      </m:rPr>
                      <a:rPr lang="en-US" sz="2800" i="1"/>
                      <m:t> </m:t>
                    </m:r>
                    <m:r>
                      <a:rPr lang="en-US" sz="2800" i="1">
                        <a:latin typeface="Cambria Math" panose="02040503050406030204" pitchFamily="18" charset="0"/>
                      </a:rPr>
                      <m:t>𝐵</m:t>
                    </m:r>
                    <m:r>
                      <m:rPr>
                        <m:nor/>
                      </m:rPr>
                      <a:rPr lang="en-US" sz="2800" i="1"/>
                      <m:t> </m:t>
                    </m:r>
                    <m:r>
                      <m:rPr>
                        <m:nor/>
                      </m:rPr>
                      <a:rPr lang="en-US" sz="2800"/>
                      <m:t>given</m:t>
                    </m:r>
                    <m:r>
                      <m:rPr>
                        <m:nor/>
                      </m:rPr>
                      <a:rPr lang="en-US" sz="2800" i="1"/>
                      <m:t> </m:t>
                    </m:r>
                    <m:r>
                      <a:rPr lang="en-US" sz="2800" i="1">
                        <a:latin typeface="Cambria Math" panose="02040503050406030204" pitchFamily="18" charset="0"/>
                      </a:rPr>
                      <m:t>𝐴</m:t>
                    </m:r>
                    <m:r>
                      <m:rPr>
                        <m:nor/>
                      </m:rPr>
                      <a:rPr lang="en-US" sz="2800"/>
                      <m:t>)</m:t>
                    </m:r>
                  </m:oMath>
                </a14:m>
                <a:endParaRPr lang="en-IN" sz="2800" dirty="0"/>
              </a:p>
              <a:p>
                <a:pPr lvl="1"/>
                <a:r>
                  <a:rPr lang="en-US" sz="2800" dirty="0"/>
                  <a:t>This dependency indicates that knowing the value of </a:t>
                </a:r>
                <a14:m>
                  <m:oMath xmlns:m="http://schemas.openxmlformats.org/officeDocument/2006/math">
                    <m:r>
                      <a:rPr lang="en-US" sz="2800" i="1">
                        <a:latin typeface="Cambria Math" panose="02040503050406030204" pitchFamily="18" charset="0"/>
                      </a:rPr>
                      <m:t>𝐴</m:t>
                    </m:r>
                  </m:oMath>
                </a14:m>
                <a:r>
                  <a:rPr lang="en-US" sz="2800" dirty="0"/>
                  <a:t> provides information about </a:t>
                </a:r>
                <a14:m>
                  <m:oMath xmlns:m="http://schemas.openxmlformats.org/officeDocument/2006/math">
                    <m:r>
                      <a:rPr lang="en-US" sz="2800" i="1">
                        <a:latin typeface="Cambria Math" panose="02040503050406030204" pitchFamily="18" charset="0"/>
                      </a:rPr>
                      <m:t>𝐵</m:t>
                    </m:r>
                  </m:oMath>
                </a14:m>
                <a:r>
                  <a:rPr lang="en-US" sz="2800" dirty="0"/>
                  <a:t>.</a:t>
                </a:r>
                <a:endParaRPr lang="en-IN" sz="2800" dirty="0"/>
              </a:p>
              <a:p>
                <a:pPr lvl="0"/>
                <a:r>
                  <a:rPr lang="en-US" sz="3200" b="1" dirty="0"/>
                  <a:t>Conditional Independence (CI):</a:t>
                </a:r>
                <a:endParaRPr lang="en-IN" sz="3200" dirty="0"/>
              </a:p>
              <a:p>
                <a:pPr lvl="1"/>
                <a:r>
                  <a:rPr lang="en-US" sz="2800" dirty="0"/>
                  <a:t>A key feature of Directed Graphical Models is the concept of </a:t>
                </a:r>
                <a:r>
                  <a:rPr lang="en-US" sz="2800" b="1" dirty="0"/>
                  <a:t>conditional independence (CI)</a:t>
                </a:r>
                <a:r>
                  <a:rPr lang="en-US" sz="2800" dirty="0"/>
                  <a:t>.</a:t>
                </a:r>
                <a:endParaRPr lang="en-IN" sz="2800" dirty="0"/>
              </a:p>
              <a:p>
                <a:pPr lvl="1"/>
                <a:r>
                  <a:rPr lang="en-US" sz="2800" dirty="0"/>
                  <a:t>A node </a:t>
                </a:r>
                <a14:m>
                  <m:oMath xmlns:m="http://schemas.openxmlformats.org/officeDocument/2006/math">
                    <m:r>
                      <a:rPr lang="en-US" sz="2800" i="1">
                        <a:latin typeface="Cambria Math" panose="02040503050406030204" pitchFamily="18" charset="0"/>
                      </a:rPr>
                      <m:t>𝑋</m:t>
                    </m:r>
                  </m:oMath>
                </a14:m>
                <a:r>
                  <a:rPr lang="en-US" sz="2800" dirty="0"/>
                  <a:t> is conditionally independent of another node </a:t>
                </a:r>
                <a14:m>
                  <m:oMath xmlns:m="http://schemas.openxmlformats.org/officeDocument/2006/math">
                    <m:r>
                      <a:rPr lang="en-US" sz="2800" i="1">
                        <a:latin typeface="Cambria Math" panose="02040503050406030204" pitchFamily="18" charset="0"/>
                      </a:rPr>
                      <m:t>𝑌</m:t>
                    </m:r>
                  </m:oMath>
                </a14:m>
                <a:r>
                  <a:rPr lang="en-US" sz="2800" dirty="0"/>
                  <a:t> given a third set of nodes </a:t>
                </a:r>
                <a14:m>
                  <m:oMath xmlns:m="http://schemas.openxmlformats.org/officeDocument/2006/math">
                    <m:r>
                      <a:rPr lang="en-US" sz="2800" i="1">
                        <a:latin typeface="Cambria Math" panose="02040503050406030204" pitchFamily="18" charset="0"/>
                      </a:rPr>
                      <m:t>𝑍</m:t>
                    </m:r>
                  </m:oMath>
                </a14:m>
                <a:r>
                  <a:rPr lang="en-US" sz="2800" dirty="0"/>
                  <a:t>, written as:</a:t>
                </a:r>
                <a:r>
                  <a:rPr lang="en-IN" sz="2800" dirty="0"/>
                  <a:t> </a:t>
                </a:r>
                <a14:m>
                  <m:oMath xmlns:m="http://schemas.openxmlformats.org/officeDocument/2006/math">
                    <m:r>
                      <a:rPr lang="en-US" sz="3200" i="1">
                        <a:latin typeface="Cambria Math" panose="02040503050406030204" pitchFamily="18" charset="0"/>
                      </a:rPr>
                      <m:t>𝑋</m:t>
                    </m:r>
                    <m:r>
                      <a:rPr lang="en-US" sz="3200">
                        <a:latin typeface="Cambria Math" panose="02040503050406030204" pitchFamily="18" charset="0"/>
                      </a:rPr>
                      <m:t>⊥</m:t>
                    </m:r>
                    <m:r>
                      <a:rPr lang="en-US" sz="3200" i="1">
                        <a:latin typeface="Cambria Math" panose="02040503050406030204" pitchFamily="18" charset="0"/>
                      </a:rPr>
                      <m:t>𝑌</m:t>
                    </m:r>
                    <m:r>
                      <a:rPr lang="en-US" sz="3200">
                        <a:latin typeface="Cambria Math" panose="02040503050406030204" pitchFamily="18" charset="0"/>
                      </a:rPr>
                      <m:t>∣</m:t>
                    </m:r>
                    <m:r>
                      <a:rPr lang="en-US" sz="3200" i="1">
                        <a:latin typeface="Cambria Math" panose="02040503050406030204" pitchFamily="18" charset="0"/>
                      </a:rPr>
                      <m:t>𝑍</m:t>
                    </m:r>
                  </m:oMath>
                </a14:m>
                <a:r>
                  <a:rPr lang="en-US" dirty="0" smtClean="0"/>
                  <a:t> . </a:t>
                </a:r>
                <a:r>
                  <a:rPr lang="en-US" sz="2800" dirty="0" smtClean="0"/>
                  <a:t>Once </a:t>
                </a:r>
                <a:r>
                  <a:rPr lang="en-US" sz="2800" dirty="0"/>
                  <a:t>we know the values of </a:t>
                </a:r>
                <a14:m>
                  <m:oMath xmlns:m="http://schemas.openxmlformats.org/officeDocument/2006/math">
                    <m:r>
                      <a:rPr lang="en-US" sz="2800" i="1">
                        <a:latin typeface="Cambria Math" panose="02040503050406030204" pitchFamily="18" charset="0"/>
                      </a:rPr>
                      <m:t>𝑍</m:t>
                    </m:r>
                  </m:oMath>
                </a14:m>
                <a:r>
                  <a:rPr lang="en-US" sz="2800" dirty="0"/>
                  <a:t>, the knowledge about </a:t>
                </a:r>
                <a14:m>
                  <m:oMath xmlns:m="http://schemas.openxmlformats.org/officeDocument/2006/math">
                    <m:r>
                      <a:rPr lang="en-US" sz="2800" i="1">
                        <a:latin typeface="Cambria Math" panose="02040503050406030204" pitchFamily="18" charset="0"/>
                      </a:rPr>
                      <m:t>𝑋</m:t>
                    </m:r>
                  </m:oMath>
                </a14:m>
                <a:r>
                  <a:rPr lang="en-US" sz="2800" dirty="0"/>
                  <a:t> does not provide any additional information about </a:t>
                </a:r>
                <a14:m>
                  <m:oMath xmlns:m="http://schemas.openxmlformats.org/officeDocument/2006/math">
                    <m:r>
                      <a:rPr lang="en-US" sz="2800" i="1">
                        <a:latin typeface="Cambria Math" panose="02040503050406030204" pitchFamily="18" charset="0"/>
                      </a:rPr>
                      <m:t>𝑌</m:t>
                    </m:r>
                  </m:oMath>
                </a14:m>
                <a:r>
                  <a:rPr lang="en-US" sz="2800" dirty="0"/>
                  <a:t> (and vice versa</a:t>
                </a:r>
                <a:r>
                  <a:rPr lang="en-US" sz="2800" dirty="0" smtClean="0"/>
                  <a:t>).</a:t>
                </a:r>
                <a:r>
                  <a:rPr lang="en-IN" sz="2800" dirty="0" smtClean="0"/>
                  <a:t> </a:t>
                </a:r>
              </a:p>
              <a:p>
                <a:pPr lvl="1"/>
                <a:r>
                  <a:rPr lang="en-US" sz="2800" dirty="0" smtClean="0"/>
                  <a:t>The </a:t>
                </a:r>
                <a:r>
                  <a:rPr lang="en-US" sz="2800" dirty="0"/>
                  <a:t>graph structure inherently encodes </a:t>
                </a:r>
                <a:r>
                  <a:rPr lang="en-US" sz="2800" dirty="0" smtClean="0"/>
                  <a:t> </a:t>
                </a:r>
                <a:r>
                  <a:rPr lang="en-US" sz="2800" dirty="0"/>
                  <a:t>independencies. For instance, if there is no direct or indirect path between two variables in the graph, then those variables are conditionally independent given the other variables in the model</a:t>
                </a:r>
                <a:r>
                  <a:rPr lang="en-US" sz="2800" dirty="0" smtClean="0"/>
                  <a:t>.</a:t>
                </a:r>
                <a:endParaRPr lang="en-IN" sz="28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0" y="1600199"/>
                <a:ext cx="12395200" cy="5366657"/>
              </a:xfrm>
              <a:blipFill rotWithShape="0">
                <a:blip r:embed="rId2"/>
                <a:stretch>
                  <a:fillRect l="-197" t="-1703"/>
                </a:stretch>
              </a:blipFill>
            </p:spPr>
            <p:txBody>
              <a:bodyPr/>
              <a:lstStyle/>
              <a:p>
                <a:r>
                  <a:rPr lang="en-IN">
                    <a:noFill/>
                  </a:rPr>
                  <a:t> </a:t>
                </a:r>
              </a:p>
            </p:txBody>
          </p:sp>
        </mc:Fallback>
      </mc:AlternateContent>
    </p:spTree>
    <p:extLst>
      <p:ext uri="{BB962C8B-B14F-4D97-AF65-F5344CB8AC3E}">
        <p14:creationId xmlns:p14="http://schemas.microsoft.com/office/powerpoint/2010/main" val="3314693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Joint Distribution Factorization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275771" y="1600199"/>
                <a:ext cx="11916229" cy="5119915"/>
              </a:xfrm>
            </p:spPr>
            <p:txBody>
              <a:bodyPr>
                <a:normAutofit/>
              </a:bodyPr>
              <a:lstStyle/>
              <a:p>
                <a:pPr marL="0" indent="0">
                  <a:buNone/>
                </a:pPr>
                <a:r>
                  <a:rPr lang="en-US" sz="2800" dirty="0"/>
                  <a:t>Once the graph structure is defined, the next </a:t>
                </a:r>
                <a:r>
                  <a:rPr lang="en-US" sz="2800" dirty="0" smtClean="0"/>
                  <a:t>step is </a:t>
                </a:r>
                <a:r>
                  <a:rPr lang="en-US" sz="2800" dirty="0"/>
                  <a:t>how we can use it to </a:t>
                </a:r>
                <a:r>
                  <a:rPr lang="en-US" sz="2800" b="1" dirty="0"/>
                  <a:t>factorize</a:t>
                </a:r>
                <a:r>
                  <a:rPr lang="en-US" sz="2800" dirty="0"/>
                  <a:t> the </a:t>
                </a:r>
                <a:r>
                  <a:rPr lang="en-US" sz="2800" b="1" dirty="0"/>
                  <a:t>joint probability distribution</a:t>
                </a:r>
                <a:r>
                  <a:rPr lang="en-US" sz="2800" dirty="0"/>
                  <a:t> of all the variables in the system.</a:t>
                </a:r>
                <a:endParaRPr lang="en-IN" sz="2800" dirty="0"/>
              </a:p>
              <a:p>
                <a:pPr lvl="0"/>
                <a:r>
                  <a:rPr lang="en-US" sz="2800" b="1" dirty="0"/>
                  <a:t>Joint Probability Distribution:</a:t>
                </a:r>
                <a:endParaRPr lang="en-IN" sz="2800" dirty="0"/>
              </a:p>
              <a:p>
                <a:pPr lvl="1"/>
                <a:r>
                  <a:rPr lang="en-US" sz="2800" dirty="0"/>
                  <a:t>The </a:t>
                </a:r>
                <a:r>
                  <a:rPr lang="en-US" sz="2800" b="1" dirty="0"/>
                  <a:t>joint probability distribution</a:t>
                </a:r>
                <a:r>
                  <a:rPr lang="en-US" sz="2800" dirty="0"/>
                  <a:t> represents the probability of all variables in the system occurring together. It encodes the likelihood of every possible combination of values for all the random variables.</a:t>
                </a:r>
                <a:endParaRPr lang="en-IN" sz="2800" dirty="0"/>
              </a:p>
              <a:p>
                <a:pPr lvl="1"/>
                <a:r>
                  <a:rPr lang="en-US" sz="2800" dirty="0"/>
                  <a:t>For a set of random variables </a:t>
                </a:r>
                <a14:m>
                  <m:oMath xmlns:m="http://schemas.openxmlformats.org/officeDocument/2006/math">
                    <m:sSub>
                      <m:sSubPr>
                        <m:ctrlPr>
                          <a:rPr lang="en-IN" sz="2800" i="1">
                            <a:latin typeface="Cambria Math" panose="02040503050406030204" pitchFamily="18" charset="0"/>
                          </a:rPr>
                        </m:ctrlPr>
                      </m:sSubPr>
                      <m:e>
                        <m:r>
                          <a:rPr lang="en-US" sz="2800" i="1">
                            <a:latin typeface="Cambria Math" panose="02040503050406030204" pitchFamily="18" charset="0"/>
                          </a:rPr>
                          <m:t>𝑋</m:t>
                        </m:r>
                      </m:e>
                      <m:sub>
                        <m:r>
                          <a:rPr lang="en-US" sz="2800">
                            <a:latin typeface="Cambria Math" panose="02040503050406030204" pitchFamily="18" charset="0"/>
                          </a:rPr>
                          <m:t>1</m:t>
                        </m:r>
                      </m:sub>
                    </m:sSub>
                    <m:r>
                      <a:rPr lang="en-US" sz="2800">
                        <a:latin typeface="Cambria Math" panose="02040503050406030204" pitchFamily="18" charset="0"/>
                      </a:rPr>
                      <m:t>,</m:t>
                    </m:r>
                    <m:sSub>
                      <m:sSubPr>
                        <m:ctrlPr>
                          <a:rPr lang="en-IN" sz="2800" i="1">
                            <a:latin typeface="Cambria Math" panose="02040503050406030204" pitchFamily="18" charset="0"/>
                          </a:rPr>
                        </m:ctrlPr>
                      </m:sSubPr>
                      <m:e>
                        <m:r>
                          <a:rPr lang="en-US" sz="2800" i="1">
                            <a:latin typeface="Cambria Math" panose="02040503050406030204" pitchFamily="18" charset="0"/>
                          </a:rPr>
                          <m:t>𝑋</m:t>
                        </m:r>
                      </m:e>
                      <m:sub>
                        <m:r>
                          <a:rPr lang="en-US" sz="2800">
                            <a:latin typeface="Cambria Math" panose="02040503050406030204" pitchFamily="18" charset="0"/>
                          </a:rPr>
                          <m:t>2</m:t>
                        </m:r>
                      </m:sub>
                    </m:sSub>
                    <m:r>
                      <a:rPr lang="en-US" sz="2800">
                        <a:latin typeface="Cambria Math" panose="02040503050406030204" pitchFamily="18" charset="0"/>
                      </a:rPr>
                      <m:t>,…,</m:t>
                    </m:r>
                    <m:sSub>
                      <m:sSubPr>
                        <m:ctrlPr>
                          <a:rPr lang="en-IN" sz="2800" i="1">
                            <a:latin typeface="Cambria Math" panose="02040503050406030204" pitchFamily="18" charset="0"/>
                          </a:rPr>
                        </m:ctrlPr>
                      </m:sSubPr>
                      <m:e>
                        <m:r>
                          <a:rPr lang="en-US" sz="2800" i="1">
                            <a:latin typeface="Cambria Math" panose="02040503050406030204" pitchFamily="18" charset="0"/>
                          </a:rPr>
                          <m:t>𝑋</m:t>
                        </m:r>
                      </m:e>
                      <m:sub>
                        <m:r>
                          <a:rPr lang="en-US" sz="2800" i="1">
                            <a:latin typeface="Cambria Math" panose="02040503050406030204" pitchFamily="18" charset="0"/>
                          </a:rPr>
                          <m:t>𝑉</m:t>
                        </m:r>
                      </m:sub>
                    </m:sSub>
                  </m:oMath>
                </a14:m>
                <a:r>
                  <a:rPr lang="en-US" sz="2800" dirty="0"/>
                  <a:t> (where </a:t>
                </a:r>
                <a14:m>
                  <m:oMath xmlns:m="http://schemas.openxmlformats.org/officeDocument/2006/math">
                    <m:r>
                      <a:rPr lang="en-US" sz="2800" i="1">
                        <a:latin typeface="Cambria Math" panose="02040503050406030204" pitchFamily="18" charset="0"/>
                      </a:rPr>
                      <m:t>𝑉</m:t>
                    </m:r>
                  </m:oMath>
                </a14:m>
                <a:r>
                  <a:rPr lang="en-US" sz="2800" dirty="0"/>
                  <a:t> is the number of variables), the joint distribution is:</a:t>
                </a:r>
                <a:r>
                  <a:rPr lang="en-IN" sz="2800" dirty="0"/>
                  <a:t> </a:t>
                </a:r>
                <a14:m>
                  <m:oMath xmlns:m="http://schemas.openxmlformats.org/officeDocument/2006/math">
                    <m:r>
                      <a:rPr lang="en-US" sz="2800" i="1">
                        <a:latin typeface="Cambria Math" panose="02040503050406030204" pitchFamily="18" charset="0"/>
                      </a:rPr>
                      <m:t>𝑝</m:t>
                    </m:r>
                    <m:r>
                      <a:rPr lang="en-US" sz="2800">
                        <a:latin typeface="Cambria Math" panose="02040503050406030204" pitchFamily="18" charset="0"/>
                      </a:rPr>
                      <m:t>(</m:t>
                    </m:r>
                    <m:sSub>
                      <m:sSubPr>
                        <m:ctrlPr>
                          <a:rPr lang="en-IN" sz="2800" i="1">
                            <a:latin typeface="Cambria Math" panose="02040503050406030204" pitchFamily="18" charset="0"/>
                          </a:rPr>
                        </m:ctrlPr>
                      </m:sSubPr>
                      <m:e>
                        <m:r>
                          <a:rPr lang="en-US" sz="2800" i="1">
                            <a:latin typeface="Cambria Math" panose="02040503050406030204" pitchFamily="18" charset="0"/>
                          </a:rPr>
                          <m:t>𝑥</m:t>
                        </m:r>
                      </m:e>
                      <m:sub>
                        <m:r>
                          <a:rPr lang="en-US" sz="2800">
                            <a:latin typeface="Cambria Math" panose="02040503050406030204" pitchFamily="18" charset="0"/>
                          </a:rPr>
                          <m:t>1</m:t>
                        </m:r>
                      </m:sub>
                    </m:sSub>
                    <m:r>
                      <a:rPr lang="en-US" sz="2800">
                        <a:latin typeface="Cambria Math" panose="02040503050406030204" pitchFamily="18" charset="0"/>
                      </a:rPr>
                      <m:t>,</m:t>
                    </m:r>
                    <m:sSub>
                      <m:sSubPr>
                        <m:ctrlPr>
                          <a:rPr lang="en-IN" sz="2800" i="1">
                            <a:latin typeface="Cambria Math" panose="02040503050406030204" pitchFamily="18" charset="0"/>
                          </a:rPr>
                        </m:ctrlPr>
                      </m:sSubPr>
                      <m:e>
                        <m:r>
                          <a:rPr lang="en-US" sz="2800" i="1">
                            <a:latin typeface="Cambria Math" panose="02040503050406030204" pitchFamily="18" charset="0"/>
                          </a:rPr>
                          <m:t>𝑥</m:t>
                        </m:r>
                      </m:e>
                      <m:sub>
                        <m:r>
                          <a:rPr lang="en-US" sz="2800">
                            <a:latin typeface="Cambria Math" panose="02040503050406030204" pitchFamily="18" charset="0"/>
                          </a:rPr>
                          <m:t>2</m:t>
                        </m:r>
                      </m:sub>
                    </m:sSub>
                    <m:r>
                      <a:rPr lang="en-US" sz="2800">
                        <a:latin typeface="Cambria Math" panose="02040503050406030204" pitchFamily="18" charset="0"/>
                      </a:rPr>
                      <m:t>,…,</m:t>
                    </m:r>
                    <m:sSub>
                      <m:sSubPr>
                        <m:ctrlPr>
                          <a:rPr lang="en-IN"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𝑉</m:t>
                        </m:r>
                      </m:sub>
                    </m:sSub>
                    <m:r>
                      <a:rPr lang="en-US" sz="2800">
                        <a:latin typeface="Cambria Math" panose="02040503050406030204" pitchFamily="18" charset="0"/>
                      </a:rPr>
                      <m:t>)</m:t>
                    </m:r>
                  </m:oMath>
                </a14:m>
                <a:r>
                  <a:rPr lang="en-US" sz="2800" dirty="0" smtClean="0"/>
                  <a:t>, </a:t>
                </a:r>
                <a:r>
                  <a:rPr lang="en-US" sz="2800" dirty="0"/>
                  <a:t>where </a:t>
                </a:r>
                <a14:m>
                  <m:oMath xmlns:m="http://schemas.openxmlformats.org/officeDocument/2006/math">
                    <m:sSub>
                      <m:sSubPr>
                        <m:ctrlPr>
                          <a:rPr lang="en-IN" sz="2800" i="1">
                            <a:latin typeface="Cambria Math" panose="02040503050406030204" pitchFamily="18" charset="0"/>
                          </a:rPr>
                        </m:ctrlPr>
                      </m:sSubPr>
                      <m:e>
                        <m:r>
                          <a:rPr lang="en-US" sz="2800" i="1">
                            <a:latin typeface="Cambria Math" panose="02040503050406030204" pitchFamily="18" charset="0"/>
                          </a:rPr>
                          <m:t>𝑥</m:t>
                        </m:r>
                      </m:e>
                      <m:sub>
                        <m:r>
                          <a:rPr lang="en-US" sz="2800">
                            <a:latin typeface="Cambria Math" panose="02040503050406030204" pitchFamily="18" charset="0"/>
                          </a:rPr>
                          <m:t>1</m:t>
                        </m:r>
                      </m:sub>
                    </m:sSub>
                    <m:r>
                      <a:rPr lang="en-US" sz="2800">
                        <a:latin typeface="Cambria Math" panose="02040503050406030204" pitchFamily="18" charset="0"/>
                      </a:rPr>
                      <m:t>,</m:t>
                    </m:r>
                    <m:sSub>
                      <m:sSubPr>
                        <m:ctrlPr>
                          <a:rPr lang="en-IN" sz="2800" i="1">
                            <a:latin typeface="Cambria Math" panose="02040503050406030204" pitchFamily="18" charset="0"/>
                          </a:rPr>
                        </m:ctrlPr>
                      </m:sSubPr>
                      <m:e>
                        <m:r>
                          <a:rPr lang="en-US" sz="2800" i="1">
                            <a:latin typeface="Cambria Math" panose="02040503050406030204" pitchFamily="18" charset="0"/>
                          </a:rPr>
                          <m:t>𝑥</m:t>
                        </m:r>
                      </m:e>
                      <m:sub>
                        <m:r>
                          <a:rPr lang="en-US" sz="2800">
                            <a:latin typeface="Cambria Math" panose="02040503050406030204" pitchFamily="18" charset="0"/>
                          </a:rPr>
                          <m:t>2</m:t>
                        </m:r>
                      </m:sub>
                    </m:sSub>
                    <m:r>
                      <a:rPr lang="en-US" sz="2800">
                        <a:latin typeface="Cambria Math" panose="02040503050406030204" pitchFamily="18" charset="0"/>
                      </a:rPr>
                      <m:t>,…,</m:t>
                    </m:r>
                    <m:sSub>
                      <m:sSubPr>
                        <m:ctrlPr>
                          <a:rPr lang="en-IN"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𝑉</m:t>
                        </m:r>
                      </m:sub>
                    </m:sSub>
                  </m:oMath>
                </a14:m>
                <a:r>
                  <a:rPr lang="en-US" sz="2800" dirty="0"/>
                  <a:t> are the specific values of these variables.</a:t>
                </a:r>
                <a:endParaRPr lang="en-IN" sz="2800" dirty="0"/>
              </a:p>
              <a:p>
                <a:endParaRPr lang="en-IN" sz="28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275771" y="1600199"/>
                <a:ext cx="11916229" cy="5119915"/>
              </a:xfrm>
              <a:blipFill rotWithShape="0">
                <a:blip r:embed="rId2"/>
                <a:stretch>
                  <a:fillRect l="-1023" t="-1071"/>
                </a:stretch>
              </a:blipFill>
            </p:spPr>
            <p:txBody>
              <a:bodyPr/>
              <a:lstStyle/>
              <a:p>
                <a:r>
                  <a:rPr lang="en-IN">
                    <a:noFill/>
                  </a:rPr>
                  <a:t> </a:t>
                </a:r>
              </a:p>
            </p:txBody>
          </p:sp>
        </mc:Fallback>
      </mc:AlternateContent>
    </p:spTree>
    <p:extLst>
      <p:ext uri="{BB962C8B-B14F-4D97-AF65-F5344CB8AC3E}">
        <p14:creationId xmlns:p14="http://schemas.microsoft.com/office/powerpoint/2010/main" val="1655952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Joint Distribution </a:t>
            </a:r>
            <a:r>
              <a:rPr lang="en-US" b="1" dirty="0" smtClean="0"/>
              <a:t>Factorization..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0" y="1600199"/>
                <a:ext cx="12032343" cy="5257801"/>
              </a:xfrm>
            </p:spPr>
            <p:txBody>
              <a:bodyPr>
                <a:normAutofit fontScale="92500" lnSpcReduction="20000"/>
              </a:bodyPr>
              <a:lstStyle/>
              <a:p>
                <a:pPr lvl="0"/>
                <a:r>
                  <a:rPr lang="en-US" sz="3200" b="1" dirty="0"/>
                  <a:t>Factorization Based on the Graph Structure:</a:t>
                </a:r>
                <a:endParaRPr lang="en-IN" sz="3200" dirty="0"/>
              </a:p>
              <a:p>
                <a:pPr lvl="1"/>
                <a:r>
                  <a:rPr lang="en-US" sz="2700" dirty="0"/>
                  <a:t>Directed Graphical Models allow the joint distribution to be </a:t>
                </a:r>
                <a:r>
                  <a:rPr lang="en-US" sz="2700" b="1" dirty="0"/>
                  <a:t>factorized</a:t>
                </a:r>
                <a:r>
                  <a:rPr lang="en-US" sz="2700" dirty="0"/>
                  <a:t> into simpler terms based on the dependencies defined by the graph.</a:t>
                </a:r>
                <a:endParaRPr lang="en-IN" sz="2700" dirty="0"/>
              </a:p>
              <a:p>
                <a:pPr lvl="1"/>
                <a:r>
                  <a:rPr lang="en-US" sz="2700" dirty="0"/>
                  <a:t>The factorization depends on the </a:t>
                </a:r>
                <a:r>
                  <a:rPr lang="en-US" sz="2700" b="1" dirty="0"/>
                  <a:t>parent-child relationships</a:t>
                </a:r>
                <a:r>
                  <a:rPr lang="en-US" sz="2700" dirty="0"/>
                  <a:t> in the graph. Specifically, the joint distribution can be expressed as a product of conditional probabilities that capture the dependencies between a node and its parents</a:t>
                </a:r>
                <a:r>
                  <a:rPr lang="en-US" sz="2700" dirty="0" smtClean="0"/>
                  <a:t>:					</a:t>
                </a:r>
                <a:r>
                  <a:rPr lang="en-IN" sz="2700" dirty="0" smtClean="0"/>
                  <a:t> </a:t>
                </a:r>
                <a14:m>
                  <m:oMath xmlns:m="http://schemas.openxmlformats.org/officeDocument/2006/math">
                    <m:r>
                      <a:rPr lang="en-US" sz="2700" i="1">
                        <a:latin typeface="Cambria Math" panose="02040503050406030204" pitchFamily="18" charset="0"/>
                      </a:rPr>
                      <m:t>𝑝</m:t>
                    </m:r>
                    <m:r>
                      <a:rPr lang="en-US" sz="2700">
                        <a:latin typeface="Cambria Math" panose="02040503050406030204" pitchFamily="18" charset="0"/>
                      </a:rPr>
                      <m:t>(</m:t>
                    </m:r>
                    <m:sSub>
                      <m:sSubPr>
                        <m:ctrlPr>
                          <a:rPr lang="en-IN" sz="2700" i="1">
                            <a:latin typeface="Cambria Math" panose="02040503050406030204" pitchFamily="18" charset="0"/>
                          </a:rPr>
                        </m:ctrlPr>
                      </m:sSubPr>
                      <m:e>
                        <m:r>
                          <a:rPr lang="en-US" sz="2700" i="1">
                            <a:latin typeface="Cambria Math" panose="02040503050406030204" pitchFamily="18" charset="0"/>
                          </a:rPr>
                          <m:t>𝑥</m:t>
                        </m:r>
                      </m:e>
                      <m:sub>
                        <m:r>
                          <a:rPr lang="en-US" sz="2700">
                            <a:latin typeface="Cambria Math" panose="02040503050406030204" pitchFamily="18" charset="0"/>
                          </a:rPr>
                          <m:t>1:</m:t>
                        </m:r>
                        <m:r>
                          <a:rPr lang="en-US" sz="2700" i="1">
                            <a:latin typeface="Cambria Math" panose="02040503050406030204" pitchFamily="18" charset="0"/>
                          </a:rPr>
                          <m:t>𝑉</m:t>
                        </m:r>
                      </m:sub>
                    </m:sSub>
                    <m:r>
                      <a:rPr lang="en-US" sz="2700">
                        <a:latin typeface="Cambria Math" panose="02040503050406030204" pitchFamily="18" charset="0"/>
                      </a:rPr>
                      <m:t>|</m:t>
                    </m:r>
                    <m:r>
                      <a:rPr lang="en-US" sz="2700" i="1">
                        <a:latin typeface="Cambria Math" panose="02040503050406030204" pitchFamily="18" charset="0"/>
                      </a:rPr>
                      <m:t>𝐺</m:t>
                    </m:r>
                    <m:r>
                      <a:rPr lang="en-US" sz="2700">
                        <a:latin typeface="Cambria Math" panose="02040503050406030204" pitchFamily="18" charset="0"/>
                      </a:rPr>
                      <m:t>)=</m:t>
                    </m:r>
                    <m:nary>
                      <m:naryPr>
                        <m:chr m:val="∏"/>
                        <m:limLoc m:val="undOvr"/>
                        <m:grow m:val="on"/>
                        <m:ctrlPr>
                          <a:rPr lang="en-IN" sz="2700" i="1">
                            <a:latin typeface="Cambria Math" panose="02040503050406030204" pitchFamily="18" charset="0"/>
                          </a:rPr>
                        </m:ctrlPr>
                      </m:naryPr>
                      <m:sub>
                        <m:r>
                          <a:rPr lang="en-US" sz="2700" i="1">
                            <a:latin typeface="Cambria Math" panose="02040503050406030204" pitchFamily="18" charset="0"/>
                          </a:rPr>
                          <m:t>𝑡</m:t>
                        </m:r>
                        <m:r>
                          <a:rPr lang="en-US" sz="2700">
                            <a:latin typeface="Cambria Math" panose="02040503050406030204" pitchFamily="18" charset="0"/>
                          </a:rPr>
                          <m:t>=1</m:t>
                        </m:r>
                      </m:sub>
                      <m:sup>
                        <m:r>
                          <a:rPr lang="en-US" sz="2700" i="1">
                            <a:latin typeface="Cambria Math" panose="02040503050406030204" pitchFamily="18" charset="0"/>
                          </a:rPr>
                          <m:t>𝑉</m:t>
                        </m:r>
                      </m:sup>
                      <m:e>
                        <m:r>
                          <a:rPr lang="en-US" sz="2700">
                            <a:latin typeface="Cambria Math" panose="02040503050406030204" pitchFamily="18" charset="0"/>
                          </a:rPr>
                          <m:t> </m:t>
                        </m:r>
                      </m:e>
                    </m:nary>
                    <m:r>
                      <a:rPr lang="en-US" sz="2700" i="1">
                        <a:latin typeface="Cambria Math" panose="02040503050406030204" pitchFamily="18" charset="0"/>
                      </a:rPr>
                      <m:t>𝑝</m:t>
                    </m:r>
                    <m:r>
                      <a:rPr lang="en-US" sz="2700">
                        <a:latin typeface="Cambria Math" panose="02040503050406030204" pitchFamily="18" charset="0"/>
                      </a:rPr>
                      <m:t>(</m:t>
                    </m:r>
                    <m:sSub>
                      <m:sSubPr>
                        <m:ctrlPr>
                          <a:rPr lang="en-IN" sz="2700" i="1">
                            <a:latin typeface="Cambria Math" panose="02040503050406030204" pitchFamily="18" charset="0"/>
                          </a:rPr>
                        </m:ctrlPr>
                      </m:sSubPr>
                      <m:e>
                        <m:r>
                          <a:rPr lang="en-US" sz="2700" i="1">
                            <a:latin typeface="Cambria Math" panose="02040503050406030204" pitchFamily="18" charset="0"/>
                          </a:rPr>
                          <m:t>𝑥</m:t>
                        </m:r>
                      </m:e>
                      <m:sub>
                        <m:r>
                          <a:rPr lang="en-US" sz="2700" i="1">
                            <a:latin typeface="Cambria Math" panose="02040503050406030204" pitchFamily="18" charset="0"/>
                          </a:rPr>
                          <m:t>𝑡</m:t>
                        </m:r>
                      </m:sub>
                    </m:sSub>
                    <m:r>
                      <a:rPr lang="en-US" sz="2700">
                        <a:latin typeface="Cambria Math" panose="02040503050406030204" pitchFamily="18" charset="0"/>
                      </a:rPr>
                      <m:t>|</m:t>
                    </m:r>
                    <m:sSub>
                      <m:sSubPr>
                        <m:ctrlPr>
                          <a:rPr lang="en-IN" sz="2700" i="1">
                            <a:latin typeface="Cambria Math" panose="02040503050406030204" pitchFamily="18" charset="0"/>
                          </a:rPr>
                        </m:ctrlPr>
                      </m:sSubPr>
                      <m:e>
                        <m:r>
                          <a:rPr lang="en-US" sz="2700" i="1">
                            <a:latin typeface="Cambria Math" panose="02040503050406030204" pitchFamily="18" charset="0"/>
                          </a:rPr>
                          <m:t>𝑥</m:t>
                        </m:r>
                      </m:e>
                      <m:sub>
                        <m:r>
                          <m:rPr>
                            <m:nor/>
                          </m:rPr>
                          <a:rPr lang="en-US" sz="2700"/>
                          <m:t>pa</m:t>
                        </m:r>
                        <m:r>
                          <a:rPr lang="en-US" sz="2700">
                            <a:latin typeface="Cambria Math" panose="02040503050406030204" pitchFamily="18" charset="0"/>
                          </a:rPr>
                          <m:t>(</m:t>
                        </m:r>
                        <m:r>
                          <a:rPr lang="en-US" sz="2700" i="1">
                            <a:latin typeface="Cambria Math" panose="02040503050406030204" pitchFamily="18" charset="0"/>
                          </a:rPr>
                          <m:t>𝑡</m:t>
                        </m:r>
                        <m:r>
                          <a:rPr lang="en-US" sz="2700">
                            <a:latin typeface="Cambria Math" panose="02040503050406030204" pitchFamily="18" charset="0"/>
                          </a:rPr>
                          <m:t>)</m:t>
                        </m:r>
                      </m:sub>
                    </m:sSub>
                    <m:r>
                      <a:rPr lang="en-US" sz="2700">
                        <a:latin typeface="Cambria Math" panose="02040503050406030204" pitchFamily="18" charset="0"/>
                      </a:rPr>
                      <m:t>)</m:t>
                    </m:r>
                  </m:oMath>
                </a14:m>
                <a:r>
                  <a:rPr lang="en-IN" sz="2700" dirty="0" smtClean="0"/>
                  <a:t> </a:t>
                </a:r>
                <a:endParaRPr lang="en-IN" sz="2700" dirty="0"/>
              </a:p>
              <a:p>
                <a:pPr lvl="2"/>
                <a14:m>
                  <m:oMath xmlns:m="http://schemas.openxmlformats.org/officeDocument/2006/math">
                    <m:sSub>
                      <m:sSubPr>
                        <m:ctrlPr>
                          <a:rPr lang="en-IN" sz="2700" i="1">
                            <a:latin typeface="Cambria Math" panose="02040503050406030204" pitchFamily="18" charset="0"/>
                          </a:rPr>
                        </m:ctrlPr>
                      </m:sSubPr>
                      <m:e>
                        <m:r>
                          <a:rPr lang="en-US" sz="2700" i="1">
                            <a:latin typeface="Cambria Math" panose="02040503050406030204" pitchFamily="18" charset="0"/>
                          </a:rPr>
                          <m:t>𝑥</m:t>
                        </m:r>
                      </m:e>
                      <m:sub>
                        <m:r>
                          <a:rPr lang="en-US" sz="2700">
                            <a:latin typeface="Cambria Math" panose="02040503050406030204" pitchFamily="18" charset="0"/>
                          </a:rPr>
                          <m:t>1:</m:t>
                        </m:r>
                        <m:r>
                          <a:rPr lang="en-US" sz="2700" i="1">
                            <a:latin typeface="Cambria Math" panose="02040503050406030204" pitchFamily="18" charset="0"/>
                          </a:rPr>
                          <m:t>𝑉</m:t>
                        </m:r>
                      </m:sub>
                    </m:sSub>
                  </m:oMath>
                </a14:m>
                <a:r>
                  <a:rPr lang="en-US" sz="2700" dirty="0"/>
                  <a:t> denotes the values of all the random variables (from </a:t>
                </a:r>
                <a14:m>
                  <m:oMath xmlns:m="http://schemas.openxmlformats.org/officeDocument/2006/math">
                    <m:sSub>
                      <m:sSubPr>
                        <m:ctrlPr>
                          <a:rPr lang="en-IN" sz="2700" i="1">
                            <a:latin typeface="Cambria Math" panose="02040503050406030204" pitchFamily="18" charset="0"/>
                          </a:rPr>
                        </m:ctrlPr>
                      </m:sSubPr>
                      <m:e>
                        <m:r>
                          <a:rPr lang="en-US" sz="2700" i="1">
                            <a:latin typeface="Cambria Math" panose="02040503050406030204" pitchFamily="18" charset="0"/>
                          </a:rPr>
                          <m:t>𝑥</m:t>
                        </m:r>
                      </m:e>
                      <m:sub>
                        <m:r>
                          <a:rPr lang="en-US" sz="2700">
                            <a:latin typeface="Cambria Math" panose="02040503050406030204" pitchFamily="18" charset="0"/>
                          </a:rPr>
                          <m:t>1</m:t>
                        </m:r>
                      </m:sub>
                    </m:sSub>
                  </m:oMath>
                </a14:m>
                <a:r>
                  <a:rPr lang="en-US" sz="2700" dirty="0"/>
                  <a:t> to </a:t>
                </a:r>
                <a14:m>
                  <m:oMath xmlns:m="http://schemas.openxmlformats.org/officeDocument/2006/math">
                    <m:sSub>
                      <m:sSubPr>
                        <m:ctrlPr>
                          <a:rPr lang="en-IN" sz="2700" i="1">
                            <a:latin typeface="Cambria Math" panose="02040503050406030204" pitchFamily="18" charset="0"/>
                          </a:rPr>
                        </m:ctrlPr>
                      </m:sSubPr>
                      <m:e>
                        <m:r>
                          <a:rPr lang="en-US" sz="2700" i="1">
                            <a:latin typeface="Cambria Math" panose="02040503050406030204" pitchFamily="18" charset="0"/>
                          </a:rPr>
                          <m:t>𝑥</m:t>
                        </m:r>
                      </m:e>
                      <m:sub>
                        <m:r>
                          <a:rPr lang="en-US" sz="2700" i="1">
                            <a:latin typeface="Cambria Math" panose="02040503050406030204" pitchFamily="18" charset="0"/>
                          </a:rPr>
                          <m:t>𝑉</m:t>
                        </m:r>
                      </m:sub>
                    </m:sSub>
                  </m:oMath>
                </a14:m>
                <a:r>
                  <a:rPr lang="en-US" sz="2700" dirty="0"/>
                  <a:t>),</a:t>
                </a:r>
                <a:endParaRPr lang="en-IN" sz="2700" dirty="0"/>
              </a:p>
              <a:p>
                <a:pPr lvl="2"/>
                <a14:m>
                  <m:oMath xmlns:m="http://schemas.openxmlformats.org/officeDocument/2006/math">
                    <m:r>
                      <a:rPr lang="en-US" sz="2700" i="1">
                        <a:latin typeface="Cambria Math" panose="02040503050406030204" pitchFamily="18" charset="0"/>
                      </a:rPr>
                      <m:t>𝑝</m:t>
                    </m:r>
                    <m:r>
                      <a:rPr lang="en-US" sz="2700">
                        <a:latin typeface="Cambria Math" panose="02040503050406030204" pitchFamily="18" charset="0"/>
                      </a:rPr>
                      <m:t>(</m:t>
                    </m:r>
                    <m:sSub>
                      <m:sSubPr>
                        <m:ctrlPr>
                          <a:rPr lang="en-IN" sz="2700" i="1">
                            <a:latin typeface="Cambria Math" panose="02040503050406030204" pitchFamily="18" charset="0"/>
                          </a:rPr>
                        </m:ctrlPr>
                      </m:sSubPr>
                      <m:e>
                        <m:r>
                          <a:rPr lang="en-US" sz="2700" i="1">
                            <a:latin typeface="Cambria Math" panose="02040503050406030204" pitchFamily="18" charset="0"/>
                          </a:rPr>
                          <m:t>𝑥</m:t>
                        </m:r>
                      </m:e>
                      <m:sub>
                        <m:r>
                          <a:rPr lang="en-US" sz="2700" i="1">
                            <a:latin typeface="Cambria Math" panose="02040503050406030204" pitchFamily="18" charset="0"/>
                          </a:rPr>
                          <m:t>𝑡</m:t>
                        </m:r>
                      </m:sub>
                    </m:sSub>
                    <m:r>
                      <a:rPr lang="en-US" sz="2700">
                        <a:latin typeface="Cambria Math" panose="02040503050406030204" pitchFamily="18" charset="0"/>
                      </a:rPr>
                      <m:t>|</m:t>
                    </m:r>
                    <m:sSub>
                      <m:sSubPr>
                        <m:ctrlPr>
                          <a:rPr lang="en-IN" sz="2700" i="1">
                            <a:latin typeface="Cambria Math" panose="02040503050406030204" pitchFamily="18" charset="0"/>
                          </a:rPr>
                        </m:ctrlPr>
                      </m:sSubPr>
                      <m:e>
                        <m:r>
                          <a:rPr lang="en-US" sz="2700" i="1">
                            <a:latin typeface="Cambria Math" panose="02040503050406030204" pitchFamily="18" charset="0"/>
                          </a:rPr>
                          <m:t>𝑥</m:t>
                        </m:r>
                      </m:e>
                      <m:sub>
                        <m:r>
                          <m:rPr>
                            <m:nor/>
                          </m:rPr>
                          <a:rPr lang="en-US" sz="2700"/>
                          <m:t>pa</m:t>
                        </m:r>
                        <m:r>
                          <a:rPr lang="en-US" sz="2700">
                            <a:latin typeface="Cambria Math" panose="02040503050406030204" pitchFamily="18" charset="0"/>
                          </a:rPr>
                          <m:t>(</m:t>
                        </m:r>
                        <m:r>
                          <a:rPr lang="en-US" sz="2700" i="1">
                            <a:latin typeface="Cambria Math" panose="02040503050406030204" pitchFamily="18" charset="0"/>
                          </a:rPr>
                          <m:t>𝑡</m:t>
                        </m:r>
                        <m:r>
                          <a:rPr lang="en-US" sz="2700">
                            <a:latin typeface="Cambria Math" panose="02040503050406030204" pitchFamily="18" charset="0"/>
                          </a:rPr>
                          <m:t>)</m:t>
                        </m:r>
                      </m:sub>
                    </m:sSub>
                    <m:r>
                      <a:rPr lang="en-US" sz="2700">
                        <a:latin typeface="Cambria Math" panose="02040503050406030204" pitchFamily="18" charset="0"/>
                      </a:rPr>
                      <m:t>)</m:t>
                    </m:r>
                  </m:oMath>
                </a14:m>
                <a:r>
                  <a:rPr lang="en-US" sz="2700" dirty="0"/>
                  <a:t> represents the conditional probability of </a:t>
                </a:r>
                <a14:m>
                  <m:oMath xmlns:m="http://schemas.openxmlformats.org/officeDocument/2006/math">
                    <m:sSub>
                      <m:sSubPr>
                        <m:ctrlPr>
                          <a:rPr lang="en-IN" sz="2700" i="1">
                            <a:latin typeface="Cambria Math" panose="02040503050406030204" pitchFamily="18" charset="0"/>
                          </a:rPr>
                        </m:ctrlPr>
                      </m:sSubPr>
                      <m:e>
                        <m:r>
                          <a:rPr lang="en-US" sz="2700" i="1">
                            <a:latin typeface="Cambria Math" panose="02040503050406030204" pitchFamily="18" charset="0"/>
                          </a:rPr>
                          <m:t>𝑥</m:t>
                        </m:r>
                      </m:e>
                      <m:sub>
                        <m:r>
                          <a:rPr lang="en-US" sz="2700" i="1">
                            <a:latin typeface="Cambria Math" panose="02040503050406030204" pitchFamily="18" charset="0"/>
                          </a:rPr>
                          <m:t>𝑡</m:t>
                        </m:r>
                      </m:sub>
                    </m:sSub>
                  </m:oMath>
                </a14:m>
                <a:r>
                  <a:rPr lang="en-US" sz="2700" dirty="0"/>
                  <a:t>, given the values of its parent nodes </a:t>
                </a:r>
                <a14:m>
                  <m:oMath xmlns:m="http://schemas.openxmlformats.org/officeDocument/2006/math">
                    <m:sSub>
                      <m:sSubPr>
                        <m:ctrlPr>
                          <a:rPr lang="en-IN" sz="2700" i="1">
                            <a:latin typeface="Cambria Math" panose="02040503050406030204" pitchFamily="18" charset="0"/>
                          </a:rPr>
                        </m:ctrlPr>
                      </m:sSubPr>
                      <m:e>
                        <m:r>
                          <a:rPr lang="en-US" sz="2700" i="1">
                            <a:latin typeface="Cambria Math" panose="02040503050406030204" pitchFamily="18" charset="0"/>
                          </a:rPr>
                          <m:t>𝑥</m:t>
                        </m:r>
                      </m:e>
                      <m:sub>
                        <m:r>
                          <m:rPr>
                            <m:nor/>
                          </m:rPr>
                          <a:rPr lang="en-US" sz="2700"/>
                          <m:t>pa</m:t>
                        </m:r>
                        <m:r>
                          <a:rPr lang="en-US" sz="2700">
                            <a:latin typeface="Cambria Math" panose="02040503050406030204" pitchFamily="18" charset="0"/>
                          </a:rPr>
                          <m:t>(</m:t>
                        </m:r>
                        <m:r>
                          <a:rPr lang="en-US" sz="2700" i="1">
                            <a:latin typeface="Cambria Math" panose="02040503050406030204" pitchFamily="18" charset="0"/>
                          </a:rPr>
                          <m:t>𝑡</m:t>
                        </m:r>
                        <m:r>
                          <a:rPr lang="en-US" sz="2700">
                            <a:latin typeface="Cambria Math" panose="02040503050406030204" pitchFamily="18" charset="0"/>
                          </a:rPr>
                          <m:t>)</m:t>
                        </m:r>
                      </m:sub>
                    </m:sSub>
                  </m:oMath>
                </a14:m>
                <a:r>
                  <a:rPr lang="en-US" sz="2700" dirty="0"/>
                  <a:t>.</a:t>
                </a:r>
                <a:endParaRPr lang="en-IN" sz="2700" dirty="0"/>
              </a:p>
              <a:p>
                <a:pPr lvl="2"/>
                <a14:m>
                  <m:oMath xmlns:m="http://schemas.openxmlformats.org/officeDocument/2006/math">
                    <m:r>
                      <m:rPr>
                        <m:nor/>
                      </m:rPr>
                      <a:rPr lang="en-US" sz="2700"/>
                      <m:t>pa</m:t>
                    </m:r>
                    <m:r>
                      <a:rPr lang="en-US" sz="2700">
                        <a:latin typeface="Cambria Math" panose="02040503050406030204" pitchFamily="18" charset="0"/>
                      </a:rPr>
                      <m:t>(</m:t>
                    </m:r>
                    <m:r>
                      <a:rPr lang="en-US" sz="2700" i="1">
                        <a:latin typeface="Cambria Math" panose="02040503050406030204" pitchFamily="18" charset="0"/>
                      </a:rPr>
                      <m:t>𝑡</m:t>
                    </m:r>
                    <m:r>
                      <a:rPr lang="en-US" sz="2700">
                        <a:latin typeface="Cambria Math" panose="02040503050406030204" pitchFamily="18" charset="0"/>
                      </a:rPr>
                      <m:t>)</m:t>
                    </m:r>
                  </m:oMath>
                </a14:m>
                <a:r>
                  <a:rPr lang="en-US" sz="2700" dirty="0"/>
                  <a:t> refers to the </a:t>
                </a:r>
                <a:r>
                  <a:rPr lang="en-US" sz="2700" b="1" dirty="0"/>
                  <a:t>parent nodes</a:t>
                </a:r>
                <a:r>
                  <a:rPr lang="en-US" sz="2700" dirty="0"/>
                  <a:t> of node </a:t>
                </a:r>
                <a14:m>
                  <m:oMath xmlns:m="http://schemas.openxmlformats.org/officeDocument/2006/math">
                    <m:r>
                      <a:rPr lang="en-US" sz="2700" i="1">
                        <a:latin typeface="Cambria Math" panose="02040503050406030204" pitchFamily="18" charset="0"/>
                      </a:rPr>
                      <m:t>𝑡</m:t>
                    </m:r>
                  </m:oMath>
                </a14:m>
                <a:r>
                  <a:rPr lang="en-US" sz="2700" dirty="0"/>
                  <a:t> in the graph, i.e., the nodes that have directed edges pointing to node </a:t>
                </a:r>
                <a14:m>
                  <m:oMath xmlns:m="http://schemas.openxmlformats.org/officeDocument/2006/math">
                    <m:r>
                      <a:rPr lang="en-US" sz="2700" i="1">
                        <a:latin typeface="Cambria Math" panose="02040503050406030204" pitchFamily="18" charset="0"/>
                      </a:rPr>
                      <m:t>𝑡</m:t>
                    </m:r>
                  </m:oMath>
                </a14:m>
                <a:r>
                  <a:rPr lang="en-US" sz="2700" dirty="0"/>
                  <a:t>.</a:t>
                </a:r>
                <a:endParaRPr lang="en-IN" sz="2700" dirty="0"/>
              </a:p>
              <a:p>
                <a:pPr lvl="2"/>
                <a:r>
                  <a:rPr lang="en-US" sz="2700" dirty="0"/>
                  <a:t>The </a:t>
                </a:r>
                <a:r>
                  <a:rPr lang="en-US" sz="2700" b="1" dirty="0"/>
                  <a:t>product</a:t>
                </a:r>
                <a:r>
                  <a:rPr lang="en-US" sz="2700" dirty="0"/>
                  <a:t> of these conditional probabilities represents the joint distribution of all the variables in the model.</a:t>
                </a:r>
                <a:endParaRPr lang="en-IN" sz="2700"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0" y="1600199"/>
                <a:ext cx="12032343" cy="5257801"/>
              </a:xfrm>
              <a:blipFill rotWithShape="0">
                <a:blip r:embed="rId2"/>
                <a:stretch>
                  <a:fillRect l="-304" t="-3013"/>
                </a:stretch>
              </a:blipFill>
            </p:spPr>
            <p:txBody>
              <a:bodyPr/>
              <a:lstStyle/>
              <a:p>
                <a:r>
                  <a:rPr lang="en-IN">
                    <a:noFill/>
                  </a:rPr>
                  <a:t> </a:t>
                </a:r>
              </a:p>
            </p:txBody>
          </p:sp>
        </mc:Fallback>
      </mc:AlternateContent>
    </p:spTree>
    <p:extLst>
      <p:ext uri="{BB962C8B-B14F-4D97-AF65-F5344CB8AC3E}">
        <p14:creationId xmlns:p14="http://schemas.microsoft.com/office/powerpoint/2010/main" val="2225624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Acyclic Graph (DAG)</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816864" y="1600199"/>
                <a:ext cx="11375136" cy="5257801"/>
              </a:xfrm>
            </p:spPr>
            <p:txBody>
              <a:bodyPr>
                <a:normAutofit lnSpcReduction="10000"/>
              </a:bodyPr>
              <a:lstStyle/>
              <a:p>
                <a:r>
                  <a:rPr lang="en-US" b="1" dirty="0" smtClean="0"/>
                  <a:t>Directed Acyclic Graph (DAG)</a:t>
                </a:r>
                <a:r>
                  <a:rPr lang="en-US" dirty="0"/>
                  <a:t> is a type of graphical model where:</a:t>
                </a:r>
                <a:endParaRPr lang="en-IN" dirty="0"/>
              </a:p>
              <a:p>
                <a:pPr lvl="1"/>
                <a:r>
                  <a:rPr lang="en-US" dirty="0"/>
                  <a:t>Nodes represent </a:t>
                </a:r>
                <a:r>
                  <a:rPr lang="en-US" b="1" dirty="0"/>
                  <a:t>random variables</a:t>
                </a:r>
                <a:r>
                  <a:rPr lang="en-US" dirty="0"/>
                  <a:t>.</a:t>
                </a:r>
                <a:endParaRPr lang="en-IN" dirty="0"/>
              </a:p>
              <a:p>
                <a:pPr lvl="1"/>
                <a:r>
                  <a:rPr lang="en-US" dirty="0"/>
                  <a:t>Directed edges (</a:t>
                </a:r>
                <a14:m>
                  <m:oMath xmlns:m="http://schemas.openxmlformats.org/officeDocument/2006/math">
                    <m:r>
                      <a:rPr lang="en-US">
                        <a:latin typeface="Cambria Math" panose="02040503050406030204" pitchFamily="18" charset="0"/>
                      </a:rPr>
                      <m:t>→</m:t>
                    </m:r>
                  </m:oMath>
                </a14:m>
                <a:r>
                  <a:rPr lang="en-US" dirty="0"/>
                  <a:t>) represent </a:t>
                </a:r>
                <a:r>
                  <a:rPr lang="en-US" b="1" dirty="0"/>
                  <a:t>causal or dependency relationships</a:t>
                </a:r>
                <a:r>
                  <a:rPr lang="en-US" dirty="0"/>
                  <a:t>.</a:t>
                </a:r>
                <a:endParaRPr lang="en-IN" dirty="0"/>
              </a:p>
              <a:p>
                <a:pPr lvl="1"/>
                <a:r>
                  <a:rPr lang="en-US" dirty="0"/>
                  <a:t>The graph has </a:t>
                </a:r>
                <a:r>
                  <a:rPr lang="en-US" b="1" dirty="0"/>
                  <a:t>no cycles</a:t>
                </a:r>
                <a:r>
                  <a:rPr lang="en-US" dirty="0"/>
                  <a:t> (i.e., no path loops back to the same node).</a:t>
                </a:r>
                <a:endParaRPr lang="en-IN" dirty="0"/>
              </a:p>
              <a:p>
                <a:r>
                  <a:rPr lang="en-US" b="1" dirty="0"/>
                  <a:t>Example: A Simple DAG</a:t>
                </a:r>
                <a:endParaRPr lang="en-IN" dirty="0"/>
              </a:p>
              <a:p>
                <a:r>
                  <a:rPr lang="en-US" dirty="0"/>
                  <a:t>Consider a system of </a:t>
                </a:r>
                <a:r>
                  <a:rPr lang="en-US" dirty="0" smtClean="0"/>
                  <a:t>four random </a:t>
                </a:r>
                <a:r>
                  <a:rPr lang="en-US" dirty="0"/>
                  <a:t>variables</a:t>
                </a:r>
                <a:r>
                  <a:rPr lang="en-US" dirty="0" smtClean="0"/>
                  <a:t>:</a:t>
                </a:r>
                <a:r>
                  <a:rPr lang="en-IN" dirty="0"/>
                  <a:t> </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𝑋</m:t>
                        </m:r>
                      </m:e>
                      <m:sub>
                        <m:r>
                          <a:rPr lang="en-US">
                            <a:latin typeface="Cambria Math" panose="02040503050406030204" pitchFamily="18" charset="0"/>
                          </a:rPr>
                          <m:t>1</m:t>
                        </m:r>
                      </m:sub>
                    </m:sSub>
                    <m:r>
                      <a:rPr lang="en-US">
                        <a:latin typeface="Cambria Math" panose="02040503050406030204" pitchFamily="18" charset="0"/>
                      </a:rPr>
                      <m:t>→</m:t>
                    </m:r>
                    <m:sSub>
                      <m:sSubPr>
                        <m:ctrlPr>
                          <a:rPr lang="en-IN" i="1">
                            <a:latin typeface="Cambria Math" panose="02040503050406030204" pitchFamily="18" charset="0"/>
                          </a:rPr>
                        </m:ctrlPr>
                      </m:sSubPr>
                      <m:e>
                        <m:r>
                          <a:rPr lang="en-US" i="1">
                            <a:latin typeface="Cambria Math" panose="02040503050406030204" pitchFamily="18" charset="0"/>
                          </a:rPr>
                          <m:t>𝑋</m:t>
                        </m:r>
                      </m:e>
                      <m:sub>
                        <m:r>
                          <a:rPr lang="en-US">
                            <a:latin typeface="Cambria Math" panose="02040503050406030204" pitchFamily="18" charset="0"/>
                          </a:rPr>
                          <m:t>2</m:t>
                        </m:r>
                      </m:sub>
                    </m:sSub>
                    <m:r>
                      <a:rPr lang="en-US">
                        <a:latin typeface="Cambria Math" panose="02040503050406030204" pitchFamily="18" charset="0"/>
                      </a:rPr>
                      <m:t>→</m:t>
                    </m:r>
                    <m:sSub>
                      <m:sSubPr>
                        <m:ctrlPr>
                          <a:rPr lang="en-IN" i="1">
                            <a:latin typeface="Cambria Math" panose="02040503050406030204" pitchFamily="18" charset="0"/>
                          </a:rPr>
                        </m:ctrlPr>
                      </m:sSubPr>
                      <m:e>
                        <m:r>
                          <a:rPr lang="en-US" i="1">
                            <a:latin typeface="Cambria Math" panose="02040503050406030204" pitchFamily="18" charset="0"/>
                          </a:rPr>
                          <m:t>𝑋</m:t>
                        </m:r>
                      </m:e>
                      <m:sub>
                        <m:r>
                          <a:rPr lang="en-US">
                            <a:latin typeface="Cambria Math" panose="02040503050406030204" pitchFamily="18" charset="0"/>
                          </a:rPr>
                          <m:t>3</m:t>
                        </m:r>
                      </m:sub>
                    </m:sSub>
                    <m:r>
                      <a:rPr lang="en-US">
                        <a:latin typeface="Cambria Math" panose="02040503050406030204" pitchFamily="18" charset="0"/>
                      </a:rPr>
                      <m:t>→</m:t>
                    </m:r>
                    <m:sSub>
                      <m:sSubPr>
                        <m:ctrlPr>
                          <a:rPr lang="en-IN" i="1">
                            <a:latin typeface="Cambria Math" panose="02040503050406030204" pitchFamily="18" charset="0"/>
                          </a:rPr>
                        </m:ctrlPr>
                      </m:sSubPr>
                      <m:e>
                        <m:r>
                          <a:rPr lang="en-US" i="1">
                            <a:latin typeface="Cambria Math" panose="02040503050406030204" pitchFamily="18" charset="0"/>
                          </a:rPr>
                          <m:t>𝑋</m:t>
                        </m:r>
                      </m:e>
                      <m:sub>
                        <m:r>
                          <a:rPr lang="en-US">
                            <a:latin typeface="Cambria Math" panose="02040503050406030204" pitchFamily="18" charset="0"/>
                          </a:rPr>
                          <m:t>4</m:t>
                        </m:r>
                      </m:sub>
                    </m:sSub>
                  </m:oMath>
                </a14:m>
                <a:endParaRPr lang="en-IN" dirty="0"/>
              </a:p>
              <a:p>
                <a:r>
                  <a:rPr lang="en-US" dirty="0"/>
                  <a:t>This DAG makes the following assumptions:</a:t>
                </a:r>
                <a:endParaRPr lang="en-IN" dirty="0"/>
              </a:p>
              <a:p>
                <a:pPr lvl="1"/>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𝑋</m:t>
                        </m:r>
                      </m:e>
                      <m:sub>
                        <m:r>
                          <a:rPr lang="en-US">
                            <a:latin typeface="Cambria Math" panose="02040503050406030204" pitchFamily="18" charset="0"/>
                          </a:rPr>
                          <m:t>1</m:t>
                        </m:r>
                      </m:sub>
                    </m:sSub>
                  </m:oMath>
                </a14:m>
                <a:r>
                  <a:rPr lang="en-US" dirty="0"/>
                  <a:t> influences </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𝑋</m:t>
                        </m:r>
                      </m:e>
                      <m:sub>
                        <m:r>
                          <a:rPr lang="en-US">
                            <a:latin typeface="Cambria Math" panose="02040503050406030204" pitchFamily="18" charset="0"/>
                          </a:rPr>
                          <m:t>2</m:t>
                        </m:r>
                      </m:sub>
                    </m:sSub>
                    <m:r>
                      <a:rPr lang="en-IN" b="0" i="1" smtClean="0">
                        <a:latin typeface="Cambria Math" panose="02040503050406030204" pitchFamily="18" charset="0"/>
                      </a:rPr>
                      <m:t>,  </m:t>
                    </m:r>
                    <m:sSub>
                      <m:sSubPr>
                        <m:ctrlPr>
                          <a:rPr lang="en-IN" i="1" smtClean="0">
                            <a:latin typeface="Cambria Math" panose="02040503050406030204" pitchFamily="18" charset="0"/>
                          </a:rPr>
                        </m:ctrlPr>
                      </m:sSubPr>
                      <m:e>
                        <m:r>
                          <a:rPr lang="en-US" i="1">
                            <a:latin typeface="Cambria Math" panose="02040503050406030204" pitchFamily="18" charset="0"/>
                          </a:rPr>
                          <m:t>𝑋</m:t>
                        </m:r>
                      </m:e>
                      <m:sub>
                        <m:r>
                          <a:rPr lang="en-US">
                            <a:latin typeface="Cambria Math" panose="02040503050406030204" pitchFamily="18" charset="0"/>
                          </a:rPr>
                          <m:t>2</m:t>
                        </m:r>
                      </m:sub>
                    </m:sSub>
                  </m:oMath>
                </a14:m>
                <a:r>
                  <a:rPr lang="en-US" dirty="0"/>
                  <a:t> </a:t>
                </a:r>
                <a:r>
                  <a:rPr lang="en-US" dirty="0" smtClean="0"/>
                  <a:t>influences </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𝑋</m:t>
                        </m:r>
                      </m:e>
                      <m:sub>
                        <m:r>
                          <a:rPr lang="en-US">
                            <a:latin typeface="Cambria Math" panose="02040503050406030204" pitchFamily="18" charset="0"/>
                          </a:rPr>
                          <m:t>3</m:t>
                        </m:r>
                      </m:sub>
                    </m:sSub>
                    <m:r>
                      <a:rPr lang="en-IN" b="0" i="0" smtClean="0">
                        <a:latin typeface="Cambria Math" panose="02040503050406030204" pitchFamily="18" charset="0"/>
                      </a:rPr>
                      <m:t>,  </m:t>
                    </m:r>
                    <m:sSub>
                      <m:sSubPr>
                        <m:ctrlPr>
                          <a:rPr lang="en-IN" i="1">
                            <a:latin typeface="Cambria Math" panose="02040503050406030204" pitchFamily="18" charset="0"/>
                          </a:rPr>
                        </m:ctrlPr>
                      </m:sSubPr>
                      <m:e>
                        <m:r>
                          <a:rPr lang="en-US" i="1">
                            <a:latin typeface="Cambria Math" panose="02040503050406030204" pitchFamily="18" charset="0"/>
                          </a:rPr>
                          <m:t>𝑋</m:t>
                        </m:r>
                      </m:e>
                      <m:sub>
                        <m:r>
                          <a:rPr lang="en-US">
                            <a:latin typeface="Cambria Math" panose="02040503050406030204" pitchFamily="18" charset="0"/>
                          </a:rPr>
                          <m:t>3</m:t>
                        </m:r>
                      </m:sub>
                    </m:sSub>
                  </m:oMath>
                </a14:m>
                <a:r>
                  <a:rPr lang="en-US" dirty="0"/>
                  <a:t> influences </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𝑋</m:t>
                        </m:r>
                      </m:e>
                      <m:sub>
                        <m:r>
                          <a:rPr lang="en-US">
                            <a:latin typeface="Cambria Math" panose="02040503050406030204" pitchFamily="18" charset="0"/>
                          </a:rPr>
                          <m:t>4</m:t>
                        </m:r>
                      </m:sub>
                    </m:sSub>
                  </m:oMath>
                </a14:m>
                <a:r>
                  <a:rPr lang="en-US" dirty="0"/>
                  <a:t>.</a:t>
                </a:r>
                <a:endParaRPr lang="en-IN" dirty="0"/>
              </a:p>
              <a:p>
                <a:pPr lvl="1"/>
                <a:r>
                  <a:rPr lang="en-US" dirty="0"/>
                  <a:t>There are </a:t>
                </a:r>
                <a:r>
                  <a:rPr lang="en-US" b="1" dirty="0"/>
                  <a:t>no direct edges</a:t>
                </a:r>
                <a:r>
                  <a:rPr lang="en-US" dirty="0"/>
                  <a:t> from </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𝑋</m:t>
                        </m:r>
                      </m:e>
                      <m:sub>
                        <m:r>
                          <a:rPr lang="en-US">
                            <a:latin typeface="Cambria Math" panose="02040503050406030204" pitchFamily="18" charset="0"/>
                          </a:rPr>
                          <m:t>1</m:t>
                        </m:r>
                      </m:sub>
                    </m:sSub>
                  </m:oMath>
                </a14:m>
                <a:r>
                  <a:rPr lang="en-US" dirty="0"/>
                  <a:t> to </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𝑋</m:t>
                        </m:r>
                      </m:e>
                      <m:sub>
                        <m:r>
                          <a:rPr lang="en-US">
                            <a:latin typeface="Cambria Math" panose="02040503050406030204" pitchFamily="18" charset="0"/>
                          </a:rPr>
                          <m:t>4</m:t>
                        </m:r>
                      </m:sub>
                    </m:sSub>
                  </m:oMath>
                </a14:m>
                <a:r>
                  <a:rPr lang="en-US" dirty="0"/>
                  <a:t> (indicating conditional independence</a:t>
                </a:r>
                <a:r>
                  <a:rPr lang="en-US" dirty="0" smtClean="0"/>
                  <a:t>).</a:t>
                </a:r>
                <a:endParaRPr lang="en-IN" dirty="0"/>
              </a:p>
              <a:p>
                <a:pPr lvl="0"/>
                <a:r>
                  <a:rPr lang="en-US" b="1" dirty="0"/>
                  <a:t>Root Node</a:t>
                </a:r>
                <a:r>
                  <a:rPr lang="en-US" dirty="0"/>
                  <a:t>: A node with </a:t>
                </a:r>
                <a:r>
                  <a:rPr lang="en-US" b="1" dirty="0"/>
                  <a:t>no parents</a:t>
                </a:r>
                <a:r>
                  <a:rPr lang="en-US" dirty="0"/>
                  <a:t> (e.g., </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𝑋</m:t>
                        </m:r>
                      </m:e>
                      <m:sub>
                        <m:r>
                          <a:rPr lang="en-US">
                            <a:latin typeface="Cambria Math" panose="02040503050406030204" pitchFamily="18" charset="0"/>
                          </a:rPr>
                          <m:t>1</m:t>
                        </m:r>
                      </m:sub>
                    </m:sSub>
                  </m:oMath>
                </a14:m>
                <a:r>
                  <a:rPr lang="en-US" dirty="0"/>
                  <a:t>).</a:t>
                </a:r>
                <a:endParaRPr lang="en-IN" dirty="0"/>
              </a:p>
              <a:p>
                <a:pPr lvl="0"/>
                <a:r>
                  <a:rPr lang="en-US" b="1" dirty="0"/>
                  <a:t>Leaf Node</a:t>
                </a:r>
                <a:r>
                  <a:rPr lang="en-US" dirty="0"/>
                  <a:t>: A node with </a:t>
                </a:r>
                <a:r>
                  <a:rPr lang="en-US" b="1" dirty="0"/>
                  <a:t>no children</a:t>
                </a:r>
                <a:r>
                  <a:rPr lang="en-US" dirty="0"/>
                  <a:t> (e.g., </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𝑋</m:t>
                        </m:r>
                      </m:e>
                      <m:sub>
                        <m:r>
                          <a:rPr lang="en-US">
                            <a:latin typeface="Cambria Math" panose="02040503050406030204" pitchFamily="18" charset="0"/>
                          </a:rPr>
                          <m:t>4</m:t>
                        </m:r>
                      </m:sub>
                    </m:sSub>
                  </m:oMath>
                </a14:m>
                <a:r>
                  <a:rPr lang="en-US" dirty="0"/>
                  <a:t>).</a:t>
                </a:r>
                <a:endParaRPr lang="en-IN"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816864" y="1600199"/>
                <a:ext cx="11375136" cy="5257801"/>
              </a:xfrm>
              <a:blipFill rotWithShape="0">
                <a:blip r:embed="rId2"/>
                <a:stretch>
                  <a:fillRect l="-268" t="-1970"/>
                </a:stretch>
              </a:blipFill>
            </p:spPr>
            <p:txBody>
              <a:bodyPr/>
              <a:lstStyle/>
              <a:p>
                <a:r>
                  <a:rPr lang="en-IN">
                    <a:noFill/>
                  </a:rPr>
                  <a:t> </a:t>
                </a:r>
              </a:p>
            </p:txBody>
          </p:sp>
        </mc:Fallback>
      </mc:AlternateContent>
    </p:spTree>
    <p:extLst>
      <p:ext uri="{BB962C8B-B14F-4D97-AF65-F5344CB8AC3E}">
        <p14:creationId xmlns:p14="http://schemas.microsoft.com/office/powerpoint/2010/main" val="323042545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Custom 1">
      <a:majorFont>
        <a:latin typeface="Mongolian Baiti"/>
        <a:ea typeface=""/>
        <a:cs typeface=""/>
      </a:majorFont>
      <a:minorFont>
        <a:latin typeface="Mongolian Baiti"/>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6045</TotalTime>
  <Words>1900</Words>
  <Application>Microsoft Office PowerPoint</Application>
  <PresentationFormat>Widescreen</PresentationFormat>
  <Paragraphs>157</Paragraphs>
  <Slides>21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Wingdings 2</vt:lpstr>
      <vt:lpstr>Times New Roman</vt:lpstr>
      <vt:lpstr>Arial</vt:lpstr>
      <vt:lpstr>Corbel</vt:lpstr>
      <vt:lpstr>Wingdings</vt:lpstr>
      <vt:lpstr>Mongolian Baiti</vt:lpstr>
      <vt:lpstr>EB Garamond</vt:lpstr>
      <vt:lpstr>Cambria Math</vt:lpstr>
      <vt:lpstr>Calibri</vt:lpstr>
      <vt:lpstr>Median</vt:lpstr>
      <vt:lpstr>PowerPoint Presentation</vt:lpstr>
      <vt:lpstr>Introduction   </vt:lpstr>
      <vt:lpstr>Directed Graphical Models</vt:lpstr>
      <vt:lpstr>Introduction, DGMs</vt:lpstr>
      <vt:lpstr>Graph Representation</vt:lpstr>
      <vt:lpstr>Graph Representation..</vt:lpstr>
      <vt:lpstr>Joint Distribution Factorization</vt:lpstr>
      <vt:lpstr>Joint Distribution Factorization..</vt:lpstr>
      <vt:lpstr>Directed Acyclic Graph (DAG)</vt:lpstr>
      <vt:lpstr>Example: Graph Structure &amp;Factorization..</vt:lpstr>
      <vt:lpstr>Example: Graph Structure &amp;Factorization..</vt:lpstr>
      <vt:lpstr>Example:  Conditional Probability Tables (CPTs) and Factorization..</vt:lpstr>
      <vt:lpstr>Example:  Conditional Probability Tables (CPTs) and Factorization..</vt:lpstr>
      <vt:lpstr>Example: Graph Structure &amp;Factorization..</vt:lpstr>
      <vt:lpstr>Summary</vt:lpstr>
      <vt:lpstr>Graphs</vt:lpstr>
      <vt:lpstr>Graph Definition</vt:lpstr>
      <vt:lpstr>Graph Terminology : DAG</vt:lpstr>
      <vt:lpstr>Graph Terminology : DAG …</vt:lpstr>
      <vt:lpstr>Graph Terminology : Directed or Undirected…</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Post-disaster Image Analysis For Urban Regions:  A Domain Adaptation Approach</dc:title>
  <dc:creator>Prakash</dc:creator>
  <cp:lastModifiedBy>Microsoft account</cp:lastModifiedBy>
  <cp:revision>535</cp:revision>
  <cp:lastPrinted>2018-09-13T22:08:13Z</cp:lastPrinted>
  <dcterms:modified xsi:type="dcterms:W3CDTF">2025-02-16T13:01:54Z</dcterms:modified>
</cp:coreProperties>
</file>