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0" r:id="rId1"/>
  </p:sldMasterIdLst>
  <p:notesMasterIdLst>
    <p:notesMasterId r:id="rId17"/>
  </p:notesMasterIdLst>
  <p:sldIdLst>
    <p:sldId id="420" r:id="rId2"/>
    <p:sldId id="506" r:id="rId3"/>
    <p:sldId id="507" r:id="rId4"/>
    <p:sldId id="508" r:id="rId5"/>
    <p:sldId id="509" r:id="rId6"/>
    <p:sldId id="510" r:id="rId7"/>
    <p:sldId id="511" r:id="rId8"/>
    <p:sldId id="513" r:id="rId9"/>
    <p:sldId id="512" r:id="rId10"/>
    <p:sldId id="514" r:id="rId11"/>
    <p:sldId id="515" r:id="rId12"/>
    <p:sldId id="516" r:id="rId13"/>
    <p:sldId id="517" r:id="rId14"/>
    <p:sldId id="518" r:id="rId15"/>
    <p:sldId id="519" r:id="rId16"/>
  </p:sldIdLst>
  <p:sldSz cx="12192000" cy="6858000"/>
  <p:notesSz cx="7315200" cy="9601200"/>
  <p:embeddedFontLst>
    <p:embeddedFont>
      <p:font typeface="Wingdings 2" panose="05020102010507070707" pitchFamily="18" charset="2"/>
      <p:regular r:id="rId18"/>
    </p:embeddedFont>
    <p:embeddedFont>
      <p:font typeface="Mongolian Baiti" panose="03000500000000000000" pitchFamily="66" charset="0"/>
      <p:regular r:id="rId19"/>
    </p:embeddedFont>
    <p:embeddedFont>
      <p:font typeface="EB Garamond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AC347-8AF2-4B99-94C9-A27A2F839D6E}" v="1" dt="2022-01-12T11:19:59.833"/>
    <p1510:client id="{44D7F92B-B8F9-4B70-99C4-1614802A01CA}" v="19" dt="2022-01-12T10:42:22.434"/>
  </p1510:revLst>
</p1510:revInfo>
</file>

<file path=ppt/tableStyles.xml><?xml version="1.0" encoding="utf-8"?>
<a:tblStyleLst xmlns:a="http://schemas.openxmlformats.org/drawingml/2006/main" def="{2A54E739-E25B-4C29-A71C-FB83D43C9B92}">
  <a:tblStyle styleId="{2A54E739-E25B-4C29-A71C-FB83D43C9B92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F1F4"/>
          </a:solidFill>
        </a:fill>
      </a:tcStyle>
    </a:wholeTbl>
    <a:band1H>
      <a:tcTxStyle/>
      <a:tcStyle>
        <a:tcBdr/>
        <a:fill>
          <a:solidFill>
            <a:srgbClr val="CDE3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E3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08" autoAdjust="0"/>
  </p:normalViewPr>
  <p:slideViewPr>
    <p:cSldViewPr snapToGrid="0">
      <p:cViewPr varScale="1">
        <p:scale>
          <a:sx n="66" d="100"/>
          <a:sy n="66" d="100"/>
        </p:scale>
        <p:origin x="8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12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Relationship Id="rId126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4D7F92B-B8F9-4B70-99C4-1614802A01CA}"/>
    <pc:docChg chg="modSld">
      <pc:chgData name="" userId="" providerId="" clId="Web-{44D7F92B-B8F9-4B70-99C4-1614802A01CA}" dt="2022-01-12T10:41:15.495" v="1" actId="20577"/>
      <pc:docMkLst>
        <pc:docMk/>
      </pc:docMkLst>
      <pc:sldChg chg="addSp delSp modSp">
        <pc:chgData name="" userId="" providerId="" clId="Web-{44D7F92B-B8F9-4B70-99C4-1614802A01CA}" dt="2022-01-12T10:41:15.495" v="1" actId="20577"/>
        <pc:sldMkLst>
          <pc:docMk/>
          <pc:sldMk cId="3629037967" sldId="420"/>
        </pc:sldMkLst>
        <pc:spChg chg="del">
          <ac:chgData name="" userId="" providerId="" clId="Web-{44D7F92B-B8F9-4B70-99C4-1614802A01CA}" dt="2022-01-12T10:41:02.745" v="0"/>
          <ac:spMkLst>
            <pc:docMk/>
            <pc:sldMk cId="3629037967" sldId="420"/>
            <ac:spMk id="2" creationId="{00000000-0000-0000-0000-000000000000}"/>
          </ac:spMkLst>
        </pc:spChg>
        <pc:spChg chg="add mod">
          <ac:chgData name="" userId="" providerId="" clId="Web-{44D7F92B-B8F9-4B70-99C4-1614802A01CA}" dt="2022-01-12T10:41:15.495" v="1" actId="20577"/>
          <ac:spMkLst>
            <pc:docMk/>
            <pc:sldMk cId="3629037967" sldId="420"/>
            <ac:spMk id="4" creationId="{B506A89E-E563-48C3-819F-3579A784EB79}"/>
          </ac:spMkLst>
        </pc:spChg>
      </pc:sldChg>
    </pc:docChg>
  </pc:docChgLst>
  <pc:docChgLst>
    <pc:chgData name="Prakash Andugula" userId="15a7d749222b3618" providerId="Windows Live" clId="Web-{44D7F92B-B8F9-4B70-99C4-1614802A01CA}"/>
    <pc:docChg chg="modSld">
      <pc:chgData name="Prakash Andugula" userId="15a7d749222b3618" providerId="Windows Live" clId="Web-{44D7F92B-B8F9-4B70-99C4-1614802A01CA}" dt="2022-01-12T10:42:22.356" v="14" actId="20577"/>
      <pc:docMkLst>
        <pc:docMk/>
      </pc:docMkLst>
      <pc:sldChg chg="addSp delSp modSp">
        <pc:chgData name="Prakash Andugula" userId="15a7d749222b3618" providerId="Windows Live" clId="Web-{44D7F92B-B8F9-4B70-99C4-1614802A01CA}" dt="2022-01-12T10:42:22.356" v="14" actId="20577"/>
        <pc:sldMkLst>
          <pc:docMk/>
          <pc:sldMk cId="0" sldId="256"/>
        </pc:sldMkLst>
        <pc:spChg chg="add mod">
          <ac:chgData name="Prakash Andugula" userId="15a7d749222b3618" providerId="Windows Live" clId="Web-{44D7F92B-B8F9-4B70-99C4-1614802A01CA}" dt="2022-01-12T10:42:22.356" v="14" actId="20577"/>
          <ac:spMkLst>
            <pc:docMk/>
            <pc:sldMk cId="0" sldId="256"/>
            <ac:spMk id="3" creationId="{9360D0DC-9235-46DC-85FD-410EAE47F97C}"/>
          </ac:spMkLst>
        </pc:spChg>
        <pc:spChg chg="del">
          <ac:chgData name="Prakash Andugula" userId="15a7d749222b3618" providerId="Windows Live" clId="Web-{44D7F92B-B8F9-4B70-99C4-1614802A01CA}" dt="2022-01-12T10:41:46.949" v="6"/>
          <ac:spMkLst>
            <pc:docMk/>
            <pc:sldMk cId="0" sldId="256"/>
            <ac:spMk id="9" creationId="{00000000-0000-0000-0000-000000000000}"/>
          </ac:spMkLst>
        </pc:spChg>
      </pc:sldChg>
      <pc:sldChg chg="modSp">
        <pc:chgData name="Prakash Andugula" userId="15a7d749222b3618" providerId="Windows Live" clId="Web-{44D7F92B-B8F9-4B70-99C4-1614802A01CA}" dt="2022-01-12T10:41:31.214" v="5" actId="20577"/>
        <pc:sldMkLst>
          <pc:docMk/>
          <pc:sldMk cId="3629037967" sldId="420"/>
        </pc:sldMkLst>
        <pc:spChg chg="mod">
          <ac:chgData name="Prakash Andugula" userId="15a7d749222b3618" providerId="Windows Live" clId="Web-{44D7F92B-B8F9-4B70-99C4-1614802A01CA}" dt="2022-01-12T10:41:31.214" v="5" actId="20577"/>
          <ac:spMkLst>
            <pc:docMk/>
            <pc:sldMk cId="3629037967" sldId="420"/>
            <ac:spMk id="4" creationId="{B506A89E-E563-48C3-819F-3579A784EB79}"/>
          </ac:spMkLst>
        </pc:spChg>
      </pc:sldChg>
    </pc:docChg>
  </pc:docChgLst>
  <pc:docChgLst>
    <pc:chgData name="Prakash Andugula" userId="15a7d749222b3618" providerId="Windows Live" clId="Web-{3DBAC347-8AF2-4B99-94C9-A27A2F839D6E}"/>
    <pc:docChg chg="delSld">
      <pc:chgData name="Prakash Andugula" userId="15a7d749222b3618" providerId="Windows Live" clId="Web-{3DBAC347-8AF2-4B99-94C9-A27A2F839D6E}" dt="2022-01-12T11:19:59.833" v="0"/>
      <pc:docMkLst>
        <pc:docMk/>
      </pc:docMkLst>
      <pc:sldChg chg="del">
        <pc:chgData name="Prakash Andugula" userId="15a7d749222b3618" providerId="Windows Live" clId="Web-{3DBAC347-8AF2-4B99-94C9-A27A2F839D6E}" dt="2022-01-12T11:19:59.833" v="0"/>
        <pc:sldMkLst>
          <pc:docMk/>
          <pc:sldMk cId="877747258" sldId="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720725"/>
            <a:ext cx="6396038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13" tIns="99013" rIns="99013" bIns="99013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14917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9013" tIns="99013" rIns="99013" bIns="990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35" name="Google Shape;1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46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7674566" y="4558352"/>
            <a:ext cx="4517434" cy="139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>
              <a:lnSpc>
                <a:spcPct val="90000"/>
              </a:lnSpc>
              <a:buClr>
                <a:schemeClr val="lt2"/>
              </a:buClr>
              <a:buSzPts val="3200"/>
            </a:pPr>
            <a:r>
              <a:rPr lang="en-US" sz="3200" dirty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Dr. Prakash </a:t>
            </a:r>
            <a:r>
              <a:rPr lang="en-US" sz="3200" dirty="0" err="1" smtClean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Andugula</a:t>
            </a:r>
            <a:endParaRPr lang="en-US" sz="3200" dirty="0" smtClean="0">
              <a:solidFill>
                <a:schemeClr val="lt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  <a:p>
            <a:pPr lvl="0" algn="r">
              <a:lnSpc>
                <a:spcPct val="90000"/>
              </a:lnSpc>
              <a:buClr>
                <a:schemeClr val="lt2"/>
              </a:buClr>
              <a:buSzPts val="3200"/>
            </a:pPr>
            <a:r>
              <a:rPr lang="en-US" sz="3200" dirty="0" smtClean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CSE, RAIT </a:t>
            </a:r>
            <a:endParaRPr lang="en-US" sz="3200" dirty="0">
              <a:solidFill>
                <a:schemeClr val="lt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B506A89E-E563-48C3-819F-3579A784E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IN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Advanced Machine </a:t>
            </a:r>
            <a:r>
              <a:rPr lang="en-IN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Learning Topics Overview</a:t>
            </a:r>
            <a:endParaRPr lang="en-GB" dirty="0">
              <a:cs typeface="Mongolian Baiti"/>
            </a:endParaRPr>
          </a:p>
        </p:txBody>
      </p:sp>
      <p:sp>
        <p:nvSpPr>
          <p:cNvPr id="5" name="Google Shape;137;p19"/>
          <p:cNvSpPr txBox="1">
            <a:spLocks/>
          </p:cNvSpPr>
          <p:nvPr/>
        </p:nvSpPr>
        <p:spPr>
          <a:xfrm>
            <a:off x="28598" y="616099"/>
            <a:ext cx="12163402" cy="76275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Pts val="4400"/>
              <a:buFontTx/>
            </a:pPr>
            <a: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Directed Graphical models</a:t>
            </a:r>
            <a:endParaRPr lang="en-US" cap="none" dirty="0">
              <a:solidFill>
                <a:srgbClr val="E2E2E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  <p:sp>
        <p:nvSpPr>
          <p:cNvPr id="6" name="Google Shape;137;p19"/>
          <p:cNvSpPr txBox="1">
            <a:spLocks/>
          </p:cNvSpPr>
          <p:nvPr/>
        </p:nvSpPr>
        <p:spPr>
          <a:xfrm>
            <a:off x="2545512" y="2403920"/>
            <a:ext cx="7387771" cy="15428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ClrTx/>
              <a:buSzPts val="4400"/>
              <a:buFont typeface="Arial" panose="020B0604020202020204" pitchFamily="34" charset="0"/>
              <a:buChar char="•"/>
            </a:pPr>
            <a: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Directed Graphical </a:t>
            </a:r>
            <a: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models : Examples </a:t>
            </a:r>
            <a:endParaRPr lang="en-US" cap="none" dirty="0">
              <a:solidFill>
                <a:srgbClr val="E2E2E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62903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1. Conditional Probability Distributions in a </a:t>
            </a:r>
            <a:r>
              <a:rPr lang="en-US" sz="3600" dirty="0" smtClean="0"/>
              <a:t>DGGM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in the graph is conditionally Gaussian, meaning that given its parent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/>
                          <m:t>pa</m:t>
                        </m:r>
                        <m:r>
                          <a:rPr lang="en-US"/>
                          <m:t>(</m:t>
                        </m:r>
                        <m:r>
                          <a:rPr lang="en-US" i="1"/>
                          <m:t>𝑡</m:t>
                        </m:r>
                        <m:r>
                          <a:rPr lang="en-US"/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, its probability density function is: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en-US"/>
                      <m:t>|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/>
                          <m:t>pa</m:t>
                        </m:r>
                        <m:r>
                          <a:rPr lang="en-US"/>
                          <m:t>(</m:t>
                        </m:r>
                        <m:r>
                          <a:rPr lang="en-US" i="1"/>
                          <m:t>𝑡</m:t>
                        </m:r>
                        <m:r>
                          <a:rPr lang="en-US"/>
                          <m:t>)</m:t>
                        </m:r>
                      </m:sub>
                    </m:sSub>
                    <m:r>
                      <a:rPr lang="en-US"/>
                      <m:t>)=</m:t>
                    </m:r>
                    <m:r>
                      <a:rPr lang="en-US" i="1"/>
                      <m:t>𝒩</m:t>
                    </m:r>
                    <m:d>
                      <m:dPr>
                        <m:ctrlPr>
                          <a:rPr lang="en-IN" i="1"/>
                        </m:ctrlPr>
                      </m:dPr>
                      <m:e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𝑡</m:t>
                            </m:r>
                          </m:sub>
                        </m:sSub>
                        <m:r>
                          <a:rPr lang="en-US"/>
                          <m:t>∣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𝜇</m:t>
                            </m:r>
                          </m:e>
                          <m:sub>
                            <m:r>
                              <a:rPr lang="en-US" i="1"/>
                              <m:t>𝑡</m:t>
                            </m:r>
                          </m:sub>
                        </m:sSub>
                        <m:r>
                          <a:rPr lang="en-US"/>
                          <m:t>+</m:t>
                        </m:r>
                        <m:sSubSup>
                          <m:sSubSupPr>
                            <m:ctrlPr>
                              <a:rPr lang="en-IN" i="1"/>
                            </m:ctrlPr>
                          </m:sSubSupPr>
                          <m:e>
                            <m:r>
                              <a:rPr lang="en-US" i="1"/>
                              <m:t>𝑤</m:t>
                            </m:r>
                          </m:e>
                          <m:sub>
                            <m:r>
                              <a:rPr lang="en-US" i="1"/>
                              <m:t>𝑡</m:t>
                            </m:r>
                          </m:sub>
                          <m:sup>
                            <m:r>
                              <a:rPr lang="en-US" i="1"/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/>
                              <m:t>pa</m:t>
                            </m:r>
                            <m:r>
                              <a:rPr lang="en-US"/>
                              <m:t>(</m:t>
                            </m:r>
                            <m:r>
                              <a:rPr lang="en-US" i="1"/>
                              <m:t>𝑡</m:t>
                            </m:r>
                            <m:r>
                              <a:rPr lang="en-US"/>
                              <m:t>)</m:t>
                            </m:r>
                          </m:sub>
                        </m:sSub>
                        <m:r>
                          <a:rPr lang="en-US"/>
                          <m:t>,</m:t>
                        </m:r>
                        <m:sSubSup>
                          <m:sSubSupPr>
                            <m:ctrlPr>
                              <a:rPr lang="en-IN" i="1"/>
                            </m:ctrlPr>
                          </m:sSubSupPr>
                          <m:e>
                            <m:r>
                              <a:rPr lang="en-US" i="1"/>
                              <m:t>𝜎</m:t>
                            </m:r>
                          </m:e>
                          <m:sub>
                            <m:r>
                              <a:rPr lang="en-US" i="1"/>
                              <m:t>𝑡</m:t>
                            </m:r>
                          </m:sub>
                          <m:sup>
                            <m:r>
                              <a:rPr lang="en-US"/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𝜇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local mean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𝑤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vector of regression coefficients</a:t>
                </a:r>
                <a:r>
                  <a:rPr lang="en-US" dirty="0"/>
                  <a:t>, representing the strength of the influence of parent variables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IN" i="1"/>
                        </m:ctrlPr>
                      </m:sSubSupPr>
                      <m:e>
                        <m:r>
                          <a:rPr lang="en-US" i="1"/>
                          <m:t>𝜎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  <m:sup>
                        <m:r>
                          <a:rPr lang="en-US"/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conditional variance</a:t>
                </a:r>
                <a:r>
                  <a:rPr lang="en-US" dirty="0"/>
                  <a:t>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178" t="-13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94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Matrix-Vector Representation of the </a:t>
            </a:r>
            <a:r>
              <a:rPr lang="en-US" dirty="0" smtClean="0"/>
              <a:t>Model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199"/>
                <a:ext cx="10871200" cy="4931229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Rewriting the CPDs in a more compact form:</a:t>
                </a:r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en-US"/>
                      <m:t>=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𝜇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en-US"/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i="1"/>
                        </m:ctrlPr>
                      </m:naryPr>
                      <m:sub>
                        <m:r>
                          <a:rPr lang="en-US" i="1"/>
                          <m:t>𝑠</m:t>
                        </m:r>
                        <m:r>
                          <a:rPr lang="en-US"/>
                          <m:t>∈</m:t>
                        </m:r>
                        <m:r>
                          <m:rPr>
                            <m:nor/>
                          </m:rPr>
                          <a:rPr lang="en-US"/>
                          <m:t>pa</m:t>
                        </m:r>
                        <m:r>
                          <a:rPr lang="en-US"/>
                          <m:t>(</m:t>
                        </m:r>
                        <m:r>
                          <a:rPr lang="en-US" i="1"/>
                          <m:t>𝑡</m:t>
                        </m:r>
                        <m:r>
                          <a:rPr lang="en-US"/>
                          <m:t>)</m:t>
                        </m:r>
                      </m:sub>
                      <m:sup/>
                      <m:e>
                        <m:r>
                          <a:rPr lang="en-US"/>
                          <m:t> </m:t>
                        </m:r>
                      </m:e>
                    </m:nary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𝑤</m:t>
                        </m:r>
                      </m:e>
                      <m:sub>
                        <m:r>
                          <a:rPr lang="en-US" i="1"/>
                          <m:t>𝑡𝑠</m:t>
                        </m:r>
                      </m:sub>
                    </m:sSub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𝑠</m:t>
                        </m:r>
                      </m:sub>
                    </m:sSub>
                    <m:r>
                      <a:rPr lang="en-US" i="1"/>
                      <m:t>−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𝜇</m:t>
                        </m:r>
                      </m:e>
                      <m:sub>
                        <m:r>
                          <a:rPr lang="en-US" i="1"/>
                          <m:t>𝑠</m:t>
                        </m:r>
                      </m:sub>
                    </m:sSub>
                    <m:r>
                      <a:rPr lang="en-US"/>
                      <m:t>)+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𝜎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𝑧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en-US"/>
                      <m:t>, </m:t>
                    </m:r>
                    <m:r>
                      <m:rPr>
                        <m:nor/>
                      </m:rPr>
                      <a:rPr lang="en-US"/>
                      <m:t>where</m:t>
                    </m:r>
                    <m:r>
                      <m:rPr>
                        <m:nor/>
                      </m:rPr>
                      <a:rPr lang="en-US" i="1"/>
                      <m:t> 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𝑧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en-US"/>
                      <m:t>∼</m:t>
                    </m:r>
                    <m:r>
                      <a:rPr lang="en-US" i="1"/>
                      <m:t>𝒩</m:t>
                    </m:r>
                    <m:r>
                      <a:rPr lang="en-US"/>
                      <m:t>(0,1)</m:t>
                    </m:r>
                  </m:oMath>
                </a14:m>
                <a:endParaRPr lang="en-IN" dirty="0"/>
              </a:p>
              <a:p>
                <a:r>
                  <a:rPr lang="en-US" dirty="0"/>
                  <a:t>This equation shows that each variable is a </a:t>
                </a:r>
                <a:r>
                  <a:rPr lang="en-US" b="1" dirty="0"/>
                  <a:t>weighted sum</a:t>
                </a:r>
                <a:r>
                  <a:rPr lang="en-US" dirty="0"/>
                  <a:t> of its parents (with their mean removed), plus some Gaussian noise.</a:t>
                </a:r>
                <a:endParaRPr lang="en-IN" dirty="0"/>
              </a:p>
              <a:p>
                <a:r>
                  <a:rPr lang="en-US" b="1" dirty="0"/>
                  <a:t>Global Mean </a:t>
                </a:r>
                <a:r>
                  <a:rPr lang="en-US" b="1" dirty="0" smtClean="0"/>
                  <a:t>Representation</a:t>
                </a:r>
                <a:r>
                  <a:rPr lang="en-IN" dirty="0"/>
                  <a:t> </a:t>
                </a:r>
                <a:r>
                  <a:rPr lang="en-IN" dirty="0" smtClean="0"/>
                  <a:t>: </a:t>
                </a:r>
                <a:r>
                  <a:rPr lang="en-US" dirty="0" smtClean="0"/>
                  <a:t>The </a:t>
                </a:r>
                <a:r>
                  <a:rPr lang="en-US" dirty="0"/>
                  <a:t>global mean of the entire system is simply the concatenation of local means:</a:t>
                </a:r>
                <a:r>
                  <a:rPr lang="en-IN" dirty="0"/>
                  <a:t> 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𝜇</m:t>
                    </m:r>
                    <m:r>
                      <a:rPr lang="en-US"/>
                      <m:t>=(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𝜇</m:t>
                        </m:r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𝜇</m:t>
                        </m:r>
                      </m:e>
                      <m:sub>
                        <m:r>
                          <a:rPr lang="en-US"/>
                          <m:t>2</m:t>
                        </m:r>
                      </m:sub>
                    </m:sSub>
                    <m:r>
                      <a:rPr lang="en-US"/>
                      <m:t>,…,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𝜇</m:t>
                        </m:r>
                      </m:e>
                      <m:sub>
                        <m:r>
                          <a:rPr lang="en-US" i="1"/>
                          <m:t>𝐷</m:t>
                        </m:r>
                      </m:sub>
                    </m:sSub>
                    <m:r>
                      <a:rPr lang="en-US"/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/>
                      <m:t>𝐷</m:t>
                    </m:r>
                  </m:oMath>
                </a14:m>
                <a:r>
                  <a:rPr lang="en-US" dirty="0"/>
                  <a:t> is the total number of variables in the system.</a:t>
                </a:r>
                <a:endParaRPr lang="en-IN" dirty="0"/>
              </a:p>
              <a:p>
                <a:r>
                  <a:rPr lang="en-US" b="1" dirty="0"/>
                  <a:t>Global Covariance Matrix </a:t>
                </a:r>
                <a:r>
                  <a:rPr lang="en-US" b="1" dirty="0" smtClean="0"/>
                  <a:t>Derivation</a:t>
                </a:r>
                <a:r>
                  <a:rPr lang="en-IN" dirty="0"/>
                  <a:t> </a:t>
                </a:r>
                <a:r>
                  <a:rPr lang="en-IN" dirty="0" smtClean="0"/>
                  <a:t> E</a:t>
                </a:r>
                <a:r>
                  <a:rPr lang="en-US" dirty="0" err="1" smtClean="0"/>
                  <a:t>xpress</a:t>
                </a:r>
                <a:r>
                  <a:rPr lang="en-US" dirty="0" smtClean="0"/>
                  <a:t> </a:t>
                </a:r>
                <a:r>
                  <a:rPr lang="en-US" dirty="0"/>
                  <a:t>the entire system in a </a:t>
                </a:r>
                <a:r>
                  <a:rPr lang="en-US" b="1" dirty="0"/>
                  <a:t>matrix-vector form</a:t>
                </a:r>
                <a:r>
                  <a:rPr lang="en-US" dirty="0"/>
                  <a:t>. Define a </a:t>
                </a:r>
                <a:r>
                  <a:rPr lang="en-US" b="1" dirty="0"/>
                  <a:t>diagonal matrix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𝑆</m:t>
                    </m:r>
                  </m:oMath>
                </a14:m>
                <a:r>
                  <a:rPr lang="en-US" dirty="0"/>
                  <a:t> that contains the standard deviations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𝜎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𝑆</m:t>
                    </m:r>
                    <m:r>
                      <a:rPr lang="en-US"/>
                      <m:t>=</m:t>
                    </m:r>
                    <m:r>
                      <m:rPr>
                        <m:nor/>
                      </m:rPr>
                      <a:rPr lang="en-US"/>
                      <m:t>diag</m:t>
                    </m:r>
                    <m:r>
                      <a:rPr lang="en-US"/>
                      <m:t>(</m:t>
                    </m:r>
                    <m:r>
                      <a:rPr lang="en-US" i="1"/>
                      <m:t>𝜎</m:t>
                    </m:r>
                    <m:r>
                      <a:rPr lang="en-US"/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dirty="0"/>
                  <a:t>Equation </a:t>
                </a:r>
                <a:r>
                  <a:rPr lang="en-US" dirty="0" smtClean="0"/>
                  <a:t> </a:t>
                </a:r>
                <a:r>
                  <a:rPr lang="en-US" dirty="0"/>
                  <a:t>in matrix form: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/>
                      <m:t>(</m:t>
                    </m:r>
                    <m:r>
                      <a:rPr lang="en-US" i="1"/>
                      <m:t>𝑥</m:t>
                    </m:r>
                    <m:r>
                      <a:rPr lang="en-US" i="1"/>
                      <m:t>−</m:t>
                    </m:r>
                    <m:r>
                      <a:rPr lang="en-US" i="1"/>
                      <m:t>𝜇</m:t>
                    </m:r>
                    <m:r>
                      <a:rPr lang="en-US"/>
                      <m:t>)=</m:t>
                    </m:r>
                    <m:r>
                      <a:rPr lang="en-US" i="1"/>
                      <m:t>𝑊</m:t>
                    </m:r>
                    <m:r>
                      <a:rPr lang="en-US"/>
                      <m:t>(</m:t>
                    </m:r>
                    <m:r>
                      <a:rPr lang="en-US" i="1"/>
                      <m:t>𝑥</m:t>
                    </m:r>
                    <m:r>
                      <a:rPr lang="en-US" i="1"/>
                      <m:t>−</m:t>
                    </m:r>
                    <m:r>
                      <a:rPr lang="en-US" i="1"/>
                      <m:t>𝜇</m:t>
                    </m:r>
                    <m:r>
                      <a:rPr lang="en-US"/>
                      <m:t>)+</m:t>
                    </m:r>
                    <m:r>
                      <a:rPr lang="en-US" i="1"/>
                      <m:t>𝑆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𝑊</m:t>
                    </m:r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weight matrix</a:t>
                </a:r>
                <a:r>
                  <a:rPr lang="en-US" dirty="0"/>
                  <a:t> containing regression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𝑤</m:t>
                        </m:r>
                      </m:e>
                      <m:sub>
                        <m:r>
                          <a:rPr lang="en-US" i="1"/>
                          <m:t>𝑡𝑠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𝑆</m:t>
                    </m:r>
                  </m:oMath>
                </a14:m>
                <a:r>
                  <a:rPr lang="en-US" dirty="0"/>
                  <a:t> is a diagonal matrix containing standard deviations,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𝑧</m:t>
                    </m:r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standard normal noise vector</a:t>
                </a:r>
                <a:r>
                  <a:rPr lang="en-US" dirty="0"/>
                  <a:t> (each component follows </a:t>
                </a:r>
                <a14:m>
                  <m:oMath xmlns:m="http://schemas.openxmlformats.org/officeDocument/2006/math">
                    <m:r>
                      <a:rPr lang="en-US" i="1"/>
                      <m:t>𝒩</m:t>
                    </m:r>
                    <m:r>
                      <a:rPr lang="en-US"/>
                      <m:t>(0,1)</m:t>
                    </m:r>
                  </m:oMath>
                </a14:m>
                <a:r>
                  <a:rPr lang="en-US" dirty="0"/>
                  <a:t>).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Rearrange the equation to isolate </a:t>
                </a:r>
                <a14:m>
                  <m:oMath xmlns:m="http://schemas.openxmlformats.org/officeDocument/2006/math">
                    <m:r>
                      <a:rPr lang="en-US" i="1"/>
                      <m:t>𝑥</m:t>
                    </m:r>
                    <m:r>
                      <a:rPr lang="en-US" i="1"/>
                      <m:t>−</m:t>
                    </m:r>
                    <m:r>
                      <a:rPr lang="en-US" i="1"/>
                      <m:t>𝜇</m:t>
                    </m:r>
                  </m:oMath>
                </a14:m>
                <a:r>
                  <a:rPr lang="en-US" dirty="0"/>
                  <a:t>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/>
                      <m:t>𝑒</m:t>
                    </m:r>
                    <m:r>
                      <a:rPr lang="en-US"/>
                      <m:t>=</m:t>
                    </m:r>
                    <m:r>
                      <a:rPr lang="en-US" i="1"/>
                      <m:t>𝑆𝑧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/>
                      <m:t>𝑒</m:t>
                    </m:r>
                    <m:r>
                      <a:rPr lang="en-US"/>
                      <m:t>=(</m:t>
                    </m:r>
                    <m:r>
                      <a:rPr lang="en-US" i="1"/>
                      <m:t>𝐼</m:t>
                    </m:r>
                    <m:r>
                      <a:rPr lang="en-US" i="1"/>
                      <m:t>−</m:t>
                    </m:r>
                    <m:r>
                      <a:rPr lang="en-US" i="1"/>
                      <m:t>𝑊</m:t>
                    </m:r>
                    <m:r>
                      <a:rPr lang="en-US"/>
                      <m:t>)(</m:t>
                    </m:r>
                    <m:r>
                      <a:rPr lang="en-US" i="1"/>
                      <m:t>𝑥</m:t>
                    </m:r>
                    <m:r>
                      <a:rPr lang="en-US" i="1"/>
                      <m:t>−</m:t>
                    </m:r>
                    <m:r>
                      <a:rPr lang="en-US" i="1"/>
                      <m:t>𝜇</m:t>
                    </m:r>
                    <m:r>
                      <a:rPr lang="en-US"/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en-US" dirty="0"/>
                  <a:t>Let:</a:t>
                </a:r>
                <a:r>
                  <a:rPr lang="en-IN" dirty="0"/>
                  <a:t> 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𝑈</m:t>
                    </m:r>
                    <m:r>
                      <a:rPr lang="en-US"/>
                      <m:t>=(</m:t>
                    </m:r>
                    <m:r>
                      <a:rPr lang="en-US" i="1"/>
                      <m:t>𝐼</m:t>
                    </m:r>
                    <m:r>
                      <a:rPr lang="en-US" i="1"/>
                      <m:t>−</m:t>
                    </m:r>
                    <m:r>
                      <a:rPr lang="en-US" i="1"/>
                      <m:t>𝑊</m:t>
                    </m:r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US"/>
                          <m:t>)</m:t>
                        </m:r>
                      </m:e>
                      <m:sup>
                        <m:r>
                          <a:rPr lang="en-US" i="1"/>
                          <m:t>−</m:t>
                        </m:r>
                        <m:r>
                          <a:rPr lang="en-US"/>
                          <m:t>1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US" dirty="0"/>
                  <a:t>Thus, we </a:t>
                </a:r>
                <a:r>
                  <a:rPr lang="en-US" dirty="0" smtClean="0"/>
                  <a:t>can express </a:t>
                </a:r>
                <a:r>
                  <a:rPr lang="en-US" dirty="0"/>
                  <a:t>the deviations from the mean as: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𝑥</m:t>
                    </m:r>
                    <m:r>
                      <a:rPr lang="en-US" i="1"/>
                      <m:t>−</m:t>
                    </m:r>
                    <m:r>
                      <a:rPr lang="en-US" i="1"/>
                      <m:t>𝜇</m:t>
                    </m:r>
                    <m:r>
                      <a:rPr lang="en-US"/>
                      <m:t>=</m:t>
                    </m:r>
                    <m:r>
                      <a:rPr lang="en-US" i="1"/>
                      <m:t>𝑈𝑒</m:t>
                    </m:r>
                    <m:r>
                      <a:rPr lang="en-US"/>
                      <m:t>=</m:t>
                    </m:r>
                    <m:r>
                      <a:rPr lang="en-US" i="1"/>
                      <m:t>𝑈𝑆𝑧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199"/>
                <a:ext cx="10871200" cy="4931229"/>
              </a:xfrm>
              <a:blipFill rotWithShape="0">
                <a:blip r:embed="rId2"/>
                <a:stretch>
                  <a:fillRect l="-280" t="-16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00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Covariance Matrix </a:t>
            </a:r>
            <a:r>
              <a:rPr lang="en-US" dirty="0" smtClean="0"/>
              <a:t>Computation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199"/>
                <a:ext cx="10871200" cy="4974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e can derive </a:t>
                </a:r>
                <a:r>
                  <a:rPr lang="en-US" dirty="0"/>
                  <a:t>the global </a:t>
                </a:r>
                <a:r>
                  <a:rPr lang="en-US" b="1" dirty="0"/>
                  <a:t>covariance matrix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Σ</m:t>
                    </m:r>
                  </m:oMath>
                </a14:m>
                <a:r>
                  <a:rPr lang="en-US" dirty="0"/>
                  <a:t>. The covariance of </a:t>
                </a:r>
                <a14:m>
                  <m:oMath xmlns:m="http://schemas.openxmlformats.org/officeDocument/2006/math">
                    <m:r>
                      <a:rPr lang="en-US" i="1"/>
                      <m:t>𝑥</m:t>
                    </m:r>
                  </m:oMath>
                </a14:m>
                <a:r>
                  <a:rPr lang="en-US" dirty="0"/>
                  <a:t> is: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Σ</m:t>
                    </m:r>
                    <m:r>
                      <a:rPr lang="en-US"/>
                      <m:t>=</m:t>
                    </m:r>
                    <m:r>
                      <m:rPr>
                        <m:nor/>
                      </m:rPr>
                      <a:rPr lang="en-US"/>
                      <m:t>cov</m:t>
                    </m:r>
                    <m:r>
                      <a:rPr lang="en-US"/>
                      <m:t>(</m:t>
                    </m:r>
                    <m:r>
                      <a:rPr lang="en-US" i="1"/>
                      <m:t>𝑥</m:t>
                    </m:r>
                    <m:r>
                      <a:rPr lang="en-US"/>
                      <m:t>)=</m:t>
                    </m:r>
                    <m:r>
                      <m:rPr>
                        <m:nor/>
                      </m:rPr>
                      <a:rPr lang="en-US"/>
                      <m:t>cov</m:t>
                    </m:r>
                    <m:r>
                      <a:rPr lang="en-US"/>
                      <m:t>(</m:t>
                    </m:r>
                    <m:r>
                      <a:rPr lang="en-US" i="1"/>
                      <m:t>𝑥</m:t>
                    </m:r>
                    <m:r>
                      <a:rPr lang="en-US" i="1"/>
                      <m:t>−</m:t>
                    </m:r>
                    <m:r>
                      <a:rPr lang="en-US" i="1"/>
                      <m:t>𝜇</m:t>
                    </m:r>
                    <m:r>
                      <a:rPr lang="en-US"/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Substituting </a:t>
                </a:r>
                <a14:m>
                  <m:oMath xmlns:m="http://schemas.openxmlformats.org/officeDocument/2006/math">
                    <m:r>
                      <a:rPr lang="en-US" i="1"/>
                      <m:t>𝑥</m:t>
                    </m:r>
                    <m:r>
                      <a:rPr lang="en-US" i="1"/>
                      <m:t>−</m:t>
                    </m:r>
                    <m:r>
                      <a:rPr lang="en-US" i="1"/>
                      <m:t>𝜇</m:t>
                    </m:r>
                    <m:r>
                      <a:rPr lang="en-US"/>
                      <m:t>=</m:t>
                    </m:r>
                    <m:r>
                      <a:rPr lang="en-US" i="1"/>
                      <m:t>𝑈𝑆𝑧</m:t>
                    </m:r>
                  </m:oMath>
                </a14:m>
                <a:r>
                  <a:rPr lang="en-US" dirty="0"/>
                  <a:t>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Σ</m:t>
                    </m:r>
                    <m:r>
                      <a:rPr lang="en-US"/>
                      <m:t>=</m:t>
                    </m:r>
                    <m:r>
                      <m:rPr>
                        <m:nor/>
                      </m:rPr>
                      <a:rPr lang="en-US"/>
                      <m:t>cov</m:t>
                    </m:r>
                    <m:r>
                      <a:rPr lang="en-US"/>
                      <m:t>(</m:t>
                    </m:r>
                    <m:r>
                      <a:rPr lang="en-US" i="1"/>
                      <m:t>𝑈𝑆𝑧</m:t>
                    </m:r>
                    <m:r>
                      <a:rPr lang="en-US"/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/>
                      <m:t>𝑧</m:t>
                    </m:r>
                    <m:r>
                      <a:rPr lang="en-US"/>
                      <m:t>∼</m:t>
                    </m:r>
                    <m:r>
                      <a:rPr lang="en-US" i="1"/>
                      <m:t>𝒩</m:t>
                    </m:r>
                    <m:r>
                      <a:rPr lang="en-US"/>
                      <m:t>(0,</m:t>
                    </m:r>
                    <m:r>
                      <a:rPr lang="en-US" i="1"/>
                      <m:t>𝐼</m:t>
                    </m:r>
                    <m:r>
                      <a:rPr lang="en-US"/>
                      <m:t>)</m:t>
                    </m:r>
                  </m:oMath>
                </a14:m>
                <a:r>
                  <a:rPr lang="en-US" dirty="0"/>
                  <a:t>, the covariance of </a:t>
                </a:r>
                <a14:m>
                  <m:oMath xmlns:m="http://schemas.openxmlformats.org/officeDocument/2006/math">
                    <m:r>
                      <a:rPr lang="en-US" i="1"/>
                      <m:t>𝑧</m:t>
                    </m:r>
                  </m:oMath>
                </a14:m>
                <a:r>
                  <a:rPr lang="en-US" dirty="0"/>
                  <a:t> is simply the identity matrix </a:t>
                </a:r>
                <a14:m>
                  <m:oMath xmlns:m="http://schemas.openxmlformats.org/officeDocument/2006/math">
                    <m:r>
                      <a:rPr lang="en-US" i="1"/>
                      <m:t>𝐼</m:t>
                    </m:r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cov</m:t>
                    </m:r>
                    <m:r>
                      <a:rPr lang="en-US"/>
                      <m:t>(</m:t>
                    </m:r>
                    <m:r>
                      <a:rPr lang="en-US" i="1"/>
                      <m:t>𝑧</m:t>
                    </m:r>
                    <m:r>
                      <a:rPr lang="en-US"/>
                      <m:t>)=</m:t>
                    </m:r>
                    <m:r>
                      <a:rPr lang="en-US" i="1"/>
                      <m:t>𝐼</m:t>
                    </m:r>
                  </m:oMath>
                </a14:m>
                <a:endParaRPr lang="en-IN" dirty="0" smtClean="0"/>
              </a:p>
              <a:p>
                <a:r>
                  <a:rPr lang="en-US" dirty="0"/>
                  <a:t>Thus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Σ</m:t>
                    </m:r>
                    <m:r>
                      <a:rPr lang="en-US"/>
                      <m:t>=</m:t>
                    </m:r>
                    <m:r>
                      <a:rPr lang="en-US" i="1"/>
                      <m:t>𝑈𝑆</m:t>
                    </m:r>
                    <m:r>
                      <a:rPr lang="en-US"/>
                      <m:t>⋅</m:t>
                    </m:r>
                    <m:r>
                      <a:rPr lang="en-US" i="1"/>
                      <m:t>𝐼</m:t>
                    </m:r>
                    <m:r>
                      <a:rPr lang="en-US"/>
                      <m:t>⋅</m:t>
                    </m:r>
                    <m:r>
                      <a:rPr lang="en-US" i="1"/>
                      <m:t>𝑆</m:t>
                    </m:r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US" i="1"/>
                          <m:t>𝑈</m:t>
                        </m:r>
                      </m:e>
                      <m:sup>
                        <m:r>
                          <a:rPr lang="en-US" i="1"/>
                          <m:t>𝑇</m:t>
                        </m:r>
                      </m:sup>
                    </m:sSup>
                    <m:r>
                      <a:rPr lang="en-US"/>
                      <m:t>=</m:t>
                    </m:r>
                    <m:r>
                      <a:rPr lang="en-US" i="1"/>
                      <m:t>𝑈</m:t>
                    </m:r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US" i="1"/>
                          <m:t>𝑆</m:t>
                        </m:r>
                      </m:e>
                      <m:sup>
                        <m:r>
                          <a:rPr lang="en-US"/>
                          <m:t>2</m:t>
                        </m:r>
                      </m:sup>
                    </m:sSup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US" i="1"/>
                          <m:t>𝑈</m:t>
                        </m:r>
                      </m:e>
                      <m:sup>
                        <m:r>
                          <a:rPr lang="en-US" i="1"/>
                          <m:t>𝑇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US" dirty="0"/>
                  <a:t>This result shows that the covariance matrix </a:t>
                </a:r>
                <a14:m>
                  <m:oMath xmlns:m="http://schemas.openxmlformats.org/officeDocument/2006/math">
                    <m:r>
                      <a:rPr lang="en-US" b="0" i="1"/>
                      <m:t>𝛴</m:t>
                    </m:r>
                  </m:oMath>
                </a14:m>
                <a:r>
                  <a:rPr lang="en-US" dirty="0"/>
                  <a:t> is obtained by applying the </a:t>
                </a:r>
                <a:r>
                  <a:rPr lang="en-US" dirty="0" err="1"/>
                  <a:t>Cholesky</a:t>
                </a:r>
                <a:r>
                  <a:rPr lang="en-US" dirty="0"/>
                  <a:t> decomposition to the weight matrix </a:t>
                </a:r>
                <a14:m>
                  <m:oMath xmlns:m="http://schemas.openxmlformats.org/officeDocument/2006/math">
                    <m:r>
                      <a:rPr lang="en-US" b="0" i="1"/>
                      <m:t>𝑊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199"/>
                <a:ext cx="10871200" cy="4974771"/>
              </a:xfrm>
              <a:blipFill rotWithShape="0">
                <a:blip r:embed="rId2"/>
                <a:stretch>
                  <a:fillRect l="-1178" t="-1102" r="-19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911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points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199"/>
                <a:ext cx="11186450" cy="4974771"/>
              </a:xfrm>
            </p:spPr>
            <p:txBody>
              <a:bodyPr>
                <a:normAutofit fontScale="77500" lnSpcReduction="20000"/>
              </a:bodyPr>
              <a:lstStyle/>
              <a:p>
                <a:pPr lvl="0"/>
                <a:r>
                  <a:rPr lang="en-US" sz="3200" dirty="0"/>
                  <a:t>Directed Gaussian Graphical Models (DGGM) are Bayesian networks where all random variables follow Gaussian distributions.</a:t>
                </a:r>
                <a:endParaRPr lang="en-IN" sz="3200" dirty="0"/>
              </a:p>
              <a:p>
                <a:pPr lvl="0"/>
                <a:r>
                  <a:rPr lang="en-US" sz="3200" dirty="0"/>
                  <a:t>Each variable follows a linear Gaussian CPD, meaning it is a linear function of its parents plus some Gaussian noise.</a:t>
                </a:r>
                <a:endParaRPr lang="en-IN" sz="3200" dirty="0"/>
              </a:p>
              <a:p>
                <a:pPr lvl="0"/>
                <a:r>
                  <a:rPr lang="en-US" sz="3200" dirty="0"/>
                  <a:t>The system can be expressed in a compact matrix form, where:</a:t>
                </a:r>
                <a:endParaRPr lang="en-IN" sz="3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/>
                      <m:t>(</m:t>
                    </m:r>
                    <m:r>
                      <a:rPr lang="en-US" sz="2800" b="0" i="1"/>
                      <m:t>𝑥</m:t>
                    </m:r>
                    <m:r>
                      <a:rPr lang="en-US" sz="2800" b="0" i="1"/>
                      <m:t>−</m:t>
                    </m:r>
                    <m:r>
                      <a:rPr lang="en-US" sz="2800" b="0" i="1"/>
                      <m:t>𝜇</m:t>
                    </m:r>
                    <m:r>
                      <a:rPr lang="en-US" sz="2800" b="0"/>
                      <m:t>)=</m:t>
                    </m:r>
                    <m:r>
                      <a:rPr lang="en-US" sz="2800" b="0" i="1"/>
                      <m:t>𝑊</m:t>
                    </m:r>
                    <m:r>
                      <a:rPr lang="en-US" sz="2800" b="0"/>
                      <m:t>(</m:t>
                    </m:r>
                    <m:r>
                      <a:rPr lang="en-US" sz="2800" b="0" i="1"/>
                      <m:t>𝑥</m:t>
                    </m:r>
                    <m:r>
                      <a:rPr lang="en-US" sz="2800" b="0" i="1"/>
                      <m:t>−</m:t>
                    </m:r>
                    <m:r>
                      <a:rPr lang="en-US" sz="2800" b="0" i="1"/>
                      <m:t>𝜇</m:t>
                    </m:r>
                    <m:r>
                      <a:rPr lang="en-US" sz="2800" b="0"/>
                      <m:t>)+</m:t>
                    </m:r>
                    <m:r>
                      <a:rPr lang="en-US" sz="2800" b="0" i="1"/>
                      <m:t>𝑆𝑧</m:t>
                    </m:r>
                  </m:oMath>
                </a14:m>
                <a:r>
                  <a:rPr lang="en-US" sz="2800" dirty="0"/>
                  <a:t> relates the variables to their parents.</a:t>
                </a:r>
                <a:endParaRPr lang="en-IN" sz="2800" dirty="0"/>
              </a:p>
              <a:p>
                <a:pPr lvl="1"/>
                <a:r>
                  <a:rPr lang="en-US" sz="2800" dirty="0"/>
                  <a:t>The transformation matrix </a:t>
                </a:r>
                <a14:m>
                  <m:oMath xmlns:m="http://schemas.openxmlformats.org/officeDocument/2006/math">
                    <m:r>
                      <a:rPr lang="en-US" sz="2800" b="0" i="1"/>
                      <m:t>𝑈</m:t>
                    </m:r>
                    <m:r>
                      <a:rPr lang="en-US" sz="2800" b="0"/>
                      <m:t>=(</m:t>
                    </m:r>
                    <m:r>
                      <a:rPr lang="en-US" sz="2800" b="0" i="1"/>
                      <m:t>𝐼</m:t>
                    </m:r>
                    <m:r>
                      <a:rPr lang="en-US" sz="2800" b="0" i="1"/>
                      <m:t>−</m:t>
                    </m:r>
                    <m:r>
                      <a:rPr lang="en-US" sz="2800" b="0" i="1"/>
                      <m:t>𝑊</m:t>
                    </m:r>
                    <m:sSup>
                      <m:sSupPr>
                        <m:ctrlPr>
                          <a:rPr lang="en-IN" sz="2800" i="1"/>
                        </m:ctrlPr>
                      </m:sSupPr>
                      <m:e>
                        <m:r>
                          <a:rPr lang="en-US" sz="2800" b="0"/>
                          <m:t>)</m:t>
                        </m:r>
                      </m:e>
                      <m:sup>
                        <m:r>
                          <a:rPr lang="en-US" sz="2800" b="0" i="1"/>
                          <m:t>−</m:t>
                        </m:r>
                        <m:r>
                          <a:rPr lang="en-US" sz="2800" b="0"/>
                          <m:t>1</m:t>
                        </m:r>
                      </m:sup>
                    </m:sSup>
                  </m:oMath>
                </a14:m>
                <a:r>
                  <a:rPr lang="en-US" sz="2800" dirty="0"/>
                  <a:t> allows us to express the global covariance.</a:t>
                </a:r>
                <a:endParaRPr lang="en-IN" sz="2800" dirty="0"/>
              </a:p>
              <a:p>
                <a:pPr lvl="0"/>
                <a:r>
                  <a:rPr lang="en-US" sz="3200" dirty="0"/>
                  <a:t>The global covariance matrix is given by:</a:t>
                </a:r>
                <a:endParaRPr lang="en-IN" sz="32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/>
                      <m:t>Σ</m:t>
                    </m:r>
                    <m:r>
                      <a:rPr lang="en-US" sz="3200" b="0"/>
                      <m:t>=</m:t>
                    </m:r>
                    <m:r>
                      <a:rPr lang="en-US" sz="3200" b="0" i="1"/>
                      <m:t>𝑈</m:t>
                    </m:r>
                    <m:sSup>
                      <m:sSupPr>
                        <m:ctrlPr>
                          <a:rPr lang="en-IN" sz="3200" i="1"/>
                        </m:ctrlPr>
                      </m:sSupPr>
                      <m:e>
                        <m:r>
                          <a:rPr lang="en-US" sz="3200" b="0" i="1"/>
                          <m:t>𝑆</m:t>
                        </m:r>
                      </m:e>
                      <m:sup>
                        <m:r>
                          <a:rPr lang="en-US" sz="3200" b="0"/>
                          <m:t>2</m:t>
                        </m:r>
                      </m:sup>
                    </m:sSup>
                    <m:sSup>
                      <m:sSupPr>
                        <m:ctrlPr>
                          <a:rPr lang="en-IN" sz="3200" i="1"/>
                        </m:ctrlPr>
                      </m:sSupPr>
                      <m:e>
                        <m:r>
                          <a:rPr lang="en-US" sz="3200" b="0" i="1"/>
                          <m:t>𝑈</m:t>
                        </m:r>
                      </m:e>
                      <m:sup>
                        <m:r>
                          <a:rPr lang="en-US" sz="3200" b="0" i="1"/>
                          <m:t>𝑇</m:t>
                        </m:r>
                      </m:sup>
                    </m:sSup>
                  </m:oMath>
                </a14:m>
                <a:endParaRPr lang="en-IN" sz="3200" dirty="0"/>
              </a:p>
              <a:p>
                <a:r>
                  <a:rPr lang="en-US" sz="3200" dirty="0"/>
                  <a:t>which corresponds to the </a:t>
                </a:r>
                <a:r>
                  <a:rPr lang="en-US" sz="3200" dirty="0" err="1"/>
                  <a:t>Cholesky</a:t>
                </a:r>
                <a:r>
                  <a:rPr lang="en-US" sz="3200" dirty="0"/>
                  <a:t> decomposition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/>
                      <m:t>Σ</m:t>
                    </m:r>
                  </m:oMath>
                </a14:m>
                <a:r>
                  <a:rPr lang="en-US" sz="3200" dirty="0"/>
                  <a:t>.</a:t>
                </a:r>
                <a:endParaRPr lang="en-IN" sz="3200" dirty="0"/>
              </a:p>
              <a:p>
                <a:r>
                  <a:rPr lang="en-US" sz="3200" dirty="0"/>
                  <a:t>This structured derivation makes inference and sampling from a Gaussian Bayes net computationally efficient, as the system reduces to matrix operations.</a:t>
                </a:r>
                <a:endParaRPr lang="en-IN" sz="32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199"/>
                <a:ext cx="11186450" cy="4974771"/>
              </a:xfrm>
              <a:blipFill rotWithShape="0">
                <a:blip r:embed="rId2"/>
                <a:stretch>
                  <a:fillRect l="-163" t="-24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507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411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Murphy</a:t>
            </a:r>
            <a:r>
              <a:rPr lang="en-IN" dirty="0"/>
              <a:t>, Kevin P. </a:t>
            </a:r>
            <a:r>
              <a:rPr lang="en-IN" i="1" dirty="0"/>
              <a:t>Machine learning: a probabilistic perspective</a:t>
            </a:r>
            <a:r>
              <a:rPr lang="en-IN" dirty="0"/>
              <a:t>. MIT press, 2012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Chapter 1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12659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44293" y="2768601"/>
                <a:ext cx="10871200" cy="3399971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b="1" dirty="0" smtClean="0"/>
                  <a:t>DGMs Example</a:t>
                </a:r>
                <a:br>
                  <a:rPr lang="en-US" b="1" dirty="0" smtClean="0"/>
                </a:br>
                <a:r>
                  <a:rPr lang="en-US" b="1" dirty="0" smtClean="0"/>
                  <a:t/>
                </a:r>
                <a:br>
                  <a:rPr lang="en-US" b="1" dirty="0" smtClean="0"/>
                </a:br>
                <a:r>
                  <a:rPr lang="en-US" sz="2700" dirty="0" smtClean="0"/>
                  <a:t>A </a:t>
                </a:r>
                <a:r>
                  <a:rPr lang="en-US" sz="2700" dirty="0"/>
                  <a:t>DGM consists of </a:t>
                </a:r>
                <a:r>
                  <a:rPr lang="en-US" sz="2700" b="1" dirty="0"/>
                  <a:t>nodes (random variables)</a:t>
                </a:r>
                <a:r>
                  <a:rPr lang="en-US" sz="2700" dirty="0"/>
                  <a:t> and </a:t>
                </a:r>
                <a:r>
                  <a:rPr lang="en-US" sz="2700" b="1" dirty="0"/>
                  <a:t>directed edges (dependencies)</a:t>
                </a:r>
                <a:r>
                  <a:rPr lang="en-US" sz="2700" dirty="0"/>
                  <a:t>. </a:t>
                </a:r>
                <a:r>
                  <a:rPr lang="en-US" sz="2700" dirty="0" smtClean="0"/>
                  <a:t/>
                </a:r>
                <a:br>
                  <a:rPr lang="en-US" sz="2700" dirty="0" smtClean="0"/>
                </a:br>
                <a:r>
                  <a:rPr lang="en-US" sz="2700" dirty="0" smtClean="0"/>
                  <a:t>A </a:t>
                </a:r>
                <a:r>
                  <a:rPr lang="en-US" sz="2700" dirty="0"/>
                  <a:t>directed edge from node </a:t>
                </a:r>
                <a14:m>
                  <m:oMath xmlns:m="http://schemas.openxmlformats.org/officeDocument/2006/math">
                    <m:r>
                      <a:rPr lang="en-US" sz="2700" i="1"/>
                      <m:t>𝐴</m:t>
                    </m:r>
                  </m:oMath>
                </a14:m>
                <a:r>
                  <a:rPr lang="en-US" sz="2700" dirty="0"/>
                  <a:t> to node </a:t>
                </a:r>
                <a14:m>
                  <m:oMath xmlns:m="http://schemas.openxmlformats.org/officeDocument/2006/math">
                    <m:r>
                      <a:rPr lang="en-US" sz="2700" i="1"/>
                      <m:t>𝐵</m:t>
                    </m:r>
                  </m:oMath>
                </a14:m>
                <a:r>
                  <a:rPr lang="en-US" sz="2700" dirty="0"/>
                  <a:t> means that </a:t>
                </a:r>
                <a14:m>
                  <m:oMath xmlns:m="http://schemas.openxmlformats.org/officeDocument/2006/math">
                    <m:r>
                      <a:rPr lang="en-US" sz="2700" i="1"/>
                      <m:t>𝐵</m:t>
                    </m:r>
                  </m:oMath>
                </a14:m>
                <a:r>
                  <a:rPr lang="en-US" sz="2700" dirty="0"/>
                  <a:t> depends on </a:t>
                </a:r>
                <a14:m>
                  <m:oMath xmlns:m="http://schemas.openxmlformats.org/officeDocument/2006/math">
                    <m:r>
                      <a:rPr lang="en-US" sz="2700" i="1"/>
                      <m:t>𝐴</m:t>
                    </m:r>
                  </m:oMath>
                </a14:m>
                <a:r>
                  <a:rPr lang="en-US" sz="2700" dirty="0"/>
                  <a:t> (i.e., </a:t>
                </a:r>
                <a14:m>
                  <m:oMath xmlns:m="http://schemas.openxmlformats.org/officeDocument/2006/math">
                    <m:r>
                      <a:rPr lang="en-US" sz="2700" i="1"/>
                      <m:t>𝑝</m:t>
                    </m:r>
                    <m:r>
                      <a:rPr lang="en-US" sz="2700"/>
                      <m:t>(</m:t>
                    </m:r>
                    <m:r>
                      <a:rPr lang="en-US" sz="2700" i="1"/>
                      <m:t>𝐵</m:t>
                    </m:r>
                    <m:r>
                      <a:rPr lang="en-US" sz="2700"/>
                      <m:t>|</m:t>
                    </m:r>
                    <m:r>
                      <a:rPr lang="en-US" sz="2700" i="1"/>
                      <m:t>𝐴</m:t>
                    </m:r>
                    <m:r>
                      <a:rPr lang="en-US" sz="2700"/>
                      <m:t>)</m:t>
                    </m:r>
                  </m:oMath>
                </a14:m>
                <a:r>
                  <a:rPr lang="en-US" sz="2700" dirty="0"/>
                  <a:t>).</a:t>
                </a:r>
                <a:r>
                  <a:rPr lang="en-IN" sz="2700" dirty="0"/>
                  <a:t/>
                </a:r>
                <a:br>
                  <a:rPr lang="en-IN" sz="2700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 </a:t>
                </a:r>
                <a:endParaRPr lang="en-IN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44293" y="2768601"/>
                <a:ext cx="10871200" cy="3399971"/>
              </a:xfrm>
              <a:blipFill rotWithShape="0">
                <a:blip r:embed="rId2"/>
                <a:stretch>
                  <a:fillRect t="-12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07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Model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509088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Scenario: Diagnosing Flu</a:t>
                </a:r>
                <a:endParaRPr lang="en-IN" dirty="0"/>
              </a:p>
              <a:p>
                <a:r>
                  <a:rPr lang="en-US" dirty="0"/>
                  <a:t>D</a:t>
                </a:r>
                <a:r>
                  <a:rPr lang="en-US" dirty="0" smtClean="0"/>
                  <a:t>iagnose </a:t>
                </a:r>
                <a:r>
                  <a:rPr lang="en-US" dirty="0"/>
                  <a:t>whether a patient has the flu (</a:t>
                </a:r>
                <a14:m>
                  <m:oMath xmlns:m="http://schemas.openxmlformats.org/officeDocument/2006/math">
                    <m:r>
                      <a:rPr lang="en-US" i="1"/>
                      <m:t>𝑌</m:t>
                    </m:r>
                  </m:oMath>
                </a14:m>
                <a:r>
                  <a:rPr lang="en-US" dirty="0"/>
                  <a:t>) based on three observed </a:t>
                </a:r>
                <a:r>
                  <a:rPr lang="en-US" dirty="0" smtClean="0"/>
                  <a:t>symptoms:</a:t>
                </a:r>
                <a:r>
                  <a:rPr lang="en-IN" dirty="0"/>
                  <a:t> </a:t>
                </a:r>
                <a:r>
                  <a:rPr lang="en-IN" dirty="0" smtClean="0"/>
                  <a:t> </a:t>
                </a:r>
              </a:p>
              <a:p>
                <a:r>
                  <a:rPr lang="en-US" dirty="0" smtClean="0"/>
                  <a:t>Fever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r>
                  <a:rPr lang="en-IN" dirty="0" smtClean="0"/>
                  <a:t>, </a:t>
                </a:r>
                <a:r>
                  <a:rPr lang="en-US" dirty="0" smtClean="0"/>
                  <a:t>Cough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/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r>
                  <a:rPr lang="en-IN" dirty="0" smtClean="0"/>
                  <a:t>, </a:t>
                </a:r>
                <a:r>
                  <a:rPr lang="en-US" dirty="0" smtClean="0"/>
                  <a:t>Fatigue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/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IN" dirty="0"/>
              </a:p>
              <a:p>
                <a:r>
                  <a:rPr lang="en-US" dirty="0" smtClean="0"/>
                  <a:t>It is  assumed </a:t>
                </a:r>
                <a:r>
                  <a:rPr lang="en-US" dirty="0"/>
                  <a:t>that the symptoms </a:t>
                </a:r>
                <a:r>
                  <a:rPr lang="en-US" b="1" dirty="0"/>
                  <a:t>only depend on the presence or absence of flu</a:t>
                </a:r>
                <a:r>
                  <a:rPr lang="en-US" dirty="0"/>
                  <a:t> and are independent of each other </a:t>
                </a:r>
                <a:r>
                  <a:rPr lang="en-US" b="1" dirty="0"/>
                  <a:t>given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𝑌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r>
                  <a:rPr lang="en-US" dirty="0"/>
                  <a:t>This results in the following </a:t>
                </a:r>
                <a:r>
                  <a:rPr lang="en-US" b="1" dirty="0"/>
                  <a:t>DAG</a:t>
                </a:r>
                <a:r>
                  <a:rPr lang="en-US" dirty="0"/>
                  <a:t>:</a:t>
                </a:r>
                <a:r>
                  <a:rPr lang="en-IN" dirty="0"/>
                  <a:t> </a:t>
                </a:r>
                <a:r>
                  <a:rPr lang="en-IN" dirty="0" smtClean="0"/>
                  <a:t>   </a:t>
                </a:r>
                <a14:m>
                  <m:oMath xmlns:m="http://schemas.openxmlformats.org/officeDocument/2006/math">
                    <m:r>
                      <a:rPr lang="en-US" i="1"/>
                      <m:t>𝑌</m:t>
                    </m:r>
                    <m:r>
                      <a:rPr lang="en-US"/>
                      <m:t>→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, </m:t>
                    </m:r>
                    <m:r>
                      <a:rPr lang="en-US" i="1"/>
                      <m:t>𝑌</m:t>
                    </m:r>
                    <m:r>
                      <a:rPr lang="en-US"/>
                      <m:t>→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/>
                          <m:t>2</m:t>
                        </m:r>
                      </m:sub>
                    </m:sSub>
                    <m:r>
                      <a:rPr lang="en-US"/>
                      <m:t>, </m:t>
                    </m:r>
                    <m:r>
                      <a:rPr lang="en-US" i="1"/>
                      <m:t>𝑌</m:t>
                    </m:r>
                    <m:r>
                      <a:rPr lang="en-US"/>
                      <m:t>→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/>
                          <m:t>3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US" b="1" dirty="0"/>
                  <a:t>Graph </a:t>
                </a:r>
                <a:r>
                  <a:rPr lang="en-US" b="1" dirty="0" smtClean="0"/>
                  <a:t>Representation:</a:t>
                </a:r>
                <a:r>
                  <a:rPr lang="en-IN" dirty="0"/>
                  <a:t> </a:t>
                </a:r>
                <a:r>
                  <a:rPr lang="en-IN" dirty="0" smtClean="0"/>
                  <a:t>              </a:t>
                </a:r>
                <a:r>
                  <a:rPr lang="en-US" dirty="0" smtClean="0"/>
                  <a:t>Y </a:t>
                </a:r>
                <a:r>
                  <a:rPr lang="en-US" dirty="0"/>
                  <a:t>(Flu)</a:t>
                </a:r>
                <a:br>
                  <a:rPr lang="en-US" dirty="0"/>
                </a:br>
                <a:r>
                  <a:rPr lang="en-US" dirty="0"/>
                  <a:t>  </a:t>
                </a:r>
                <a:r>
                  <a:rPr lang="en-US" dirty="0" smtClean="0"/>
                  <a:t>                       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                            X1 </a:t>
                </a:r>
                <a:r>
                  <a:rPr lang="en-US" dirty="0"/>
                  <a:t>(Fever) </a:t>
                </a:r>
                <a:r>
                  <a:rPr lang="en-US" dirty="0" smtClean="0"/>
                  <a:t>    X2 </a:t>
                </a:r>
                <a:r>
                  <a:rPr lang="en-US" dirty="0"/>
                  <a:t>(Cough) </a:t>
                </a:r>
                <a:r>
                  <a:rPr lang="en-US" dirty="0" smtClean="0"/>
                  <a:t>     X3 </a:t>
                </a:r>
                <a:r>
                  <a:rPr lang="en-US" dirty="0"/>
                  <a:t>(Fatigue)</a:t>
                </a:r>
                <a:br>
                  <a:rPr lang="en-US" dirty="0"/>
                </a:br>
                <a:endParaRPr lang="en-IN" dirty="0"/>
              </a:p>
              <a:p>
                <a:r>
                  <a:rPr lang="en-US" b="1" dirty="0"/>
                  <a:t>Joint Probability Distribution Representation: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𝑃</m:t>
                    </m:r>
                    <m:r>
                      <a:rPr lang="en-US"/>
                      <m:t>(</m:t>
                    </m:r>
                    <m:r>
                      <a:rPr lang="en-US" i="1"/>
                      <m:t>𝑌</m:t>
                    </m:r>
                    <m:r>
                      <a:rPr lang="en-US"/>
                      <m:t>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/>
                          <m:t>2</m:t>
                        </m:r>
                      </m:sub>
                    </m:sSub>
                    <m:r>
                      <a:rPr lang="en-US"/>
                      <m:t>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/>
                          <m:t>3</m:t>
                        </m:r>
                      </m:sub>
                    </m:sSub>
                    <m:r>
                      <a:rPr lang="en-US"/>
                      <m:t>)=</m:t>
                    </m:r>
                    <m:r>
                      <a:rPr lang="en-US" i="1"/>
                      <m:t>𝑃</m:t>
                    </m:r>
                    <m:r>
                      <a:rPr lang="en-US"/>
                      <m:t>(</m:t>
                    </m:r>
                    <m:r>
                      <a:rPr lang="en-US" i="1"/>
                      <m:t>𝑌</m:t>
                    </m:r>
                    <m:r>
                      <a:rPr lang="en-US"/>
                      <m:t>)</m:t>
                    </m:r>
                    <m:r>
                      <a:rPr lang="en-US" i="1"/>
                      <m:t>𝑃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|</m:t>
                    </m:r>
                    <m:r>
                      <a:rPr lang="en-US" i="1"/>
                      <m:t>𝑌</m:t>
                    </m:r>
                    <m:r>
                      <a:rPr lang="en-US"/>
                      <m:t>)</m:t>
                    </m:r>
                    <m:r>
                      <a:rPr lang="en-US" i="1"/>
                      <m:t>𝑃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/>
                          <m:t>2</m:t>
                        </m:r>
                      </m:sub>
                    </m:sSub>
                    <m:r>
                      <a:rPr lang="en-US"/>
                      <m:t>|</m:t>
                    </m:r>
                    <m:r>
                      <a:rPr lang="en-US" i="1"/>
                      <m:t>𝑌</m:t>
                    </m:r>
                    <m:r>
                      <a:rPr lang="en-US"/>
                      <m:t>)</m:t>
                    </m:r>
                    <m:r>
                      <a:rPr lang="en-US" i="1"/>
                      <m:t>𝑃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/>
                          <m:t>3</m:t>
                        </m:r>
                      </m:sub>
                    </m:sSub>
                    <m:r>
                      <a:rPr lang="en-US"/>
                      <m:t>|</m:t>
                    </m:r>
                    <m:r>
                      <a:rPr lang="en-US" i="1"/>
                      <m:t>𝑌</m:t>
                    </m:r>
                    <m:r>
                      <a:rPr lang="en-US" smtClean="0"/>
                      <m:t>)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𝑃</m:t>
                    </m:r>
                    <m:r>
                      <a:rPr lang="en-US"/>
                      <m:t>(</m:t>
                    </m:r>
                    <m:r>
                      <a:rPr lang="en-US" i="1"/>
                      <m:t>𝑌</m:t>
                    </m:r>
                    <m:r>
                      <a:rPr lang="en-US"/>
                      <m:t>)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prior probability</a:t>
                </a:r>
                <a:r>
                  <a:rPr lang="en-US" dirty="0"/>
                  <a:t> of having flu.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𝑃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|</m:t>
                    </m:r>
                    <m:r>
                      <a:rPr lang="en-US" i="1"/>
                      <m:t>𝑌</m:t>
                    </m:r>
                    <m:r>
                      <a:rPr lang="en-US"/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/>
                      <m:t>𝑃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/>
                          <m:t>2</m:t>
                        </m:r>
                      </m:sub>
                    </m:sSub>
                    <m:r>
                      <a:rPr lang="en-US"/>
                      <m:t>|</m:t>
                    </m:r>
                    <m:r>
                      <a:rPr lang="en-US" i="1"/>
                      <m:t>𝑌</m:t>
                    </m:r>
                    <m:r>
                      <a:rPr lang="en-US"/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/>
                      <m:t>𝑃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/>
                          <m:t>3</m:t>
                        </m:r>
                      </m:sub>
                    </m:sSub>
                    <m:r>
                      <a:rPr lang="en-US"/>
                      <m:t>|</m:t>
                    </m:r>
                    <m:r>
                      <a:rPr lang="en-US" i="1"/>
                      <m:t>𝑌</m:t>
                    </m:r>
                    <m:r>
                      <a:rPr lang="en-US"/>
                      <m:t>)</m:t>
                    </m:r>
                  </m:oMath>
                </a14:m>
                <a:r>
                  <a:rPr lang="en-US" dirty="0"/>
                  <a:t> are </a:t>
                </a:r>
                <a:r>
                  <a:rPr lang="en-US" b="1" dirty="0"/>
                  <a:t>Conditional Probability Distributions (CPDs</a:t>
                </a:r>
                <a:r>
                  <a:rPr lang="en-US" b="1" dirty="0" smtClean="0"/>
                  <a:t>)</a:t>
                </a:r>
                <a:r>
                  <a:rPr lang="en-US" dirty="0" smtClean="0"/>
                  <a:t>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5090886"/>
              </a:xfrm>
              <a:blipFill rotWithShape="0">
                <a:blip r:embed="rId2"/>
                <a:stretch>
                  <a:fillRect l="-729" t="-21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4151086" y="4122057"/>
            <a:ext cx="537028" cy="34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138058" y="4122056"/>
            <a:ext cx="14513" cy="34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51714" y="4122055"/>
            <a:ext cx="442686" cy="34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49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Property in DGMs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5257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The Ordered Markov Property states that a node only depends on its immediate parents, not on all preceding nodes.</a:t>
                </a:r>
                <a:endParaRPr lang="en-IN" dirty="0"/>
              </a:p>
              <a:p>
                <a:r>
                  <a:rPr lang="en-US" b="1" dirty="0" smtClean="0"/>
                  <a:t>Weather </a:t>
                </a:r>
                <a:r>
                  <a:rPr lang="en-US" b="1" dirty="0"/>
                  <a:t>Forecast Model</a:t>
                </a:r>
                <a:endParaRPr lang="en-IN" dirty="0"/>
              </a:p>
              <a:p>
                <a:r>
                  <a:rPr lang="en-US" dirty="0"/>
                  <a:t>Consider a weather prediction model where tomorrow’s weather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b="0" i="1"/>
                          <m:t>𝑊</m:t>
                        </m:r>
                      </m:e>
                      <m:sub>
                        <m:r>
                          <a:rPr lang="en-US" b="0" i="1"/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 depends on today's weather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b="0" i="1"/>
                          <m:t>𝑊</m:t>
                        </m:r>
                      </m:e>
                      <m:sub>
                        <m:r>
                          <a:rPr lang="en-US" b="0" i="1"/>
                          <m:t>𝑡</m:t>
                        </m:r>
                        <m:r>
                          <a:rPr lang="en-US" b="0" i="1"/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 and today’s humidity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𝐻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).</a:t>
                </a:r>
                <a:endParaRPr lang="en-IN" dirty="0"/>
              </a:p>
              <a:p>
                <a:r>
                  <a:rPr lang="en-US" b="1" dirty="0"/>
                  <a:t>Graph Representation:</a:t>
                </a:r>
                <a:endParaRPr lang="en-IN" dirty="0"/>
              </a:p>
              <a:p>
                <a:r>
                  <a:rPr lang="en-US" dirty="0"/>
                  <a:t>       W_{t-1} </a:t>
                </a:r>
                <a:r>
                  <a:rPr lang="en-US" dirty="0" smtClean="0"/>
                  <a:t>              </a:t>
                </a:r>
                <a:r>
                  <a:rPr lang="en-US" dirty="0" err="1" smtClean="0"/>
                  <a:t>W_t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          </a:t>
                </a:r>
                <a:br>
                  <a:rPr lang="en-US" dirty="0"/>
                </a:br>
                <a:r>
                  <a:rPr lang="en-US" dirty="0"/>
                  <a:t>          </a:t>
                </a:r>
                <a:br>
                  <a:rPr lang="en-US" dirty="0"/>
                </a:br>
                <a:r>
                  <a:rPr lang="en-US" dirty="0"/>
                  <a:t>         </a:t>
                </a:r>
                <a:r>
                  <a:rPr lang="en-US" dirty="0" err="1"/>
                  <a:t>H_t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IN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𝑊</m:t>
                        </m:r>
                      </m:e>
                      <m:sub>
                        <m:r>
                          <a:rPr lang="en-US" i="1"/>
                          <m:t>𝑡</m:t>
                        </m:r>
                        <m:r>
                          <a:rPr lang="en-US" i="1"/>
                          <m:t>−</m:t>
                        </m:r>
                        <m:r>
                          <a:rPr lang="en-US"/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(Yesterday’s Weather) influences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𝑊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(Today’s Weather).</a:t>
                </a:r>
                <a:endParaRPr lang="en-IN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𝐻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(Today’s Humidity) is influenced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𝑊</m:t>
                        </m:r>
                      </m:e>
                      <m:sub>
                        <m:r>
                          <a:rPr lang="en-US" i="1"/>
                          <m:t>𝑡</m:t>
                        </m:r>
                        <m:r>
                          <a:rPr lang="en-US" i="1"/>
                          <m:t>−</m:t>
                        </m:r>
                        <m:r>
                          <a:rPr lang="en-US"/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Using the Markov Property, the joint probability distribution is: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b="0" i="1"/>
                      <m:t>𝑃</m:t>
                    </m:r>
                    <m:r>
                      <a:rPr lang="en-US" b="0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b="0" i="1"/>
                          <m:t>𝑊</m:t>
                        </m:r>
                      </m:e>
                      <m:sub>
                        <m:r>
                          <a:rPr lang="en-US" b="0"/>
                          <m:t>1</m:t>
                        </m:r>
                      </m:sub>
                    </m:sSub>
                    <m:r>
                      <a:rPr lang="en-US" b="0"/>
                      <m:t>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b="0" i="1"/>
                          <m:t>𝑊</m:t>
                        </m:r>
                      </m:e>
                      <m:sub>
                        <m:r>
                          <a:rPr lang="en-US" b="0"/>
                          <m:t>2</m:t>
                        </m:r>
                      </m:sub>
                    </m:sSub>
                    <m:r>
                      <a:rPr lang="en-US" b="0"/>
                      <m:t>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b="0" i="1"/>
                          <m:t>𝐻</m:t>
                        </m:r>
                      </m:e>
                      <m:sub>
                        <m:r>
                          <a:rPr lang="en-US" b="0"/>
                          <m:t>2</m:t>
                        </m:r>
                      </m:sub>
                    </m:sSub>
                    <m:r>
                      <a:rPr lang="en-US" b="0"/>
                      <m:t>)=</m:t>
                    </m:r>
                    <m:r>
                      <a:rPr lang="en-US" b="0" i="1"/>
                      <m:t>𝑃</m:t>
                    </m:r>
                    <m:r>
                      <a:rPr lang="en-US" b="0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b="0" i="1"/>
                          <m:t>𝑊</m:t>
                        </m:r>
                      </m:e>
                      <m:sub>
                        <m:r>
                          <a:rPr lang="en-US" b="0"/>
                          <m:t>1</m:t>
                        </m:r>
                      </m:sub>
                    </m:sSub>
                    <m:r>
                      <a:rPr lang="en-US" b="0"/>
                      <m:t>)</m:t>
                    </m:r>
                    <m:r>
                      <a:rPr lang="en-US" b="0" i="1"/>
                      <m:t>𝑃</m:t>
                    </m:r>
                    <m:r>
                      <a:rPr lang="en-US" b="0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b="0" i="1"/>
                          <m:t>𝑊</m:t>
                        </m:r>
                      </m:e>
                      <m:sub>
                        <m:r>
                          <a:rPr lang="en-US" b="0"/>
                          <m:t>2</m:t>
                        </m:r>
                      </m:sub>
                    </m:sSub>
                    <m:r>
                      <a:rPr lang="en-US" b="0"/>
                      <m:t>|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b="0" i="1"/>
                          <m:t>𝑊</m:t>
                        </m:r>
                      </m:e>
                      <m:sub>
                        <m:r>
                          <a:rPr lang="en-US" b="0"/>
                          <m:t>1</m:t>
                        </m:r>
                      </m:sub>
                    </m:sSub>
                    <m:r>
                      <a:rPr lang="en-US" b="0"/>
                      <m:t>)</m:t>
                    </m:r>
                    <m:r>
                      <a:rPr lang="en-US" b="0" i="1"/>
                      <m:t>𝑃</m:t>
                    </m:r>
                    <m:r>
                      <a:rPr lang="en-US" b="0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b="0" i="1"/>
                          <m:t>𝐻</m:t>
                        </m:r>
                      </m:e>
                      <m:sub>
                        <m:r>
                          <a:rPr lang="en-US" b="0"/>
                          <m:t>2</m:t>
                        </m:r>
                      </m:sub>
                    </m:sSub>
                    <m:r>
                      <a:rPr lang="en-US" b="0"/>
                      <m:t>|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b="0" i="1"/>
                          <m:t>𝑊</m:t>
                        </m:r>
                      </m:e>
                      <m:sub>
                        <m:r>
                          <a:rPr lang="en-US" b="0"/>
                          <m:t>1</m:t>
                        </m:r>
                      </m:sub>
                    </m:sSub>
                    <m:r>
                      <a:rPr lang="en-US" b="0"/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This simplifies computations because we assume that</a:t>
                </a:r>
                <a:r>
                  <a:rPr lang="en-US" dirty="0" smtClean="0"/>
                  <a:t>: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b="0" i="1"/>
                          <m:t>𝑊</m:t>
                        </m:r>
                      </m:e>
                      <m:sub>
                        <m:r>
                          <a:rPr lang="en-US" b="0"/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only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b="0" i="1"/>
                          <m:t>𝑊</m:t>
                        </m:r>
                      </m:e>
                      <m:sub>
                        <m:r>
                          <a:rPr lang="en-US" b="0"/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(not earlier days</a:t>
                </a:r>
                <a:r>
                  <a:rPr lang="en-US" dirty="0" smtClean="0"/>
                  <a:t>)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b="0" i="1"/>
                          <m:t>𝐻</m:t>
                        </m:r>
                      </m:e>
                      <m:sub>
                        <m:r>
                          <a:rPr lang="en-US" b="0"/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only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b="0" i="1"/>
                          <m:t>𝑊</m:t>
                        </m:r>
                      </m:e>
                      <m:sub>
                        <m:r>
                          <a:rPr lang="en-US" b="0"/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5257800"/>
              </a:xfrm>
              <a:blipFill rotWithShape="0">
                <a:blip r:embed="rId2"/>
                <a:stretch>
                  <a:fillRect l="-561" t="-18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656114" y="3541486"/>
            <a:ext cx="566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17485" y="3846286"/>
            <a:ext cx="14514" cy="26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47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Tree-Augmented Naive Bayes (TAN) </a:t>
            </a:r>
            <a:r>
              <a:rPr lang="en-US" dirty="0" smtClean="0"/>
              <a:t>Model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Tree-Augmented Naive Bayes (TAN) model improves upon Naive Bayes by allowing some dependencies among features.</a:t>
                </a:r>
                <a:endParaRPr lang="en-IN" dirty="0"/>
              </a:p>
              <a:p>
                <a:r>
                  <a:rPr lang="en-IN" dirty="0" smtClean="0"/>
                  <a:t>Modifying </a:t>
                </a:r>
                <a:r>
                  <a:rPr lang="en-US" dirty="0" smtClean="0"/>
                  <a:t>Flu </a:t>
                </a:r>
                <a:r>
                  <a:rPr lang="en-US" dirty="0"/>
                  <a:t>Diagnosis Model to include a dependency between Cough and Fever, since they are related.</a:t>
                </a:r>
                <a:endParaRPr lang="en-IN" dirty="0"/>
              </a:p>
              <a:p>
                <a:r>
                  <a:rPr lang="en-US" b="1" dirty="0"/>
                  <a:t>Updated Graph:</a:t>
                </a:r>
                <a:endParaRPr lang="en-IN" dirty="0"/>
              </a:p>
              <a:p>
                <a:r>
                  <a:rPr lang="en-US" dirty="0"/>
                  <a:t>       Y (Flu)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 X1 (Fever) --&gt; X2 (Cough)</a:t>
                </a:r>
                <a:br>
                  <a:rPr lang="en-US" dirty="0"/>
                </a:br>
                <a:r>
                  <a:rPr lang="en-US" dirty="0"/>
                  <a:t>      \</a:t>
                </a:r>
                <a:br>
                  <a:rPr lang="en-US" dirty="0"/>
                </a:br>
                <a:r>
                  <a:rPr lang="en-US" dirty="0"/>
                  <a:t>       X3 (Fatigue)</a:t>
                </a:r>
                <a:br>
                  <a:rPr lang="en-US" dirty="0"/>
                </a:br>
                <a:endParaRPr lang="en-IN" dirty="0"/>
              </a:p>
              <a:p>
                <a:r>
                  <a:rPr lang="en-US" dirty="0"/>
                  <a:t>Here, Fever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b="0" i="1"/>
                          <m:t>𝑋</m:t>
                        </m:r>
                      </m:e>
                      <m:sub>
                        <m:r>
                          <a:rPr lang="en-US" b="0"/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influences Cough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b="0" i="1"/>
                          <m:t>𝑋</m:t>
                        </m:r>
                      </m:e>
                      <m:sub>
                        <m:r>
                          <a:rPr lang="en-US" b="0"/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), meaning </a:t>
                </a:r>
                <a14:m>
                  <m:oMath xmlns:m="http://schemas.openxmlformats.org/officeDocument/2006/math">
                    <m:r>
                      <a:rPr lang="en-US" b="0" i="1"/>
                      <m:t>𝑃</m:t>
                    </m:r>
                    <m:r>
                      <a:rPr lang="en-US" b="0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b="0" i="1"/>
                          <m:t>𝑋</m:t>
                        </m:r>
                      </m:e>
                      <m:sub>
                        <m:r>
                          <a:rPr lang="en-US" b="0"/>
                          <m:t>2</m:t>
                        </m:r>
                      </m:sub>
                    </m:sSub>
                    <m:r>
                      <a:rPr lang="en-US" b="0"/>
                      <m:t>)</m:t>
                    </m:r>
                  </m:oMath>
                </a14:m>
                <a:r>
                  <a:rPr lang="en-US" dirty="0"/>
                  <a:t>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b="0" i="1"/>
                          <m:t>𝑋</m:t>
                        </m:r>
                      </m:e>
                      <m:sub>
                        <m:r>
                          <a:rPr lang="en-US" b="0"/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as well.</a:t>
                </a:r>
                <a:endParaRPr lang="en-IN" dirty="0"/>
              </a:p>
              <a:p>
                <a:r>
                  <a:rPr lang="en-US" b="1" dirty="0"/>
                  <a:t>Updated Joint Probability:</a:t>
                </a:r>
                <a:r>
                  <a:rPr lang="en-IN" dirty="0"/>
                  <a:t> 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𝑃</m:t>
                    </m:r>
                    <m:r>
                      <a:rPr lang="en-US"/>
                      <m:t>(</m:t>
                    </m:r>
                    <m:r>
                      <a:rPr lang="en-US" i="1"/>
                      <m:t>𝑌</m:t>
                    </m:r>
                    <m:r>
                      <a:rPr lang="en-US"/>
                      <m:t>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/>
                          <m:t>2</m:t>
                        </m:r>
                      </m:sub>
                    </m:sSub>
                    <m:r>
                      <a:rPr lang="en-US"/>
                      <m:t>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/>
                          <m:t>3</m:t>
                        </m:r>
                      </m:sub>
                    </m:sSub>
                    <m:r>
                      <a:rPr lang="en-US"/>
                      <m:t>)=</m:t>
                    </m:r>
                    <m:r>
                      <a:rPr lang="en-US" i="1"/>
                      <m:t>𝑃</m:t>
                    </m:r>
                    <m:r>
                      <a:rPr lang="en-US"/>
                      <m:t>(</m:t>
                    </m:r>
                    <m:r>
                      <a:rPr lang="en-US" i="1"/>
                      <m:t>𝑌</m:t>
                    </m:r>
                    <m:r>
                      <a:rPr lang="en-US"/>
                      <m:t>)</m:t>
                    </m:r>
                    <m:r>
                      <a:rPr lang="en-US" i="1"/>
                      <m:t>𝑃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|</m:t>
                    </m:r>
                    <m:r>
                      <a:rPr lang="en-US" i="1"/>
                      <m:t>𝑌</m:t>
                    </m:r>
                    <m:r>
                      <a:rPr lang="en-US"/>
                      <m:t>)</m:t>
                    </m:r>
                    <m:r>
                      <a:rPr lang="en-US" i="1"/>
                      <m:t>𝑃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/>
                          <m:t>2</m:t>
                        </m:r>
                      </m:sub>
                    </m:sSub>
                    <m:r>
                      <a:rPr lang="en-US"/>
                      <m:t>|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,</m:t>
                    </m:r>
                    <m:r>
                      <a:rPr lang="en-US" i="1"/>
                      <m:t>𝑌</m:t>
                    </m:r>
                    <m:r>
                      <a:rPr lang="en-US"/>
                      <m:t>)</m:t>
                    </m:r>
                    <m:r>
                      <a:rPr lang="en-US" i="1"/>
                      <m:t>𝑃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𝑋</m:t>
                        </m:r>
                      </m:e>
                      <m:sub>
                        <m:r>
                          <a:rPr lang="en-US"/>
                          <m:t>3</m:t>
                        </m:r>
                      </m:sub>
                    </m:sSub>
                    <m:r>
                      <a:rPr lang="en-US"/>
                      <m:t>|</m:t>
                    </m:r>
                    <m:r>
                      <a:rPr lang="en-US" i="1"/>
                      <m:t>𝑌</m:t>
                    </m:r>
                    <m:r>
                      <a:rPr lang="en-US"/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model captures </a:t>
                </a:r>
                <a:r>
                  <a:rPr lang="en-US" b="1" dirty="0"/>
                  <a:t>feature dependencies</a:t>
                </a:r>
                <a:r>
                  <a:rPr lang="en-US" dirty="0"/>
                  <a:t>, making it more expressive than Naive Bayes.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5257800"/>
              </a:xfrm>
              <a:blipFill rotWithShape="0">
                <a:blip r:embed="rId2"/>
                <a:stretch>
                  <a:fillRect l="-897" t="-2436" r="-168" b="-15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2017486" y="3679371"/>
            <a:ext cx="130629" cy="246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53652" y="3679371"/>
            <a:ext cx="595085" cy="246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60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Markov Chains (First and Second Order</a:t>
            </a:r>
            <a:r>
              <a:rPr lang="en-US" dirty="0" smtClean="0"/>
              <a:t>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A </a:t>
                </a:r>
                <a:r>
                  <a:rPr lang="en-US" sz="3200" b="1" dirty="0"/>
                  <a:t>Markov Chain</a:t>
                </a:r>
                <a:r>
                  <a:rPr lang="en-US" sz="3200" dirty="0"/>
                  <a:t> assumes that the future state depends only on the present state (first-order) or a few past states (higher-order).</a:t>
                </a:r>
                <a:endParaRPr lang="en-IN" sz="3200" dirty="0"/>
              </a:p>
              <a:p>
                <a:r>
                  <a:rPr lang="en-US" sz="3200" b="1" dirty="0"/>
                  <a:t>First-Order Markov Chain</a:t>
                </a:r>
                <a:r>
                  <a:rPr lang="en-IN" sz="2800" dirty="0"/>
                  <a:t> </a:t>
                </a:r>
                <a:r>
                  <a:rPr lang="en-IN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/>
                      <m:t>𝑝</m:t>
                    </m:r>
                    <m:r>
                      <a:rPr lang="en-US" sz="3200"/>
                      <m:t>(</m:t>
                    </m:r>
                    <m:sSub>
                      <m:sSubPr>
                        <m:ctrlPr>
                          <a:rPr lang="en-IN" sz="3200" i="1"/>
                        </m:ctrlPr>
                      </m:sSubPr>
                      <m:e>
                        <m:r>
                          <a:rPr lang="en-US" sz="3200" i="1"/>
                          <m:t>𝑥</m:t>
                        </m:r>
                      </m:e>
                      <m:sub>
                        <m:r>
                          <a:rPr lang="en-US" sz="3200"/>
                          <m:t>1:</m:t>
                        </m:r>
                        <m:r>
                          <a:rPr lang="en-US" sz="3200" i="1"/>
                          <m:t>𝑇</m:t>
                        </m:r>
                      </m:sub>
                    </m:sSub>
                    <m:r>
                      <a:rPr lang="en-US" sz="3200"/>
                      <m:t>)=</m:t>
                    </m:r>
                    <m:r>
                      <a:rPr lang="en-US" sz="3200" i="1"/>
                      <m:t>𝑝</m:t>
                    </m:r>
                    <m:r>
                      <a:rPr lang="en-US" sz="3200"/>
                      <m:t>(</m:t>
                    </m:r>
                    <m:sSub>
                      <m:sSubPr>
                        <m:ctrlPr>
                          <a:rPr lang="en-IN" sz="3200" i="1"/>
                        </m:ctrlPr>
                      </m:sSubPr>
                      <m:e>
                        <m:r>
                          <a:rPr lang="en-US" sz="3200" i="1"/>
                          <m:t>𝑥</m:t>
                        </m:r>
                      </m:e>
                      <m:sub>
                        <m:r>
                          <a:rPr lang="en-US" sz="3200"/>
                          <m:t>1</m:t>
                        </m:r>
                      </m:sub>
                    </m:sSub>
                    <m:r>
                      <a:rPr lang="en-US" sz="3200"/>
                      <m:t>)</m:t>
                    </m:r>
                    <m:nary>
                      <m:naryPr>
                        <m:chr m:val="∏"/>
                        <m:limLoc m:val="undOvr"/>
                        <m:grow m:val="on"/>
                        <m:ctrlPr>
                          <a:rPr lang="en-IN" sz="3200" i="1"/>
                        </m:ctrlPr>
                      </m:naryPr>
                      <m:sub>
                        <m:r>
                          <a:rPr lang="en-US" sz="3200" i="1"/>
                          <m:t>𝑡</m:t>
                        </m:r>
                        <m:r>
                          <a:rPr lang="en-US" sz="3200"/>
                          <m:t>=2</m:t>
                        </m:r>
                      </m:sub>
                      <m:sup>
                        <m:r>
                          <a:rPr lang="en-US" sz="3200" i="1"/>
                          <m:t>𝑇</m:t>
                        </m:r>
                      </m:sup>
                      <m:e>
                        <m:r>
                          <a:rPr lang="en-US" sz="3200"/>
                          <m:t> </m:t>
                        </m:r>
                      </m:e>
                    </m:nary>
                    <m:r>
                      <a:rPr lang="en-US" sz="3200" i="1"/>
                      <m:t>𝑝</m:t>
                    </m:r>
                    <m:r>
                      <a:rPr lang="en-US" sz="3200"/>
                      <m:t>(</m:t>
                    </m:r>
                    <m:sSub>
                      <m:sSubPr>
                        <m:ctrlPr>
                          <a:rPr lang="en-IN" sz="3200" i="1"/>
                        </m:ctrlPr>
                      </m:sSubPr>
                      <m:e>
                        <m:r>
                          <a:rPr lang="en-US" sz="3200" i="1"/>
                          <m:t>𝑥</m:t>
                        </m:r>
                      </m:e>
                      <m:sub>
                        <m:r>
                          <a:rPr lang="en-US" sz="3200" i="1"/>
                          <m:t>𝑡</m:t>
                        </m:r>
                      </m:sub>
                    </m:sSub>
                    <m:r>
                      <a:rPr lang="en-US" sz="3200"/>
                      <m:t>|</m:t>
                    </m:r>
                    <m:sSub>
                      <m:sSubPr>
                        <m:ctrlPr>
                          <a:rPr lang="en-IN" sz="3200" i="1"/>
                        </m:ctrlPr>
                      </m:sSubPr>
                      <m:e>
                        <m:r>
                          <a:rPr lang="en-US" sz="3200" i="1"/>
                          <m:t>𝑥</m:t>
                        </m:r>
                      </m:e>
                      <m:sub>
                        <m:r>
                          <a:rPr lang="en-US" sz="3200" i="1"/>
                          <m:t>𝑡</m:t>
                        </m:r>
                        <m:r>
                          <a:rPr lang="en-US" sz="3200" i="1"/>
                          <m:t>−</m:t>
                        </m:r>
                        <m:r>
                          <a:rPr lang="en-US" sz="3200"/>
                          <m:t>1</m:t>
                        </m:r>
                      </m:sub>
                    </m:sSub>
                    <m:r>
                      <a:rPr lang="en-US" sz="3200"/>
                      <m:t>)</m:t>
                    </m:r>
                  </m:oMath>
                </a14:m>
                <a:endParaRPr lang="en-IN" sz="3200" dirty="0"/>
              </a:p>
              <a:p>
                <a:pPr marL="320040" lvl="1" indent="0">
                  <a:buNone/>
                </a:pPr>
                <a:r>
                  <a:rPr lang="en-US" b="1" dirty="0" smtClean="0"/>
                  <a:t>      Weather </a:t>
                </a:r>
                <a:r>
                  <a:rPr lang="en-US" b="1" dirty="0"/>
                  <a:t>Prediction</a:t>
                </a:r>
                <a:endParaRPr lang="en-IN" dirty="0"/>
              </a:p>
              <a:p>
                <a:pPr lvl="1"/>
                <a:r>
                  <a:rPr lang="en-US" b="1" dirty="0"/>
                  <a:t>States</a:t>
                </a:r>
                <a:r>
                  <a:rPr lang="en-US" dirty="0"/>
                  <a:t>: Sunny (</a:t>
                </a:r>
                <a14:m>
                  <m:oMath xmlns:m="http://schemas.openxmlformats.org/officeDocument/2006/math">
                    <m:r>
                      <a:rPr lang="en-US" i="1"/>
                      <m:t>𝑆</m:t>
                    </m:r>
                  </m:oMath>
                </a14:m>
                <a:r>
                  <a:rPr lang="en-US" dirty="0"/>
                  <a:t>), Rainy (</a:t>
                </a:r>
                <a14:m>
                  <m:oMath xmlns:m="http://schemas.openxmlformats.org/officeDocument/2006/math">
                    <m:r>
                      <a:rPr lang="en-US" i="1"/>
                      <m:t>𝑅</m:t>
                    </m:r>
                  </m:oMath>
                </a14:m>
                <a:r>
                  <a:rPr lang="en-US" dirty="0"/>
                  <a:t>), Cloudy (</a:t>
                </a:r>
                <a14:m>
                  <m:oMath xmlns:m="http://schemas.openxmlformats.org/officeDocument/2006/math">
                    <m:r>
                      <a:rPr lang="en-US" i="1"/>
                      <m:t>𝐶</m:t>
                    </m:r>
                  </m:oMath>
                </a14:m>
                <a:r>
                  <a:rPr lang="en-US" dirty="0"/>
                  <a:t>)</a:t>
                </a:r>
                <a:endParaRPr lang="en-IN" dirty="0"/>
              </a:p>
              <a:p>
                <a:pPr lvl="1"/>
                <a:r>
                  <a:rPr lang="en-US" b="1" dirty="0"/>
                  <a:t>Transition Probabilities</a:t>
                </a:r>
                <a:r>
                  <a:rPr lang="en-US" dirty="0"/>
                  <a:t>:</a:t>
                </a:r>
                <a:r>
                  <a:rPr lang="en-IN" dirty="0"/>
                  <a:t> 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US" sz="2500" i="1"/>
                      <m:t>𝑝</m:t>
                    </m:r>
                    <m:r>
                      <a:rPr lang="en-US" sz="2500"/>
                      <m:t>(</m:t>
                    </m:r>
                    <m:sSub>
                      <m:sSubPr>
                        <m:ctrlPr>
                          <a:rPr lang="en-IN" sz="2500" i="1"/>
                        </m:ctrlPr>
                      </m:sSubPr>
                      <m:e>
                        <m:r>
                          <a:rPr lang="en-US" sz="2500" i="1"/>
                          <m:t>𝑆</m:t>
                        </m:r>
                      </m:e>
                      <m:sub>
                        <m:r>
                          <a:rPr lang="en-US" sz="2500" i="1"/>
                          <m:t>𝑡</m:t>
                        </m:r>
                      </m:sub>
                    </m:sSub>
                    <m:r>
                      <a:rPr lang="en-US" sz="2500"/>
                      <m:t>|</m:t>
                    </m:r>
                    <m:sSub>
                      <m:sSubPr>
                        <m:ctrlPr>
                          <a:rPr lang="en-IN" sz="2500" i="1"/>
                        </m:ctrlPr>
                      </m:sSubPr>
                      <m:e>
                        <m:r>
                          <a:rPr lang="en-US" sz="2500" i="1"/>
                          <m:t>𝑆</m:t>
                        </m:r>
                      </m:e>
                      <m:sub>
                        <m:r>
                          <a:rPr lang="en-US" sz="2500" i="1"/>
                          <m:t>𝑡</m:t>
                        </m:r>
                        <m:r>
                          <a:rPr lang="en-US" sz="2500" i="1"/>
                          <m:t>−</m:t>
                        </m:r>
                        <m:r>
                          <a:rPr lang="en-US" sz="2500"/>
                          <m:t>1</m:t>
                        </m:r>
                      </m:sub>
                    </m:sSub>
                    <m:r>
                      <a:rPr lang="en-US" sz="2500"/>
                      <m:t>)=0.7</m:t>
                    </m:r>
                  </m:oMath>
                </a14:m>
                <a:r>
                  <a:rPr lang="en-US" sz="2500" dirty="0"/>
                  <a:t>, </a:t>
                </a:r>
                <a14:m>
                  <m:oMath xmlns:m="http://schemas.openxmlformats.org/officeDocument/2006/math">
                    <m:r>
                      <a:rPr lang="en-US" sz="2500" i="1"/>
                      <m:t>𝑝</m:t>
                    </m:r>
                    <m:r>
                      <a:rPr lang="en-US" sz="2500"/>
                      <m:t>(</m:t>
                    </m:r>
                    <m:sSub>
                      <m:sSubPr>
                        <m:ctrlPr>
                          <a:rPr lang="en-IN" sz="2500" i="1"/>
                        </m:ctrlPr>
                      </m:sSubPr>
                      <m:e>
                        <m:r>
                          <a:rPr lang="en-US" sz="2500" i="1"/>
                          <m:t>𝑅</m:t>
                        </m:r>
                      </m:e>
                      <m:sub>
                        <m:r>
                          <a:rPr lang="en-US" sz="2500" i="1"/>
                          <m:t>𝑡</m:t>
                        </m:r>
                      </m:sub>
                    </m:sSub>
                    <m:r>
                      <a:rPr lang="en-US" sz="2500"/>
                      <m:t>|</m:t>
                    </m:r>
                    <m:sSub>
                      <m:sSubPr>
                        <m:ctrlPr>
                          <a:rPr lang="en-IN" sz="2500" i="1"/>
                        </m:ctrlPr>
                      </m:sSubPr>
                      <m:e>
                        <m:r>
                          <a:rPr lang="en-US" sz="2500" i="1"/>
                          <m:t>𝑆</m:t>
                        </m:r>
                      </m:e>
                      <m:sub>
                        <m:r>
                          <a:rPr lang="en-US" sz="2500" i="1"/>
                          <m:t>𝑡</m:t>
                        </m:r>
                        <m:r>
                          <a:rPr lang="en-US" sz="2500" i="1"/>
                          <m:t>−</m:t>
                        </m:r>
                        <m:r>
                          <a:rPr lang="en-US" sz="2500"/>
                          <m:t>1</m:t>
                        </m:r>
                      </m:sub>
                    </m:sSub>
                    <m:r>
                      <a:rPr lang="en-US" sz="2500"/>
                      <m:t>)=0.2</m:t>
                    </m:r>
                  </m:oMath>
                </a14:m>
                <a:r>
                  <a:rPr lang="en-US" sz="2500" dirty="0"/>
                  <a:t>, </a:t>
                </a:r>
                <a14:m>
                  <m:oMath xmlns:m="http://schemas.openxmlformats.org/officeDocument/2006/math">
                    <m:r>
                      <a:rPr lang="en-US" sz="2500" i="1"/>
                      <m:t>𝑝</m:t>
                    </m:r>
                    <m:r>
                      <a:rPr lang="en-US" sz="2500"/>
                      <m:t>(</m:t>
                    </m:r>
                    <m:sSub>
                      <m:sSubPr>
                        <m:ctrlPr>
                          <a:rPr lang="en-IN" sz="2500" i="1"/>
                        </m:ctrlPr>
                      </m:sSubPr>
                      <m:e>
                        <m:r>
                          <a:rPr lang="en-US" sz="2500" i="1"/>
                          <m:t>𝐶</m:t>
                        </m:r>
                      </m:e>
                      <m:sub>
                        <m:r>
                          <a:rPr lang="en-US" sz="2500" i="1"/>
                          <m:t>𝑡</m:t>
                        </m:r>
                      </m:sub>
                    </m:sSub>
                    <m:r>
                      <a:rPr lang="en-US" sz="2500"/>
                      <m:t>|</m:t>
                    </m:r>
                    <m:sSub>
                      <m:sSubPr>
                        <m:ctrlPr>
                          <a:rPr lang="en-IN" sz="2500" i="1"/>
                        </m:ctrlPr>
                      </m:sSubPr>
                      <m:e>
                        <m:r>
                          <a:rPr lang="en-US" sz="2500" i="1"/>
                          <m:t>𝑆</m:t>
                        </m:r>
                      </m:e>
                      <m:sub>
                        <m:r>
                          <a:rPr lang="en-US" sz="2500" i="1"/>
                          <m:t>𝑡</m:t>
                        </m:r>
                        <m:r>
                          <a:rPr lang="en-US" sz="2500" i="1"/>
                          <m:t>−</m:t>
                        </m:r>
                        <m:r>
                          <a:rPr lang="en-US" sz="2500"/>
                          <m:t>1</m:t>
                        </m:r>
                      </m:sub>
                    </m:sSub>
                    <m:r>
                      <a:rPr lang="en-US" sz="2500"/>
                      <m:t>)=0.1</m:t>
                    </m:r>
                  </m:oMath>
                </a14:m>
                <a:endParaRPr lang="en-IN" sz="2500" dirty="0"/>
              </a:p>
              <a:p>
                <a:pPr lvl="1"/>
                <a:r>
                  <a:rPr lang="en-US" dirty="0"/>
                  <a:t>Graph</a:t>
                </a:r>
                <a:r>
                  <a:rPr lang="en-US" dirty="0" smtClean="0"/>
                  <a:t>:</a:t>
                </a:r>
                <a:r>
                  <a:rPr lang="en-IN" dirty="0"/>
                  <a:t> </a:t>
                </a:r>
                <a:r>
                  <a:rPr lang="en-US" dirty="0" smtClean="0"/>
                  <a:t>  </a:t>
                </a:r>
                <a:r>
                  <a:rPr lang="en-US" dirty="0"/>
                  <a:t>x1 → x2 → x3 → x4 ...</a:t>
                </a:r>
                <a:br>
                  <a:rPr lang="en-US" dirty="0"/>
                </a:br>
                <a:r>
                  <a:rPr lang="en-US" dirty="0" smtClean="0"/>
                  <a:t>This </a:t>
                </a:r>
                <a:r>
                  <a:rPr lang="en-US" dirty="0"/>
                  <a:t>means tomorrow's weather depends </a:t>
                </a:r>
                <a:r>
                  <a:rPr lang="en-US" b="1" dirty="0"/>
                  <a:t>only</a:t>
                </a:r>
                <a:r>
                  <a:rPr lang="en-US" dirty="0"/>
                  <a:t> on today's.</a:t>
                </a:r>
                <a:endParaRPr lang="en-IN" dirty="0"/>
              </a:p>
              <a:p>
                <a:r>
                  <a:rPr lang="en-US" sz="3200" b="1" dirty="0"/>
                  <a:t>Second-Order Markov Chain</a:t>
                </a:r>
                <a:r>
                  <a:rPr lang="en-IN" sz="2800" dirty="0"/>
                  <a:t> </a:t>
                </a:r>
                <a:r>
                  <a:rPr lang="en-IN" sz="2800" dirty="0" smtClean="0"/>
                  <a:t>   </a:t>
                </a:r>
                <a14:m>
                  <m:oMath xmlns:m="http://schemas.openxmlformats.org/officeDocument/2006/math">
                    <m:r>
                      <a:rPr lang="en-US" sz="3200" i="1"/>
                      <m:t>𝑝</m:t>
                    </m:r>
                    <m:r>
                      <a:rPr lang="en-US" sz="3200"/>
                      <m:t>(</m:t>
                    </m:r>
                    <m:sSub>
                      <m:sSubPr>
                        <m:ctrlPr>
                          <a:rPr lang="en-IN" sz="3200" i="1"/>
                        </m:ctrlPr>
                      </m:sSubPr>
                      <m:e>
                        <m:r>
                          <a:rPr lang="en-US" sz="3200" i="1"/>
                          <m:t>𝑥</m:t>
                        </m:r>
                      </m:e>
                      <m:sub>
                        <m:r>
                          <a:rPr lang="en-US" sz="3200"/>
                          <m:t>1:</m:t>
                        </m:r>
                        <m:r>
                          <a:rPr lang="en-US" sz="3200" i="1"/>
                          <m:t>𝑇</m:t>
                        </m:r>
                      </m:sub>
                    </m:sSub>
                    <m:r>
                      <a:rPr lang="en-US" sz="3200"/>
                      <m:t>)=</m:t>
                    </m:r>
                    <m:r>
                      <a:rPr lang="en-US" sz="3200" i="1"/>
                      <m:t>𝑝</m:t>
                    </m:r>
                    <m:r>
                      <a:rPr lang="en-US" sz="3200"/>
                      <m:t>(</m:t>
                    </m:r>
                    <m:sSub>
                      <m:sSubPr>
                        <m:ctrlPr>
                          <a:rPr lang="en-IN" sz="3200" i="1"/>
                        </m:ctrlPr>
                      </m:sSubPr>
                      <m:e>
                        <m:r>
                          <a:rPr lang="en-US" sz="3200" i="1"/>
                          <m:t>𝑥</m:t>
                        </m:r>
                      </m:e>
                      <m:sub>
                        <m:r>
                          <a:rPr lang="en-US" sz="3200"/>
                          <m:t>1</m:t>
                        </m:r>
                      </m:sub>
                    </m:sSub>
                    <m:r>
                      <a:rPr lang="en-US" sz="3200"/>
                      <m:t>,</m:t>
                    </m:r>
                    <m:sSub>
                      <m:sSubPr>
                        <m:ctrlPr>
                          <a:rPr lang="en-IN" sz="3200" i="1"/>
                        </m:ctrlPr>
                      </m:sSubPr>
                      <m:e>
                        <m:r>
                          <a:rPr lang="en-US" sz="3200" i="1"/>
                          <m:t>𝑥</m:t>
                        </m:r>
                      </m:e>
                      <m:sub>
                        <m:r>
                          <a:rPr lang="en-US" sz="3200"/>
                          <m:t>2</m:t>
                        </m:r>
                      </m:sub>
                    </m:sSub>
                    <m:r>
                      <a:rPr lang="en-US" sz="3200"/>
                      <m:t>)</m:t>
                    </m:r>
                    <m:nary>
                      <m:naryPr>
                        <m:chr m:val="∏"/>
                        <m:limLoc m:val="undOvr"/>
                        <m:grow m:val="on"/>
                        <m:ctrlPr>
                          <a:rPr lang="en-IN" sz="3200" i="1"/>
                        </m:ctrlPr>
                      </m:naryPr>
                      <m:sub>
                        <m:r>
                          <a:rPr lang="en-US" sz="3200" i="1"/>
                          <m:t>𝑡</m:t>
                        </m:r>
                        <m:r>
                          <a:rPr lang="en-US" sz="3200"/>
                          <m:t>=3</m:t>
                        </m:r>
                      </m:sub>
                      <m:sup>
                        <m:r>
                          <a:rPr lang="en-US" sz="3200" i="1"/>
                          <m:t>𝑇</m:t>
                        </m:r>
                      </m:sup>
                      <m:e>
                        <m:r>
                          <a:rPr lang="en-US" sz="3200"/>
                          <m:t> </m:t>
                        </m:r>
                      </m:e>
                    </m:nary>
                    <m:r>
                      <a:rPr lang="en-US" sz="3200" i="1"/>
                      <m:t>𝑝</m:t>
                    </m:r>
                    <m:r>
                      <a:rPr lang="en-US" sz="3200"/>
                      <m:t>(</m:t>
                    </m:r>
                    <m:sSub>
                      <m:sSubPr>
                        <m:ctrlPr>
                          <a:rPr lang="en-IN" sz="3200" i="1"/>
                        </m:ctrlPr>
                      </m:sSubPr>
                      <m:e>
                        <m:r>
                          <a:rPr lang="en-US" sz="3200" i="1"/>
                          <m:t>𝑥</m:t>
                        </m:r>
                      </m:e>
                      <m:sub>
                        <m:r>
                          <a:rPr lang="en-US" sz="3200" i="1"/>
                          <m:t>𝑡</m:t>
                        </m:r>
                      </m:sub>
                    </m:sSub>
                    <m:r>
                      <a:rPr lang="en-US" sz="3200"/>
                      <m:t>|</m:t>
                    </m:r>
                    <m:sSub>
                      <m:sSubPr>
                        <m:ctrlPr>
                          <a:rPr lang="en-IN" sz="3200" i="1"/>
                        </m:ctrlPr>
                      </m:sSubPr>
                      <m:e>
                        <m:r>
                          <a:rPr lang="en-US" sz="3200" i="1"/>
                          <m:t>𝑥</m:t>
                        </m:r>
                      </m:e>
                      <m:sub>
                        <m:r>
                          <a:rPr lang="en-US" sz="3200" i="1"/>
                          <m:t>𝑡</m:t>
                        </m:r>
                        <m:r>
                          <a:rPr lang="en-US" sz="3200" i="1"/>
                          <m:t>−</m:t>
                        </m:r>
                        <m:r>
                          <a:rPr lang="en-US" sz="3200"/>
                          <m:t>1</m:t>
                        </m:r>
                      </m:sub>
                    </m:sSub>
                    <m:r>
                      <a:rPr lang="en-US" sz="3200"/>
                      <m:t>,</m:t>
                    </m:r>
                    <m:sSub>
                      <m:sSubPr>
                        <m:ctrlPr>
                          <a:rPr lang="en-IN" sz="3200" i="1"/>
                        </m:ctrlPr>
                      </m:sSubPr>
                      <m:e>
                        <m:r>
                          <a:rPr lang="en-US" sz="3200" i="1"/>
                          <m:t>𝑥</m:t>
                        </m:r>
                      </m:e>
                      <m:sub>
                        <m:r>
                          <a:rPr lang="en-US" sz="3200" i="1"/>
                          <m:t>𝑡</m:t>
                        </m:r>
                        <m:r>
                          <a:rPr lang="en-US" sz="3200" i="1"/>
                          <m:t>−</m:t>
                        </m:r>
                        <m:r>
                          <a:rPr lang="en-US" sz="3200"/>
                          <m:t>2</m:t>
                        </m:r>
                      </m:sub>
                    </m:sSub>
                    <m:r>
                      <a:rPr lang="en-US" sz="3200"/>
                      <m:t>)</m:t>
                    </m:r>
                  </m:oMath>
                </a14:m>
                <a:endParaRPr lang="en-IN" sz="3200" dirty="0"/>
              </a:p>
              <a:p>
                <a:r>
                  <a:rPr lang="en-US" sz="3200" dirty="0" smtClean="0"/>
                  <a:t>Graph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       </a:t>
                </a:r>
                <a:r>
                  <a:rPr lang="en-US" sz="3200" dirty="0"/>
                  <a:t>x1 → x2 → x3 → x4 ...</a:t>
                </a:r>
                <a:br>
                  <a:rPr lang="en-US" sz="3200" dirty="0"/>
                </a:br>
                <a:r>
                  <a:rPr lang="en-US" sz="3200" dirty="0"/>
                  <a:t>       </a:t>
                </a:r>
                <a:endParaRPr lang="en-IN" sz="3600" dirty="0"/>
              </a:p>
              <a:p>
                <a:r>
                  <a:rPr lang="en-US" sz="3200" dirty="0"/>
                  <a:t>In a </a:t>
                </a:r>
                <a:r>
                  <a:rPr lang="en-US" sz="3200" b="1" dirty="0"/>
                  <a:t>second-order Markov model</a:t>
                </a:r>
                <a:r>
                  <a:rPr lang="en-US" sz="3200" dirty="0"/>
                  <a:t>, the next state depends on the last </a:t>
                </a:r>
                <a:r>
                  <a:rPr lang="en-US" sz="3200" b="1" dirty="0"/>
                  <a:t>two</a:t>
                </a:r>
                <a:r>
                  <a:rPr lang="en-US" sz="3200" dirty="0"/>
                  <a:t> states.</a:t>
                </a:r>
                <a:endParaRPr lang="en-IN" sz="32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897" t="-28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2859314" y="4992914"/>
            <a:ext cx="667657" cy="246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701143" y="5021942"/>
            <a:ext cx="769257" cy="239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526971" y="4992914"/>
            <a:ext cx="943429" cy="2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470400" y="5021942"/>
            <a:ext cx="682171" cy="23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54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Hidden Markov Models (HMMs</a:t>
            </a:r>
            <a:r>
              <a:rPr lang="en-US" dirty="0" smtClean="0"/>
              <a:t>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A Hidden Markov Model (HMM) extends Markov models by introducing hidden </a:t>
                </a:r>
                <a:r>
                  <a:rPr lang="en-US" dirty="0" smtClean="0"/>
                  <a:t>variables.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 smtClean="0"/>
                  <a:t>Speech </a:t>
                </a:r>
                <a:r>
                  <a:rPr lang="en-US" dirty="0"/>
                  <a:t>Recognition</a:t>
                </a:r>
                <a:endParaRPr lang="en-IN" dirty="0"/>
              </a:p>
              <a:p>
                <a:pPr lvl="0"/>
                <a:r>
                  <a:rPr lang="en-US" b="1" dirty="0"/>
                  <a:t>Hidden States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𝑧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: Phonemes in speech</a:t>
                </a:r>
                <a:endParaRPr lang="en-IN" dirty="0"/>
              </a:p>
              <a:p>
                <a:pPr lvl="0"/>
                <a:r>
                  <a:rPr lang="en-US" b="1" dirty="0"/>
                  <a:t>Observed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: Audio signals</a:t>
                </a:r>
                <a:endParaRPr lang="en-IN" dirty="0"/>
              </a:p>
              <a:p>
                <a:r>
                  <a:rPr lang="en-US" dirty="0"/>
                  <a:t>Graph:</a:t>
                </a:r>
                <a:endParaRPr lang="en-IN" dirty="0"/>
              </a:p>
              <a:p>
                <a:r>
                  <a:rPr lang="en-US" dirty="0"/>
                  <a:t>  z1 → z2 → z3 → z4 ...</a:t>
                </a:r>
                <a:br>
                  <a:rPr lang="en-US" dirty="0"/>
                </a:br>
                <a:r>
                  <a:rPr lang="en-US" dirty="0"/>
                  <a:t>   |    |    |    |</a:t>
                </a:r>
                <a:br>
                  <a:rPr lang="en-US" dirty="0"/>
                </a:br>
                <a:r>
                  <a:rPr lang="en-US" dirty="0"/>
                  <a:t>  x1   x2   x3   x4</a:t>
                </a:r>
                <a:br>
                  <a:rPr lang="en-US" dirty="0"/>
                </a:br>
                <a:endParaRPr lang="en-IN" dirty="0"/>
              </a:p>
              <a:p>
                <a:r>
                  <a:rPr lang="en-US" dirty="0"/>
                  <a:t>Joint probability: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𝑧</m:t>
                        </m:r>
                      </m:e>
                      <m:sub>
                        <m:r>
                          <a:rPr lang="en-US"/>
                          <m:t>1:</m:t>
                        </m:r>
                        <m:r>
                          <a:rPr lang="en-US" i="1"/>
                          <m:t>𝑇</m:t>
                        </m:r>
                      </m:sub>
                    </m:sSub>
                    <m:r>
                      <a:rPr lang="en-US"/>
                      <m:t>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/>
                          <m:t>1:</m:t>
                        </m:r>
                        <m:r>
                          <a:rPr lang="en-US" i="1"/>
                          <m:t>𝑇</m:t>
                        </m:r>
                      </m:sub>
                    </m:sSub>
                    <m:r>
                      <a:rPr lang="en-US"/>
                      <m:t>)=</m:t>
                    </m:r>
                    <m:r>
                      <a:rPr lang="en-US" i="1"/>
                      <m:t>𝑝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𝑧</m:t>
                        </m:r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)</m:t>
                    </m:r>
                    <m:nary>
                      <m:naryPr>
                        <m:chr m:val="∏"/>
                        <m:limLoc m:val="undOvr"/>
                        <m:grow m:val="on"/>
                        <m:ctrlPr>
                          <a:rPr lang="en-IN" i="1"/>
                        </m:ctrlPr>
                      </m:naryPr>
                      <m:sub>
                        <m:r>
                          <a:rPr lang="en-US" i="1"/>
                          <m:t>𝑡</m:t>
                        </m:r>
                        <m:r>
                          <a:rPr lang="en-US"/>
                          <m:t>=2</m:t>
                        </m:r>
                      </m:sub>
                      <m:sup>
                        <m:r>
                          <a:rPr lang="en-US" i="1"/>
                          <m:t>𝑇</m:t>
                        </m:r>
                      </m:sup>
                      <m:e>
                        <m:r>
                          <a:rPr lang="en-US"/>
                          <m:t> </m:t>
                        </m:r>
                      </m:e>
                    </m:nary>
                    <m:r>
                      <a:rPr lang="en-US" i="1"/>
                      <m:t>𝑝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𝑧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en-US"/>
                      <m:t>|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𝑧</m:t>
                        </m:r>
                      </m:e>
                      <m:sub>
                        <m:r>
                          <a:rPr lang="en-US" i="1"/>
                          <m:t>𝑡</m:t>
                        </m:r>
                        <m:r>
                          <a:rPr lang="en-US" i="1"/>
                          <m:t>−</m:t>
                        </m:r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)</m:t>
                    </m:r>
                    <m:nary>
                      <m:naryPr>
                        <m:chr m:val="∏"/>
                        <m:limLoc m:val="undOvr"/>
                        <m:grow m:val="on"/>
                        <m:ctrlPr>
                          <a:rPr lang="en-IN" i="1"/>
                        </m:ctrlPr>
                      </m:naryPr>
                      <m:sub>
                        <m:r>
                          <a:rPr lang="en-US" i="1"/>
                          <m:t>𝑡</m:t>
                        </m:r>
                        <m:r>
                          <a:rPr lang="en-US"/>
                          <m:t>=1</m:t>
                        </m:r>
                      </m:sub>
                      <m:sup>
                        <m:r>
                          <a:rPr lang="en-US" i="1"/>
                          <m:t>𝑇</m:t>
                        </m:r>
                      </m:sup>
                      <m:e>
                        <m:r>
                          <a:rPr lang="en-US"/>
                          <m:t> </m:t>
                        </m:r>
                      </m:e>
                    </m:nary>
                    <m:r>
                      <a:rPr lang="en-US" i="1"/>
                      <m:t>𝑝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en-US"/>
                      <m:t>|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𝑧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en-US"/>
                      <m:t>)</m:t>
                    </m:r>
                  </m:oMath>
                </a14:m>
                <a:endParaRPr lang="en-IN" dirty="0"/>
              </a:p>
              <a:p>
                <a:r>
                  <a:rPr lang="en-US" dirty="0"/>
                  <a:t>This is useful for inferring the hidden state sequence given observations.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5257800"/>
              </a:xfrm>
              <a:blipFill rotWithShape="0">
                <a:blip r:embed="rId2"/>
                <a:stretch>
                  <a:fillRect l="-897" t="-24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368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03950" y="3116943"/>
            <a:ext cx="10871200" cy="990600"/>
          </a:xfrm>
        </p:spPr>
        <p:txBody>
          <a:bodyPr>
            <a:normAutofit/>
          </a:bodyPr>
          <a:lstStyle/>
          <a:p>
            <a:r>
              <a:rPr lang="en-US" dirty="0"/>
              <a:t>Directed Gaussian Graphical Models (DGGM</a:t>
            </a:r>
            <a:r>
              <a:rPr lang="en-US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95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Directed Gaussian Graphical Models (DGGM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Directed Gaussian Graphical Model (DGGM) is a Bayesian network where all the random variables are continuous and follow a Gaussian distribution.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conditional probability distributions (CPDs) of these variables are linear Gaussian distributions, meaning that each variable is a linear function of its parents with some added Gaussian noise.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826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ustom 1">
      <a:majorFont>
        <a:latin typeface="Mongolian Baiti"/>
        <a:ea typeface=""/>
        <a:cs typeface=""/>
      </a:majorFont>
      <a:minorFont>
        <a:latin typeface="Mongolian Baiti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6123</TotalTime>
  <Words>474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Wingdings 2</vt:lpstr>
      <vt:lpstr>Arial</vt:lpstr>
      <vt:lpstr>Wingdings</vt:lpstr>
      <vt:lpstr>Mongolian Baiti</vt:lpstr>
      <vt:lpstr>EB Garamond</vt:lpstr>
      <vt:lpstr>Median</vt:lpstr>
      <vt:lpstr>PowerPoint Presentation</vt:lpstr>
      <vt:lpstr>DGMs Example  A DGM consists of nodes (random variables) and directed edges (dependencies).  A directed edge from node A to node B means that B depends on A (i.e., p(B|A)).   </vt:lpstr>
      <vt:lpstr>Naive Bayes Model</vt:lpstr>
      <vt:lpstr>Markov Property in DGMs</vt:lpstr>
      <vt:lpstr>Tree-Augmented Naive Bayes (TAN) Model</vt:lpstr>
      <vt:lpstr>Markov Chains (First and Second Order)</vt:lpstr>
      <vt:lpstr>Hidden Markov Models (HMMs)</vt:lpstr>
      <vt:lpstr>Directed Gaussian Graphical Models (DGGM)</vt:lpstr>
      <vt:lpstr>Directed Gaussian Graphical Models (DGGM)</vt:lpstr>
      <vt:lpstr>1. Conditional Probability Distributions in a DGGM</vt:lpstr>
      <vt:lpstr>2. Matrix-Vector Representation of the Model</vt:lpstr>
      <vt:lpstr>3. Covariance Matrix Computation</vt:lpstr>
      <vt:lpstr>Key points</vt:lpstr>
      <vt:lpstr>PowerPoint Presentation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Post-disaster Image Analysis For Urban Regions:  A Domain Adaptation Approach</dc:title>
  <dc:creator>Prakash</dc:creator>
  <cp:lastModifiedBy>Microsoft account</cp:lastModifiedBy>
  <cp:revision>534</cp:revision>
  <cp:lastPrinted>2018-09-13T22:08:13Z</cp:lastPrinted>
  <dcterms:modified xsi:type="dcterms:W3CDTF">2025-02-16T14:16:21Z</dcterms:modified>
</cp:coreProperties>
</file>