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12"/>
  </p:notesMasterIdLst>
  <p:sldIdLst>
    <p:sldId id="420" r:id="rId2"/>
    <p:sldId id="506" r:id="rId3"/>
    <p:sldId id="520" r:id="rId4"/>
    <p:sldId id="521" r:id="rId5"/>
    <p:sldId id="522" r:id="rId6"/>
    <p:sldId id="524" r:id="rId7"/>
    <p:sldId id="523" r:id="rId8"/>
    <p:sldId id="525" r:id="rId9"/>
    <p:sldId id="526" r:id="rId10"/>
    <p:sldId id="519" r:id="rId11"/>
  </p:sldIdLst>
  <p:sldSz cx="12192000" cy="6858000"/>
  <p:notesSz cx="7315200" cy="9601200"/>
  <p:embeddedFontLst>
    <p:embeddedFont>
      <p:font typeface="Wingdings 2" panose="05020102010507070707" pitchFamily="18" charset="2"/>
      <p:regular r:id="rId13"/>
    </p:embeddedFont>
    <p:embeddedFont>
      <p:font typeface="Mongolian Baiti" panose="03000500000000000000" pitchFamily="66" charset="0"/>
      <p:regular r:id="rId14"/>
    </p:embeddedFont>
    <p:embeddedFont>
      <p:font typeface="EB Garamon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 Topics Overview</a:t>
            </a:r>
            <a:endParaRPr lang="en-GB" dirty="0">
              <a:cs typeface="Mongolian Baiti"/>
            </a:endParaRPr>
          </a:p>
        </p:txBody>
      </p:sp>
      <p:sp>
        <p:nvSpPr>
          <p:cNvPr id="5" name="Google Shape;137;p19"/>
          <p:cNvSpPr txBox="1">
            <a:spLocks/>
          </p:cNvSpPr>
          <p:nvPr/>
        </p:nvSpPr>
        <p:spPr>
          <a:xfrm>
            <a:off x="28598" y="616099"/>
            <a:ext cx="12163402" cy="7627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Pts val="4400"/>
              <a:buFontTx/>
            </a:pP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Directed Graphical models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6" name="Google Shape;137;p19"/>
          <p:cNvSpPr txBox="1">
            <a:spLocks/>
          </p:cNvSpPr>
          <p:nvPr/>
        </p:nvSpPr>
        <p:spPr>
          <a:xfrm>
            <a:off x="2545512" y="2403920"/>
            <a:ext cx="7387771" cy="1542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Inference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Murphy</a:t>
            </a:r>
            <a:r>
              <a:rPr lang="en-IN" dirty="0"/>
              <a:t>, Kevin P. </a:t>
            </a:r>
            <a:r>
              <a:rPr lang="en-IN" i="1" dirty="0"/>
              <a:t>Machine learning: a probabilistic perspective</a:t>
            </a:r>
            <a:r>
              <a:rPr lang="en-IN" dirty="0"/>
              <a:t>. MIT press, 2012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1265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07" y="2260601"/>
            <a:ext cx="10871200" cy="3399971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07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Graphical models provide a structured way to represent joint probability distributions over multiple variables. Inference in graphical models refers to the process of </a:t>
            </a:r>
            <a:r>
              <a:rPr lang="en-US" b="1" dirty="0"/>
              <a:t>estimating unknown variables</a:t>
            </a:r>
            <a:r>
              <a:rPr lang="en-US" dirty="0"/>
              <a:t> given observed ones. This is important in </a:t>
            </a:r>
            <a:r>
              <a:rPr lang="en-US" dirty="0" smtClean="0"/>
              <a:t>applications </a:t>
            </a:r>
            <a:r>
              <a:rPr lang="en-US" dirty="0"/>
              <a:t>such as:</a:t>
            </a:r>
            <a:endParaRPr lang="en-IN" dirty="0"/>
          </a:p>
          <a:p>
            <a:pPr lvl="0"/>
            <a:r>
              <a:rPr lang="en-US" b="1" dirty="0"/>
              <a:t>Hidden Markov Models (HMMs)</a:t>
            </a:r>
            <a:r>
              <a:rPr lang="en-US" dirty="0"/>
              <a:t>: Estimating hidden states (e.g., phonemes in speech recognition) given observations (e.g., audio signals).</a:t>
            </a:r>
            <a:endParaRPr lang="en-IN" dirty="0"/>
          </a:p>
          <a:p>
            <a:pPr lvl="0"/>
            <a:r>
              <a:rPr lang="en-US" b="1" dirty="0"/>
              <a:t>Genetic Linkage Analysis</a:t>
            </a:r>
            <a:r>
              <a:rPr lang="en-US" dirty="0"/>
              <a:t>: Estimating the likelihood of data under different hypotheses (e.g., location of disease-causing genes).</a:t>
            </a:r>
            <a:endParaRPr lang="en-IN" dirty="0"/>
          </a:p>
          <a:p>
            <a:pPr lvl="0"/>
            <a:r>
              <a:rPr lang="en-US" b="1" dirty="0"/>
              <a:t>General Bayesian Networks</a:t>
            </a:r>
            <a:r>
              <a:rPr lang="en-US" dirty="0"/>
              <a:t>: Estimating latent variables (e.g., medical diagnosis from symptoms).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05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Problem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199"/>
                <a:ext cx="11244507" cy="51344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set of </a:t>
                </a:r>
                <a:r>
                  <a:rPr lang="en-US" b="1" dirty="0"/>
                  <a:t>correlated random variables</a:t>
                </a:r>
                <a:r>
                  <a:rPr lang="en-US" dirty="0"/>
                  <a:t> represented by the joint probability distribution: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1:</m:t>
                        </m:r>
                        <m:r>
                          <a:rPr lang="en-US" i="1"/>
                          <m:t>𝑉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𝜃</m:t>
                    </m:r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1:</m:t>
                        </m:r>
                        <m:r>
                          <a:rPr lang="en-US" i="1"/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are the variables in the model.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𝜃</m:t>
                    </m:r>
                  </m:oMath>
                </a14:m>
                <a:r>
                  <a:rPr lang="en-US" dirty="0"/>
                  <a:t> represents the parameters of the model (e.g., probabilities in a Bayesian network).</a:t>
                </a:r>
                <a:endParaRPr lang="en-IN" dirty="0"/>
              </a:p>
              <a:p>
                <a:r>
                  <a:rPr lang="en-US" dirty="0"/>
                  <a:t>We </a:t>
                </a:r>
                <a:r>
                  <a:rPr lang="en-US" dirty="0" smtClean="0"/>
                  <a:t>can divide </a:t>
                </a:r>
                <a:r>
                  <a:rPr lang="en-US" dirty="0"/>
                  <a:t>the variables into:</a:t>
                </a:r>
                <a:endParaRPr lang="en-IN" dirty="0"/>
              </a:p>
              <a:p>
                <a:pPr lvl="1"/>
                <a:r>
                  <a:rPr lang="en-US" b="1" dirty="0"/>
                  <a:t>Visible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: These are </a:t>
                </a:r>
                <a:r>
                  <a:rPr lang="en-US" b="1" dirty="0"/>
                  <a:t>observed</a:t>
                </a:r>
                <a:r>
                  <a:rPr lang="en-US" dirty="0"/>
                  <a:t> (e.g., symptoms in medical diagnosis).</a:t>
                </a:r>
                <a:endParaRPr lang="en-IN" dirty="0"/>
              </a:p>
              <a:p>
                <a:pPr lvl="1"/>
                <a:r>
                  <a:rPr lang="en-US" b="1" dirty="0"/>
                  <a:t>Hidden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These are </a:t>
                </a:r>
                <a:r>
                  <a:rPr lang="en-US" b="1" dirty="0"/>
                  <a:t>unobserved</a:t>
                </a:r>
                <a:r>
                  <a:rPr lang="en-US" dirty="0"/>
                  <a:t> and need to be inferred (e.g., disease presence).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199"/>
                <a:ext cx="11244507" cy="5134429"/>
              </a:xfrm>
              <a:blipFill rotWithShape="0">
                <a:blip r:embed="rId2"/>
                <a:stretch>
                  <a:fillRect l="-271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07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</a:t>
            </a:r>
            <a:r>
              <a:rPr lang="en-US" dirty="0" smtClean="0"/>
              <a:t>Problem..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199"/>
                <a:ext cx="11244507" cy="51344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Inference involves computing the </a:t>
                </a:r>
                <a:r>
                  <a:rPr lang="en-US" b="1" dirty="0"/>
                  <a:t>posterior probability</a:t>
                </a:r>
                <a:r>
                  <a:rPr lang="en-US" dirty="0"/>
                  <a:t> of the hidden variables given the observed ones: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h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/>
                      <m:t>,</m:t>
                    </m:r>
                    <m:r>
                      <a:rPr lang="en-US" i="1"/>
                      <m:t>𝜃</m:t>
                    </m:r>
                    <m:r>
                      <a:rPr lang="en-US"/>
                      <m:t>)=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US" i="1"/>
                          <m:t>𝑝</m:t>
                        </m:r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h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𝑣</m:t>
                            </m:r>
                          </m:sub>
                        </m:sSub>
                        <m:r>
                          <a:rPr lang="en-US"/>
                          <m:t>|</m:t>
                        </m:r>
                        <m:r>
                          <a:rPr lang="en-US" i="1"/>
                          <m:t>𝜃</m:t>
                        </m:r>
                        <m:r>
                          <a:rPr lang="en-US"/>
                          <m:t>)</m:t>
                        </m:r>
                      </m:num>
                      <m:den>
                        <m:r>
                          <a:rPr lang="en-US" i="1"/>
                          <m:t>𝑝</m:t>
                        </m:r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𝑣</m:t>
                            </m:r>
                          </m:sub>
                        </m:sSub>
                        <m:r>
                          <a:rPr lang="en-US"/>
                          <m:t>|</m:t>
                        </m:r>
                        <m:r>
                          <a:rPr lang="en-US" i="1"/>
                          <m:t>𝜃</m:t>
                        </m:r>
                        <m:r>
                          <a:rPr lang="en-US"/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/>
                  <a:t>numerator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h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𝜃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is the joint probability of the hidden and visible variables.</a:t>
                </a:r>
                <a:endParaRPr lang="en-IN" dirty="0"/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denominator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𝜃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evidence</a:t>
                </a:r>
                <a:r>
                  <a:rPr lang="en-US" dirty="0"/>
                  <a:t> (i.e., the probability of the observed data), which normalizes the distribution.</a:t>
                </a:r>
                <a:endParaRPr lang="en-IN" dirty="0"/>
              </a:p>
              <a:p>
                <a:r>
                  <a:rPr lang="en-US" dirty="0" smtClean="0"/>
                  <a:t>As wee </a:t>
                </a:r>
                <a:r>
                  <a:rPr lang="en-US" dirty="0"/>
                  <a:t>don't directly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, we sum over all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𝜃</m:t>
                    </m:r>
                    <m:r>
                      <a:rPr lang="en-US"/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/>
                        </m:ctrlPr>
                      </m:naryPr>
                      <m:sub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h</m:t>
                            </m:r>
                          </m:sub>
                          <m:sup>
                            <m:r>
                              <a:rPr lang="en-US" i="1"/>
                              <m:t>′</m:t>
                            </m:r>
                          </m:sup>
                        </m:sSubSup>
                      </m:sub>
                      <m:sup/>
                      <m:e>
                        <m:r>
                          <a:rPr lang="en-US"/>
                          <m:t> </m:t>
                        </m:r>
                      </m:e>
                    </m:nary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h</m:t>
                        </m:r>
                      </m:sub>
                      <m:sup>
                        <m:r>
                          <a:rPr lang="en-US" i="1"/>
                          <m:t>′</m:t>
                        </m:r>
                      </m:sup>
                    </m:sSubSup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𝜃</m:t>
                    </m:r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This normalization ensures that the posterior probability sums to 1.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199"/>
                <a:ext cx="11244507" cy="5134429"/>
              </a:xfrm>
              <a:blipFill rotWithShape="0">
                <a:blip r:embed="rId2"/>
                <a:stretch>
                  <a:fillRect l="-271" t="-2017" r="-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38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Inference </a:t>
            </a:r>
            <a:r>
              <a:rPr lang="en-US" dirty="0" smtClean="0"/>
              <a:t>Problem..</a:t>
            </a:r>
            <a:r>
              <a:rPr lang="en-US" dirty="0"/>
              <a:t> Query vs. Nuisance Variables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199"/>
                <a:ext cx="11244507" cy="51344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Sometimes, we are only interested in </a:t>
                </a:r>
                <a:r>
                  <a:rPr lang="en-US" b="1" dirty="0"/>
                  <a:t>some</a:t>
                </a:r>
                <a:r>
                  <a:rPr lang="en-US" dirty="0"/>
                  <a:t> of the hidden variables while others are just "nuisance" variables. In such cases, we partition the hidden variables into:</a:t>
                </a:r>
                <a:endParaRPr lang="en-IN" dirty="0"/>
              </a:p>
              <a:p>
                <a:pPr lvl="0"/>
                <a:r>
                  <a:rPr lang="en-US" b="1" dirty="0"/>
                  <a:t>Query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: Variables whose values we want to estimate.</a:t>
                </a:r>
                <a:endParaRPr lang="en-IN" dirty="0"/>
              </a:p>
              <a:p>
                <a:pPr lvl="0"/>
                <a:r>
                  <a:rPr lang="en-US" b="1" dirty="0"/>
                  <a:t>Nuisance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 Variables we are not interested in.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To obtain the probability of the query variables, we marginalize out the nuisance variables: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/>
                      <m:t>,</m:t>
                    </m:r>
                    <m:r>
                      <a:rPr lang="en-US" i="1"/>
                      <m:t>𝜃</m:t>
                    </m:r>
                    <m:r>
                      <a:rPr lang="en-US"/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/>
                        </m:ctrlPr>
                      </m:naryPr>
                      <m:sub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</m:sub>
                        </m:sSub>
                      </m:sub>
                      <m:sup/>
                      <m:e>
                        <m:r>
                          <a:rPr lang="en-US"/>
                          <m:t> </m:t>
                        </m:r>
                      </m:e>
                    </m:nary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/>
                      <m:t>,</m:t>
                    </m:r>
                    <m:r>
                      <a:rPr lang="en-US" i="1"/>
                      <m:t>𝜃</m:t>
                    </m:r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This reduces complexity by eliminating unnecessary variables.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199"/>
                <a:ext cx="11244507" cy="5134429"/>
              </a:xfrm>
              <a:blipFill rotWithShape="0">
                <a:blip r:embed="rId2"/>
                <a:stretch>
                  <a:fillRect l="-1138" t="-1068" r="-2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28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Computational </a:t>
            </a:r>
            <a:r>
              <a:rPr lang="en-US" b="1" dirty="0"/>
              <a:t>Complexity of </a:t>
            </a:r>
            <a:r>
              <a:rPr lang="en-US" b="1" dirty="0" smtClean="0"/>
              <a:t>Inference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48349" y="1494971"/>
                <a:ext cx="11408229" cy="5464629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400" b="1" dirty="0"/>
                  <a:t>Multivariate Gaussian Case</a:t>
                </a:r>
                <a:r>
                  <a:rPr lang="en-US" sz="2400" dirty="0"/>
                  <a:t>:</a:t>
                </a:r>
                <a:endParaRPr lang="en-IN" sz="2400" dirty="0"/>
              </a:p>
              <a:p>
                <a:pPr lvl="1"/>
                <a:r>
                  <a:rPr lang="en-US" sz="2000" dirty="0"/>
                  <a:t>If the variables follow a Gaussian distribution, inference can be performed efficiently in O(V³) time using linear algebra techniques like the </a:t>
                </a:r>
                <a:r>
                  <a:rPr lang="en-US" sz="2000" dirty="0" err="1"/>
                  <a:t>Kalman</a:t>
                </a:r>
                <a:r>
                  <a:rPr lang="en-US" sz="2000" dirty="0"/>
                  <a:t> filter or Gaussian elimination.</a:t>
                </a:r>
                <a:endParaRPr lang="en-IN" sz="2000" dirty="0"/>
              </a:p>
              <a:p>
                <a:pPr lvl="0"/>
                <a:r>
                  <a:rPr lang="en-US" sz="2400" b="1" dirty="0"/>
                  <a:t>Discrete Variables with </a:t>
                </a:r>
                <a14:m>
                  <m:oMath xmlns:m="http://schemas.openxmlformats.org/officeDocument/2006/math">
                    <m:r>
                      <a:rPr lang="en-US" sz="2400" i="1"/>
                      <m:t>𝐾</m:t>
                    </m:r>
                  </m:oMath>
                </a14:m>
                <a:r>
                  <a:rPr lang="en-US" sz="2400" b="1" dirty="0"/>
                  <a:t> Possible States</a:t>
                </a:r>
                <a:r>
                  <a:rPr lang="en-US" sz="2400" dirty="0"/>
                  <a:t>:</a:t>
                </a:r>
                <a:endParaRPr lang="en-IN" sz="2400" dirty="0"/>
              </a:p>
              <a:p>
                <a:pPr lvl="1"/>
                <a:r>
                  <a:rPr lang="en-US" sz="2000" dirty="0"/>
                  <a:t>If the joint distribution is represented as a full multi-dimensional table, exact inference takes O(K^V) time (exponential complexity), which is infeasible for large graphs.</a:t>
                </a:r>
                <a:endParaRPr lang="en-IN" sz="2000" dirty="0"/>
              </a:p>
              <a:p>
                <a:pPr lvl="1"/>
                <a:r>
                  <a:rPr lang="en-US" sz="2000" dirty="0"/>
                  <a:t>Instead, we </a:t>
                </a:r>
                <a:r>
                  <a:rPr lang="en-US" sz="2000" dirty="0" smtClean="0"/>
                  <a:t>use </a:t>
                </a:r>
                <a:r>
                  <a:rPr lang="en-US" sz="2000" dirty="0"/>
                  <a:t>factorization properties of graphical models to reduce computation.</a:t>
                </a:r>
                <a:endParaRPr lang="en-IN" sz="2000" dirty="0"/>
              </a:p>
              <a:p>
                <a:pPr lvl="0"/>
                <a:r>
                  <a:rPr lang="en-US" sz="2400" b="1" dirty="0" err="1"/>
                  <a:t>Treewidth</a:t>
                </a:r>
                <a:r>
                  <a:rPr lang="en-US" sz="2400" b="1" dirty="0"/>
                  <a:t> and Efficient Inference</a:t>
                </a:r>
                <a:r>
                  <a:rPr lang="en-US" sz="2400" dirty="0"/>
                  <a:t>:</a:t>
                </a:r>
                <a:endParaRPr lang="en-IN" sz="2400" dirty="0"/>
              </a:p>
              <a:p>
                <a:pPr lvl="1"/>
                <a:r>
                  <a:rPr lang="en-US" sz="2000" dirty="0"/>
                  <a:t>If the graph is tree-like, inference can be done efficiently.</a:t>
                </a:r>
                <a:endParaRPr lang="en-IN" sz="2000" dirty="0"/>
              </a:p>
              <a:p>
                <a:pPr lvl="1"/>
                <a:r>
                  <a:rPr lang="en-US" sz="2000" dirty="0"/>
                  <a:t>The </a:t>
                </a:r>
                <a:r>
                  <a:rPr lang="en-US" sz="2000" dirty="0" err="1"/>
                  <a:t>treewidth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/>
                      <m:t>𝑤</m:t>
                    </m:r>
                  </m:oMath>
                </a14:m>
                <a:r>
                  <a:rPr lang="en-US" sz="2000" dirty="0"/>
                  <a:t> of the graph determines the complexity:</a:t>
                </a:r>
                <a:endParaRPr lang="en-IN" sz="2000" dirty="0"/>
              </a:p>
              <a:p>
                <a:pPr lvl="2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/>
                      <m:t>𝑤</m:t>
                    </m:r>
                    <m:r>
                      <a:rPr lang="en-US" sz="1800" b="0"/>
                      <m:t>=</m:t>
                    </m:r>
                    <m:r>
                      <a:rPr lang="en-US" sz="1800" b="0" i="1"/>
                      <m:t>1</m:t>
                    </m:r>
                  </m:oMath>
                </a14:m>
                <a:r>
                  <a:rPr lang="en-US" sz="1800" dirty="0"/>
                  <a:t> (i.e., the graph is a tree or a simple chain), inference takes O(VK²) time.</a:t>
                </a:r>
                <a:endParaRPr lang="en-IN" sz="1800" dirty="0"/>
              </a:p>
              <a:p>
                <a:pPr lvl="2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/>
                      <m:t>𝑤</m:t>
                    </m:r>
                  </m:oMath>
                </a14:m>
                <a:r>
                  <a:rPr lang="en-US" sz="1800" dirty="0"/>
                  <a:t> is large, inference may take exponential </a:t>
                </a:r>
                <a:r>
                  <a:rPr lang="en-US" sz="1800" dirty="0" smtClean="0"/>
                  <a:t>time.</a:t>
                </a:r>
                <a:endParaRPr lang="en-IN" sz="1800" dirty="0" smtClean="0"/>
              </a:p>
              <a:p>
                <a:pPr marL="91440" indent="0">
                  <a:buNone/>
                </a:pPr>
                <a:r>
                  <a:rPr lang="en-US" sz="2400" dirty="0" smtClean="0"/>
                  <a:t>For general graphs, inference can be very expensive (exponential in the number of nodes).</a:t>
                </a:r>
                <a:endParaRPr lang="en-IN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48349" y="1494971"/>
                <a:ext cx="11408229" cy="5464629"/>
              </a:xfrm>
              <a:blipFill rotWithShape="0">
                <a:blip r:embed="rId2"/>
                <a:stretch>
                  <a:fillRect l="-107" t="-8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25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Inference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exact inference can be computationally intractable, we </a:t>
            </a:r>
            <a:r>
              <a:rPr lang="en-US" dirty="0" smtClean="0"/>
              <a:t>use some common approaches</a:t>
            </a:r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US" dirty="0"/>
              <a:t>Sampling-based methods (e.g., Markov Chain Monte Carlo)</a:t>
            </a:r>
            <a:endParaRPr lang="en-IN" dirty="0"/>
          </a:p>
          <a:p>
            <a:pPr lvl="1"/>
            <a:r>
              <a:rPr lang="en-US" dirty="0" err="1"/>
              <a:t>Variational</a:t>
            </a:r>
            <a:r>
              <a:rPr lang="en-US" dirty="0"/>
              <a:t> inference</a:t>
            </a:r>
            <a:endParaRPr lang="en-IN" dirty="0"/>
          </a:p>
          <a:p>
            <a:pPr lvl="1"/>
            <a:r>
              <a:rPr lang="en-US" dirty="0"/>
              <a:t>Loopy belief propagation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22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Points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67657" y="1600200"/>
                <a:ext cx="11422743" cy="525780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800" dirty="0"/>
                  <a:t>Inference in graphical models means estimating unknown variables given observed ones.</a:t>
                </a:r>
                <a:endParaRPr lang="en-IN" sz="2800" dirty="0"/>
              </a:p>
              <a:p>
                <a:pPr lvl="0"/>
                <a:r>
                  <a:rPr lang="en-US" sz="2800" dirty="0"/>
                  <a:t>The key equation is the posterior probability:</a:t>
                </a:r>
                <a14:m>
                  <m:oMath xmlns:m="http://schemas.openxmlformats.org/officeDocument/2006/math">
                    <m:r>
                      <a:rPr lang="en-US" sz="2800" b="0" i="1"/>
                      <m:t>𝑝</m:t>
                    </m:r>
                    <m:r>
                      <a:rPr lang="en-US" sz="2800" b="0"/>
                      <m:t>(</m:t>
                    </m:r>
                    <m:sSub>
                      <m:sSubPr>
                        <m:ctrlPr>
                          <a:rPr lang="en-IN" sz="2800" i="1"/>
                        </m:ctrlPr>
                      </m:sSubPr>
                      <m:e>
                        <m:r>
                          <a:rPr lang="en-US" sz="2800" b="0" i="1"/>
                          <m:t>𝑥</m:t>
                        </m:r>
                      </m:e>
                      <m:sub>
                        <m:r>
                          <a:rPr lang="en-US" sz="2800" b="0" i="1"/>
                          <m:t>h</m:t>
                        </m:r>
                      </m:sub>
                    </m:sSub>
                    <m:r>
                      <a:rPr lang="en-US" sz="2800" b="0"/>
                      <m:t>|</m:t>
                    </m:r>
                    <m:sSub>
                      <m:sSubPr>
                        <m:ctrlPr>
                          <a:rPr lang="en-IN" sz="2800" i="1"/>
                        </m:ctrlPr>
                      </m:sSubPr>
                      <m:e>
                        <m:r>
                          <a:rPr lang="en-US" sz="2800" b="0" i="1"/>
                          <m:t>𝑥</m:t>
                        </m:r>
                      </m:e>
                      <m:sub>
                        <m:r>
                          <a:rPr lang="en-US" sz="2800" b="0" i="1"/>
                          <m:t>𝑣</m:t>
                        </m:r>
                      </m:sub>
                    </m:sSub>
                    <m:r>
                      <a:rPr lang="en-US" sz="2800" b="0"/>
                      <m:t>,</m:t>
                    </m:r>
                    <m:r>
                      <a:rPr lang="en-US" sz="2800" b="0" i="1"/>
                      <m:t>𝜃</m:t>
                    </m:r>
                    <m:r>
                      <a:rPr lang="en-US" sz="2800" b="0"/>
                      <m:t>)=</m:t>
                    </m:r>
                    <m:f>
                      <m:fPr>
                        <m:ctrlPr>
                          <a:rPr lang="en-IN" sz="2800" i="1"/>
                        </m:ctrlPr>
                      </m:fPr>
                      <m:num>
                        <m:r>
                          <a:rPr lang="en-US" sz="2800" b="0" i="1"/>
                          <m:t>𝑝</m:t>
                        </m:r>
                        <m:r>
                          <a:rPr lang="en-US" sz="2800" b="0"/>
                          <m:t>(</m:t>
                        </m:r>
                        <m:sSub>
                          <m:sSubPr>
                            <m:ctrlPr>
                              <a:rPr lang="en-IN" sz="2800" i="1"/>
                            </m:ctrlPr>
                          </m:sSubPr>
                          <m:e>
                            <m:r>
                              <a:rPr lang="en-US" sz="2800" b="0" i="1"/>
                              <m:t>𝑥</m:t>
                            </m:r>
                          </m:e>
                          <m:sub>
                            <m:r>
                              <a:rPr lang="en-US" sz="2800" b="0" i="1"/>
                              <m:t>h</m:t>
                            </m:r>
                          </m:sub>
                        </m:sSub>
                        <m:r>
                          <a:rPr lang="en-US" sz="2800" b="0"/>
                          <m:t>,</m:t>
                        </m:r>
                        <m:sSub>
                          <m:sSubPr>
                            <m:ctrlPr>
                              <a:rPr lang="en-IN" sz="2800" i="1"/>
                            </m:ctrlPr>
                          </m:sSubPr>
                          <m:e>
                            <m:r>
                              <a:rPr lang="en-US" sz="2800" b="0" i="1"/>
                              <m:t>𝑥</m:t>
                            </m:r>
                          </m:e>
                          <m:sub>
                            <m:r>
                              <a:rPr lang="en-US" sz="2800" b="0" i="1"/>
                              <m:t>𝑣</m:t>
                            </m:r>
                          </m:sub>
                        </m:sSub>
                        <m:r>
                          <a:rPr lang="en-US" sz="2800" b="0"/>
                          <m:t>|</m:t>
                        </m:r>
                        <m:r>
                          <a:rPr lang="en-US" sz="2800" b="0" i="1"/>
                          <m:t>𝜃</m:t>
                        </m:r>
                        <m:r>
                          <a:rPr lang="en-US" sz="2800" b="0"/>
                          <m:t>)</m:t>
                        </m:r>
                      </m:num>
                      <m:den>
                        <m:r>
                          <a:rPr lang="en-US" sz="2800" b="0" i="1"/>
                          <m:t>𝑝</m:t>
                        </m:r>
                        <m:r>
                          <a:rPr lang="en-US" sz="2800" b="0"/>
                          <m:t>(</m:t>
                        </m:r>
                        <m:sSub>
                          <m:sSubPr>
                            <m:ctrlPr>
                              <a:rPr lang="en-IN" sz="2800" i="1"/>
                            </m:ctrlPr>
                          </m:sSubPr>
                          <m:e>
                            <m:r>
                              <a:rPr lang="en-US" sz="2800" b="0" i="1"/>
                              <m:t>𝑥</m:t>
                            </m:r>
                          </m:e>
                          <m:sub>
                            <m:r>
                              <a:rPr lang="en-US" sz="2800" b="0" i="1"/>
                              <m:t>𝑣</m:t>
                            </m:r>
                          </m:sub>
                        </m:sSub>
                        <m:r>
                          <a:rPr lang="en-US" sz="2800" b="0"/>
                          <m:t>|</m:t>
                        </m:r>
                        <m:r>
                          <a:rPr lang="en-US" sz="2800" b="0" i="1"/>
                          <m:t>𝜃</m:t>
                        </m:r>
                        <m:r>
                          <a:rPr lang="en-US" sz="2800" b="0"/>
                          <m:t>)</m:t>
                        </m:r>
                      </m:den>
                    </m:f>
                  </m:oMath>
                </a14:m>
                <a:endParaRPr lang="en-IN" sz="2800" dirty="0"/>
              </a:p>
              <a:p>
                <a:pPr lvl="0"/>
                <a:r>
                  <a:rPr lang="en-US" sz="2800" dirty="0"/>
                  <a:t>When there are nuisance variables, they are summed out to get the probability of the query variables.</a:t>
                </a:r>
                <a:endParaRPr lang="en-IN" sz="2800" dirty="0"/>
              </a:p>
              <a:p>
                <a:pPr lvl="0"/>
                <a:r>
                  <a:rPr lang="en-US" sz="2800" dirty="0"/>
                  <a:t>Computational complexity depends on the structure of the graph:</a:t>
                </a:r>
                <a:endParaRPr lang="en-IN" sz="2800" dirty="0"/>
              </a:p>
              <a:p>
                <a:pPr lvl="1"/>
                <a:r>
                  <a:rPr lang="en-US" sz="2400" dirty="0"/>
                  <a:t>Gaussian models: </a:t>
                </a:r>
                <a14:m>
                  <m:oMath xmlns:m="http://schemas.openxmlformats.org/officeDocument/2006/math">
                    <m:r>
                      <a:rPr lang="en-US" sz="2400" b="0" i="1"/>
                      <m:t>𝑂</m:t>
                    </m:r>
                    <m:r>
                      <a:rPr lang="en-US" sz="2400" b="0"/>
                      <m:t>(</m:t>
                    </m:r>
                    <m:r>
                      <a:rPr lang="en-US" sz="2400" b="0" i="1"/>
                      <m:t>𝑉</m:t>
                    </m:r>
                    <m:r>
                      <a:rPr lang="en-US" sz="2400" b="0"/>
                      <m:t>³)</m:t>
                    </m:r>
                  </m:oMath>
                </a14:m>
                <a:r>
                  <a:rPr lang="en-US" sz="2400" dirty="0"/>
                  <a:t> time.</a:t>
                </a:r>
                <a:endParaRPr lang="en-IN" sz="2400" dirty="0"/>
              </a:p>
              <a:p>
                <a:pPr lvl="1"/>
                <a:r>
                  <a:rPr lang="en-US" sz="2400" dirty="0"/>
                  <a:t>Discrete models: </a:t>
                </a:r>
                <a14:m>
                  <m:oMath xmlns:m="http://schemas.openxmlformats.org/officeDocument/2006/math">
                    <m:r>
                      <a:rPr lang="en-US" sz="2400" b="0" i="1"/>
                      <m:t>𝑂</m:t>
                    </m:r>
                    <m:r>
                      <a:rPr lang="en-US" sz="2400" b="0"/>
                      <m:t>(</m:t>
                    </m:r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b="0" i="1"/>
                          <m:t>𝐾</m:t>
                        </m:r>
                      </m:e>
                      <m:sup>
                        <m:r>
                          <a:rPr lang="en-US" sz="2400" b="0" i="1"/>
                          <m:t>𝑉</m:t>
                        </m:r>
                      </m:sup>
                    </m:sSup>
                    <m:r>
                      <a:rPr lang="en-US" sz="2400" b="0"/>
                      <m:t>)</m:t>
                    </m:r>
                  </m:oMath>
                </a14:m>
                <a:r>
                  <a:rPr lang="en-US" sz="2400" dirty="0"/>
                  <a:t> time in the worst case.</a:t>
                </a:r>
                <a:endParaRPr lang="en-IN" sz="2400" dirty="0"/>
              </a:p>
              <a:p>
                <a:pPr lvl="1"/>
                <a:r>
                  <a:rPr lang="en-US" sz="2400" dirty="0"/>
                  <a:t>Tree-like structures allow for efficient inference.</a:t>
                </a:r>
                <a:endParaRPr lang="en-IN" sz="2400" dirty="0"/>
              </a:p>
              <a:p>
                <a:pPr lvl="0"/>
                <a:r>
                  <a:rPr lang="en-US" sz="2800" dirty="0"/>
                  <a:t>For large graphs, approximate inference methods are needed.</a:t>
                </a:r>
                <a:endParaRPr lang="en-IN" sz="28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67657" y="1600200"/>
                <a:ext cx="11422743" cy="5257800"/>
              </a:xfrm>
              <a:blipFill rotWithShape="0">
                <a:blip r:embed="rId2"/>
                <a:stretch>
                  <a:fillRect l="-267" t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720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6140</TotalTime>
  <Words>435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 2</vt:lpstr>
      <vt:lpstr>Arial</vt:lpstr>
      <vt:lpstr>Wingdings</vt:lpstr>
      <vt:lpstr>Mongolian Baiti</vt:lpstr>
      <vt:lpstr>EB Garamond</vt:lpstr>
      <vt:lpstr>Median</vt:lpstr>
      <vt:lpstr>PowerPoint Presentation</vt:lpstr>
      <vt:lpstr>Inference</vt:lpstr>
      <vt:lpstr>PowerPoint Presentation</vt:lpstr>
      <vt:lpstr>Inference Problem</vt:lpstr>
      <vt:lpstr>Inference Problem..</vt:lpstr>
      <vt:lpstr>Inference Problem.. Query vs. Nuisance Variables</vt:lpstr>
      <vt:lpstr>Computational Complexity of Inference</vt:lpstr>
      <vt:lpstr>Approximate Inference Methods</vt:lpstr>
      <vt:lpstr>Key Points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536</cp:revision>
  <cp:lastPrinted>2018-09-13T22:08:13Z</cp:lastPrinted>
  <dcterms:modified xsi:type="dcterms:W3CDTF">2025-02-16T15:12:39Z</dcterms:modified>
</cp:coreProperties>
</file>