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50" r:id="rId1"/>
  </p:sldMasterIdLst>
  <p:notesMasterIdLst>
    <p:notesMasterId r:id="rId16"/>
  </p:notesMasterIdLst>
  <p:sldIdLst>
    <p:sldId id="420" r:id="rId2"/>
    <p:sldId id="506" r:id="rId3"/>
    <p:sldId id="520" r:id="rId4"/>
    <p:sldId id="521" r:id="rId5"/>
    <p:sldId id="522" r:id="rId6"/>
    <p:sldId id="523" r:id="rId7"/>
    <p:sldId id="525" r:id="rId8"/>
    <p:sldId id="524" r:id="rId9"/>
    <p:sldId id="526" r:id="rId10"/>
    <p:sldId id="527" r:id="rId11"/>
    <p:sldId id="528" r:id="rId12"/>
    <p:sldId id="529" r:id="rId13"/>
    <p:sldId id="530" r:id="rId14"/>
    <p:sldId id="519" r:id="rId15"/>
  </p:sldIdLst>
  <p:sldSz cx="12192000" cy="6858000"/>
  <p:notesSz cx="7315200" cy="9601200"/>
  <p:embeddedFontLst>
    <p:embeddedFont>
      <p:font typeface="EB Garamond" panose="020B0604020202020204" charset="0"/>
      <p:regular r:id="rId17"/>
      <p:bold r:id="rId18"/>
      <p:italic r:id="rId19"/>
      <p:boldItalic r:id="rId20"/>
    </p:embeddedFont>
    <p:embeddedFont>
      <p:font typeface="Mongolian Baiti" panose="03000500000000000000" pitchFamily="66" charset="0"/>
      <p:regular r:id="rId21"/>
    </p:embeddedFont>
    <p:embeddedFont>
      <p:font typeface="Cambria Math" panose="02040503050406030204" pitchFamily="18" charset="0"/>
      <p:regular r:id="rId22"/>
    </p:embeddedFont>
    <p:embeddedFont>
      <p:font typeface="Wingdings 2" panose="05020102010507070707" pitchFamily="18" charset="2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BAC347-8AF2-4B99-94C9-A27A2F839D6E}" v="1" dt="2022-01-12T11:19:59.833"/>
    <p1510:client id="{44D7F92B-B8F9-4B70-99C4-1614802A01CA}" v="19" dt="2022-01-12T10:42:22.434"/>
  </p1510:revLst>
</p1510:revInfo>
</file>

<file path=ppt/tableStyles.xml><?xml version="1.0" encoding="utf-8"?>
<a:tblStyleLst xmlns:a="http://schemas.openxmlformats.org/drawingml/2006/main" def="{2A54E739-E25B-4C29-A71C-FB83D43C9B92}">
  <a:tblStyle styleId="{2A54E739-E25B-4C29-A71C-FB83D43C9B92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F1F4"/>
          </a:solidFill>
        </a:fill>
      </a:tcStyle>
    </a:wholeTbl>
    <a:band1H>
      <a:tcTxStyle/>
      <a:tcStyle>
        <a:tcBdr/>
        <a:fill>
          <a:solidFill>
            <a:srgbClr val="CDE3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E3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08" autoAdjust="0"/>
  </p:normalViewPr>
  <p:slideViewPr>
    <p:cSldViewPr snapToGrid="0">
      <p:cViewPr varScale="1">
        <p:scale>
          <a:sx n="54" d="100"/>
          <a:sy n="54" d="100"/>
        </p:scale>
        <p:origin x="10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125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Relationship Id="rId126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44D7F92B-B8F9-4B70-99C4-1614802A01CA}"/>
    <pc:docChg chg="modSld">
      <pc:chgData name="" userId="" providerId="" clId="Web-{44D7F92B-B8F9-4B70-99C4-1614802A01CA}" dt="2022-01-12T10:41:15.495" v="1" actId="20577"/>
      <pc:docMkLst>
        <pc:docMk/>
      </pc:docMkLst>
      <pc:sldChg chg="addSp delSp modSp">
        <pc:chgData name="" userId="" providerId="" clId="Web-{44D7F92B-B8F9-4B70-99C4-1614802A01CA}" dt="2022-01-12T10:41:15.495" v="1" actId="20577"/>
        <pc:sldMkLst>
          <pc:docMk/>
          <pc:sldMk cId="3629037967" sldId="420"/>
        </pc:sldMkLst>
        <pc:spChg chg="del">
          <ac:chgData name="" userId="" providerId="" clId="Web-{44D7F92B-B8F9-4B70-99C4-1614802A01CA}" dt="2022-01-12T10:41:02.745" v="0"/>
          <ac:spMkLst>
            <pc:docMk/>
            <pc:sldMk cId="3629037967" sldId="420"/>
            <ac:spMk id="2" creationId="{00000000-0000-0000-0000-000000000000}"/>
          </ac:spMkLst>
        </pc:spChg>
        <pc:spChg chg="add mod">
          <ac:chgData name="" userId="" providerId="" clId="Web-{44D7F92B-B8F9-4B70-99C4-1614802A01CA}" dt="2022-01-12T10:41:15.495" v="1" actId="20577"/>
          <ac:spMkLst>
            <pc:docMk/>
            <pc:sldMk cId="3629037967" sldId="420"/>
            <ac:spMk id="4" creationId="{B506A89E-E563-48C3-819F-3579A784EB79}"/>
          </ac:spMkLst>
        </pc:spChg>
      </pc:sldChg>
    </pc:docChg>
  </pc:docChgLst>
  <pc:docChgLst>
    <pc:chgData name="Prakash Andugula" userId="15a7d749222b3618" providerId="Windows Live" clId="Web-{44D7F92B-B8F9-4B70-99C4-1614802A01CA}"/>
    <pc:docChg chg="modSld">
      <pc:chgData name="Prakash Andugula" userId="15a7d749222b3618" providerId="Windows Live" clId="Web-{44D7F92B-B8F9-4B70-99C4-1614802A01CA}" dt="2022-01-12T10:42:22.356" v="14" actId="20577"/>
      <pc:docMkLst>
        <pc:docMk/>
      </pc:docMkLst>
      <pc:sldChg chg="addSp delSp modSp">
        <pc:chgData name="Prakash Andugula" userId="15a7d749222b3618" providerId="Windows Live" clId="Web-{44D7F92B-B8F9-4B70-99C4-1614802A01CA}" dt="2022-01-12T10:42:22.356" v="14" actId="20577"/>
        <pc:sldMkLst>
          <pc:docMk/>
          <pc:sldMk cId="0" sldId="256"/>
        </pc:sldMkLst>
        <pc:spChg chg="add mod">
          <ac:chgData name="Prakash Andugula" userId="15a7d749222b3618" providerId="Windows Live" clId="Web-{44D7F92B-B8F9-4B70-99C4-1614802A01CA}" dt="2022-01-12T10:42:22.356" v="14" actId="20577"/>
          <ac:spMkLst>
            <pc:docMk/>
            <pc:sldMk cId="0" sldId="256"/>
            <ac:spMk id="3" creationId="{9360D0DC-9235-46DC-85FD-410EAE47F97C}"/>
          </ac:spMkLst>
        </pc:spChg>
        <pc:spChg chg="del">
          <ac:chgData name="Prakash Andugula" userId="15a7d749222b3618" providerId="Windows Live" clId="Web-{44D7F92B-B8F9-4B70-99C4-1614802A01CA}" dt="2022-01-12T10:41:46.949" v="6"/>
          <ac:spMkLst>
            <pc:docMk/>
            <pc:sldMk cId="0" sldId="256"/>
            <ac:spMk id="9" creationId="{00000000-0000-0000-0000-000000000000}"/>
          </ac:spMkLst>
        </pc:spChg>
      </pc:sldChg>
      <pc:sldChg chg="modSp">
        <pc:chgData name="Prakash Andugula" userId="15a7d749222b3618" providerId="Windows Live" clId="Web-{44D7F92B-B8F9-4B70-99C4-1614802A01CA}" dt="2022-01-12T10:41:31.214" v="5" actId="20577"/>
        <pc:sldMkLst>
          <pc:docMk/>
          <pc:sldMk cId="3629037967" sldId="420"/>
        </pc:sldMkLst>
        <pc:spChg chg="mod">
          <ac:chgData name="Prakash Andugula" userId="15a7d749222b3618" providerId="Windows Live" clId="Web-{44D7F92B-B8F9-4B70-99C4-1614802A01CA}" dt="2022-01-12T10:41:31.214" v="5" actId="20577"/>
          <ac:spMkLst>
            <pc:docMk/>
            <pc:sldMk cId="3629037967" sldId="420"/>
            <ac:spMk id="4" creationId="{B506A89E-E563-48C3-819F-3579A784EB79}"/>
          </ac:spMkLst>
        </pc:spChg>
      </pc:sldChg>
    </pc:docChg>
  </pc:docChgLst>
  <pc:docChgLst>
    <pc:chgData name="Prakash Andugula" userId="15a7d749222b3618" providerId="Windows Live" clId="Web-{3DBAC347-8AF2-4B99-94C9-A27A2F839D6E}"/>
    <pc:docChg chg="delSld">
      <pc:chgData name="Prakash Andugula" userId="15a7d749222b3618" providerId="Windows Live" clId="Web-{3DBAC347-8AF2-4B99-94C9-A27A2F839D6E}" dt="2022-01-12T11:19:59.833" v="0"/>
      <pc:docMkLst>
        <pc:docMk/>
      </pc:docMkLst>
      <pc:sldChg chg="del">
        <pc:chgData name="Prakash Andugula" userId="15a7d749222b3618" providerId="Windows Live" clId="Web-{3DBAC347-8AF2-4B99-94C9-A27A2F839D6E}" dt="2022-01-12T11:19:59.833" v="0"/>
        <pc:sldMkLst>
          <pc:docMk/>
          <pc:sldMk cId="877747258" sldId="44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60375" y="720725"/>
            <a:ext cx="6396038" cy="3598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13" tIns="99013" rIns="99013" bIns="99013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14917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9013" tIns="99013" rIns="99013" bIns="9901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135" name="Google Shape;1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598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2468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/>
        </p:nvSpPr>
        <p:spPr>
          <a:xfrm>
            <a:off x="7674566" y="4558352"/>
            <a:ext cx="4517434" cy="1392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r">
              <a:lnSpc>
                <a:spcPct val="90000"/>
              </a:lnSpc>
              <a:buClr>
                <a:schemeClr val="lt2"/>
              </a:buClr>
              <a:buSzPts val="3200"/>
            </a:pPr>
            <a:r>
              <a:rPr lang="en-US" sz="3200" dirty="0">
                <a:solidFill>
                  <a:schemeClr val="lt2"/>
                </a:solidFill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Dr. Prakash </a:t>
            </a:r>
            <a:r>
              <a:rPr lang="en-US" sz="3200" dirty="0" err="1" smtClean="0">
                <a:solidFill>
                  <a:schemeClr val="lt2"/>
                </a:solidFill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Andugula</a:t>
            </a:r>
            <a:endParaRPr lang="en-US" sz="3200" dirty="0" smtClean="0">
              <a:solidFill>
                <a:schemeClr val="lt2"/>
              </a:solidFill>
              <a:latin typeface="Mongolian Baiti" panose="03000500000000000000" pitchFamily="66" charset="0"/>
              <a:ea typeface="EB Garamond"/>
              <a:cs typeface="Mongolian Baiti" panose="03000500000000000000" pitchFamily="66" charset="0"/>
              <a:sym typeface="EB Garamond"/>
            </a:endParaRPr>
          </a:p>
          <a:p>
            <a:pPr lvl="0" algn="r">
              <a:lnSpc>
                <a:spcPct val="90000"/>
              </a:lnSpc>
              <a:buClr>
                <a:schemeClr val="lt2"/>
              </a:buClr>
              <a:buSzPts val="3200"/>
            </a:pPr>
            <a:r>
              <a:rPr lang="en-US" sz="3200" dirty="0" smtClean="0">
                <a:solidFill>
                  <a:schemeClr val="lt2"/>
                </a:solidFill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CSE, RAIT </a:t>
            </a:r>
            <a:endParaRPr lang="en-US" sz="3200" dirty="0">
              <a:solidFill>
                <a:schemeClr val="lt2"/>
              </a:solidFill>
              <a:latin typeface="Mongolian Baiti" panose="03000500000000000000" pitchFamily="66" charset="0"/>
              <a:ea typeface="EB Garamond"/>
              <a:cs typeface="Mongolian Baiti" panose="03000500000000000000" pitchFamily="66" charset="0"/>
              <a:sym typeface="EB Garamond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B506A89E-E563-48C3-819F-3579A784EB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anchor="ctr">
            <a:normAutofit/>
          </a:bodyPr>
          <a:lstStyle/>
          <a:p>
            <a:r>
              <a:rPr lang="en-IN" dirty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Advanced Machine </a:t>
            </a:r>
            <a:r>
              <a:rPr lang="en-IN" dirty="0" smtClean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Learning Topics Overview</a:t>
            </a:r>
            <a:endParaRPr lang="en-GB" dirty="0">
              <a:cs typeface="Mongolian Baiti"/>
            </a:endParaRPr>
          </a:p>
        </p:txBody>
      </p:sp>
      <p:sp>
        <p:nvSpPr>
          <p:cNvPr id="5" name="Google Shape;137;p19"/>
          <p:cNvSpPr txBox="1">
            <a:spLocks/>
          </p:cNvSpPr>
          <p:nvPr/>
        </p:nvSpPr>
        <p:spPr>
          <a:xfrm>
            <a:off x="28598" y="616099"/>
            <a:ext cx="12163402" cy="76275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anchor="t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Tx/>
              <a:buSzPts val="4400"/>
              <a:buFontTx/>
            </a:pPr>
            <a:r>
              <a:rPr lang="en-IN" cap="none" dirty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Directed Graphical models</a:t>
            </a:r>
            <a:endParaRPr lang="en-US" cap="none" dirty="0">
              <a:solidFill>
                <a:srgbClr val="E2E2E2"/>
              </a:solidFill>
              <a:latin typeface="Mongolian Baiti" panose="03000500000000000000" pitchFamily="66" charset="0"/>
              <a:ea typeface="EB Garamond"/>
              <a:cs typeface="Mongolian Baiti" panose="03000500000000000000" pitchFamily="66" charset="0"/>
              <a:sym typeface="EB Garamond"/>
            </a:endParaRPr>
          </a:p>
        </p:txBody>
      </p:sp>
      <p:sp>
        <p:nvSpPr>
          <p:cNvPr id="6" name="Google Shape;137;p19"/>
          <p:cNvSpPr txBox="1">
            <a:spLocks/>
          </p:cNvSpPr>
          <p:nvPr/>
        </p:nvSpPr>
        <p:spPr>
          <a:xfrm>
            <a:off x="2545512" y="2403920"/>
            <a:ext cx="7387771" cy="154284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anchor="t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ClrTx/>
              <a:buSzPts val="4400"/>
              <a:buFont typeface="Arial" panose="020B0604020202020204" pitchFamily="34" charset="0"/>
              <a:buChar char="•"/>
            </a:pPr>
            <a:r>
              <a:rPr lang="en-IN" cap="none" dirty="0" smtClean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Learning</a:t>
            </a:r>
            <a:endParaRPr lang="en-US" cap="none" dirty="0">
              <a:solidFill>
                <a:srgbClr val="E2E2E2"/>
              </a:solidFill>
              <a:latin typeface="Mongolian Baiti" panose="03000500000000000000" pitchFamily="66" charset="0"/>
              <a:ea typeface="EB Garamond"/>
              <a:cs typeface="Mongolian Baiti" panose="03000500000000000000" pitchFamily="66" charset="0"/>
              <a:sym typeface="EB 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629037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Learning Example</a:t>
            </a:r>
            <a:r>
              <a:rPr lang="en-US" b="1" dirty="0"/>
              <a:t>: Naïve Bayes </a:t>
            </a:r>
            <a:r>
              <a:rPr lang="en-US" b="1" dirty="0" smtClean="0"/>
              <a:t>Model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lvl="0"/>
                <a:r>
                  <a:rPr lang="en-US" sz="3200" dirty="0"/>
                  <a:t>Assume each feature follows a </a:t>
                </a:r>
                <a:r>
                  <a:rPr lang="en-US" sz="3200" b="1" dirty="0"/>
                  <a:t>Categorical (</a:t>
                </a:r>
                <a:r>
                  <a:rPr lang="en-US" sz="3200" b="1" dirty="0" err="1"/>
                  <a:t>Multinoulli</a:t>
                </a:r>
                <a:r>
                  <a:rPr lang="en-US" sz="3200" b="1" dirty="0"/>
                  <a:t>) distribution</a:t>
                </a:r>
                <a:r>
                  <a:rPr lang="en-US" sz="3200" dirty="0"/>
                  <a:t>:</a:t>
                </a:r>
                <a:endParaRPr lang="en-IN" sz="3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3200" i="1"/>
                        </m:ctrlPr>
                      </m:sSubPr>
                      <m:e>
                        <m:r>
                          <a:rPr lang="en-US" sz="3200" i="1"/>
                          <m:t>𝑥</m:t>
                        </m:r>
                      </m:e>
                      <m:sub>
                        <m:r>
                          <a:rPr lang="en-US" sz="3200" i="1"/>
                          <m:t>𝑡</m:t>
                        </m:r>
                      </m:sub>
                    </m:sSub>
                    <m:r>
                      <a:rPr lang="en-US" sz="3200"/>
                      <m:t>|</m:t>
                    </m:r>
                    <m:sSub>
                      <m:sSubPr>
                        <m:ctrlPr>
                          <a:rPr lang="en-IN" sz="3200" i="1"/>
                        </m:ctrlPr>
                      </m:sSubPr>
                      <m:e>
                        <m:r>
                          <a:rPr lang="en-US" sz="3200" i="1"/>
                          <m:t>𝑥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3200"/>
                          <m:t>pa</m:t>
                        </m:r>
                        <m:r>
                          <a:rPr lang="en-US" sz="3200"/>
                          <m:t>(</m:t>
                        </m:r>
                        <m:r>
                          <a:rPr lang="en-US" sz="3200" i="1"/>
                          <m:t>𝑡</m:t>
                        </m:r>
                        <m:r>
                          <a:rPr lang="en-US" sz="3200"/>
                          <m:t>)</m:t>
                        </m:r>
                      </m:sub>
                    </m:sSub>
                    <m:r>
                      <a:rPr lang="en-US" sz="3200"/>
                      <m:t>=</m:t>
                    </m:r>
                    <m:r>
                      <a:rPr lang="en-US" sz="3200" i="1"/>
                      <m:t>𝑐</m:t>
                    </m:r>
                    <m:r>
                      <a:rPr lang="en-US" sz="3200"/>
                      <m:t>∼</m:t>
                    </m:r>
                    <m:r>
                      <m:rPr>
                        <m:nor/>
                      </m:rPr>
                      <a:rPr lang="en-US" sz="3200"/>
                      <m:t>Cat</m:t>
                    </m:r>
                    <m:r>
                      <a:rPr lang="en-US" sz="3200"/>
                      <m:t>(</m:t>
                    </m:r>
                    <m:sSub>
                      <m:sSubPr>
                        <m:ctrlPr>
                          <a:rPr lang="en-IN" sz="3200" i="1"/>
                        </m:ctrlPr>
                      </m:sSubPr>
                      <m:e>
                        <m:r>
                          <a:rPr lang="en-US" sz="3200" i="1"/>
                          <m:t>𝜃</m:t>
                        </m:r>
                      </m:e>
                      <m:sub>
                        <m:r>
                          <a:rPr lang="en-US" sz="3200" i="1"/>
                          <m:t>𝑡𝑐</m:t>
                        </m:r>
                      </m:sub>
                    </m:sSub>
                    <m:r>
                      <a:rPr lang="en-US" sz="3200"/>
                      <m:t>)</m:t>
                    </m:r>
                  </m:oMath>
                </a14:m>
                <a:endParaRPr lang="en-IN" sz="3200" dirty="0"/>
              </a:p>
              <a:p>
                <a:pPr lvl="0"/>
                <a:r>
                  <a:rPr lang="en-US" sz="3200" dirty="0"/>
                  <a:t>Let’s define:</a:t>
                </a:r>
                <a:endParaRPr lang="en-IN" sz="32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/>
                        </m:ctrlPr>
                      </m:sSubPr>
                      <m:e>
                        <m:r>
                          <a:rPr lang="en-US" sz="2800" i="1"/>
                          <m:t>𝐾</m:t>
                        </m:r>
                      </m:e>
                      <m:sub>
                        <m:r>
                          <a:rPr lang="en-US" sz="2800" i="1"/>
                          <m:t>𝑡</m:t>
                        </m:r>
                      </m:sub>
                    </m:sSub>
                  </m:oMath>
                </a14:m>
                <a:r>
                  <a:rPr lang="en-US" sz="2800" dirty="0"/>
                  <a:t> = Number of states for node </a:t>
                </a:r>
                <a14:m>
                  <m:oMath xmlns:m="http://schemas.openxmlformats.org/officeDocument/2006/math">
                    <m:r>
                      <a:rPr lang="en-US" sz="2800" i="1"/>
                      <m:t>𝑡</m:t>
                    </m:r>
                  </m:oMath>
                </a14:m>
                <a:r>
                  <a:rPr lang="en-US" sz="2800" dirty="0"/>
                  <a:t>.</a:t>
                </a:r>
                <a:endParaRPr lang="en-IN" sz="2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/>
                        </m:ctrlPr>
                      </m:sSubPr>
                      <m:e>
                        <m:r>
                          <a:rPr lang="en-US" sz="2800" i="1"/>
                          <m:t>𝐶</m:t>
                        </m:r>
                      </m:e>
                      <m:sub>
                        <m:r>
                          <a:rPr lang="en-US" sz="2800" i="1"/>
                          <m:t>𝑡</m:t>
                        </m:r>
                      </m:sub>
                    </m:sSub>
                    <m:r>
                      <a:rPr lang="en-US" sz="2800"/>
                      <m:t>=</m:t>
                    </m:r>
                    <m:nary>
                      <m:naryPr>
                        <m:chr m:val="∏"/>
                        <m:limLoc m:val="undOvr"/>
                        <m:grow m:val="on"/>
                        <m:supHide m:val="on"/>
                        <m:ctrlPr>
                          <a:rPr lang="en-IN" sz="2800" i="1"/>
                        </m:ctrlPr>
                      </m:naryPr>
                      <m:sub>
                        <m:r>
                          <a:rPr lang="en-US" sz="2800" i="1"/>
                          <m:t>𝑠</m:t>
                        </m:r>
                        <m:r>
                          <a:rPr lang="en-US" sz="2800"/>
                          <m:t>∈</m:t>
                        </m:r>
                        <m:r>
                          <m:rPr>
                            <m:nor/>
                          </m:rPr>
                          <a:rPr lang="en-US" sz="2800"/>
                          <m:t>pa</m:t>
                        </m:r>
                        <m:r>
                          <a:rPr lang="en-US" sz="2800"/>
                          <m:t>(</m:t>
                        </m:r>
                        <m:r>
                          <a:rPr lang="en-US" sz="2800" i="1"/>
                          <m:t>𝑡</m:t>
                        </m:r>
                        <m:r>
                          <a:rPr lang="en-US" sz="2800"/>
                          <m:t>)</m:t>
                        </m:r>
                      </m:sub>
                      <m:sup/>
                      <m:e>
                        <m:r>
                          <a:rPr lang="en-US" sz="2800"/>
                          <m:t> </m:t>
                        </m:r>
                      </m:e>
                    </m:nary>
                    <m:sSub>
                      <m:sSubPr>
                        <m:ctrlPr>
                          <a:rPr lang="en-IN" sz="2800" i="1"/>
                        </m:ctrlPr>
                      </m:sSubPr>
                      <m:e>
                        <m:r>
                          <a:rPr lang="en-US" sz="2800" i="1"/>
                          <m:t>𝐾</m:t>
                        </m:r>
                      </m:e>
                      <m:sub>
                        <m:r>
                          <a:rPr lang="en-US" sz="2800" i="1"/>
                          <m:t>𝑠</m:t>
                        </m:r>
                      </m:sub>
                    </m:sSub>
                  </m:oMath>
                </a14:m>
                <a:r>
                  <a:rPr lang="en-US" sz="2800" dirty="0"/>
                  <a:t> = Number of parent combinations.</a:t>
                </a:r>
                <a:endParaRPr lang="en-IN" sz="2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/>
                        </m:ctrlPr>
                      </m:sSubPr>
                      <m:e>
                        <m:r>
                          <a:rPr lang="en-US" sz="2800" i="1"/>
                          <m:t>𝜃</m:t>
                        </m:r>
                      </m:e>
                      <m:sub>
                        <m:r>
                          <a:rPr lang="en-US" sz="2800" i="1"/>
                          <m:t>𝑡𝑐𝑘</m:t>
                        </m:r>
                      </m:sub>
                    </m:sSub>
                    <m:r>
                      <a:rPr lang="en-US" sz="2800"/>
                      <m:t>=</m:t>
                    </m:r>
                    <m:r>
                      <a:rPr lang="en-US" sz="2800" i="1"/>
                      <m:t>𝑝</m:t>
                    </m:r>
                    <m:r>
                      <a:rPr lang="en-US" sz="2800"/>
                      <m:t>(</m:t>
                    </m:r>
                    <m:sSub>
                      <m:sSubPr>
                        <m:ctrlPr>
                          <a:rPr lang="en-IN" sz="2800" i="1"/>
                        </m:ctrlPr>
                      </m:sSubPr>
                      <m:e>
                        <m:r>
                          <a:rPr lang="en-US" sz="2800" i="1"/>
                          <m:t>𝑥</m:t>
                        </m:r>
                      </m:e>
                      <m:sub>
                        <m:r>
                          <a:rPr lang="en-US" sz="2800" i="1"/>
                          <m:t>𝑡</m:t>
                        </m:r>
                      </m:sub>
                    </m:sSub>
                    <m:r>
                      <a:rPr lang="en-US" sz="2800"/>
                      <m:t>=</m:t>
                    </m:r>
                    <m:r>
                      <a:rPr lang="en-US" sz="2800" i="1"/>
                      <m:t>𝑘</m:t>
                    </m:r>
                    <m:r>
                      <a:rPr lang="en-US" sz="2800"/>
                      <m:t>|</m:t>
                    </m:r>
                    <m:sSub>
                      <m:sSubPr>
                        <m:ctrlPr>
                          <a:rPr lang="en-IN" sz="2800" i="1"/>
                        </m:ctrlPr>
                      </m:sSubPr>
                      <m:e>
                        <m:r>
                          <a:rPr lang="en-US" sz="2800" i="1"/>
                          <m:t>𝑥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800"/>
                          <m:t>pa</m:t>
                        </m:r>
                        <m:r>
                          <a:rPr lang="en-US" sz="2800"/>
                          <m:t>(</m:t>
                        </m:r>
                        <m:r>
                          <a:rPr lang="en-US" sz="2800" i="1"/>
                          <m:t>𝑡</m:t>
                        </m:r>
                        <m:r>
                          <a:rPr lang="en-US" sz="2800"/>
                          <m:t>)</m:t>
                        </m:r>
                      </m:sub>
                    </m:sSub>
                    <m:r>
                      <a:rPr lang="en-US" sz="2800"/>
                      <m:t>=</m:t>
                    </m:r>
                    <m:r>
                      <a:rPr lang="en-US" sz="2800" i="1"/>
                      <m:t>𝑐</m:t>
                    </m:r>
                    <m:r>
                      <a:rPr lang="en-US" sz="2800"/>
                      <m:t>)</m:t>
                    </m:r>
                  </m:oMath>
                </a14:m>
                <a:r>
                  <a:rPr lang="en-US" sz="2800" dirty="0"/>
                  <a:t> = Probability of state </a:t>
                </a:r>
                <a14:m>
                  <m:oMath xmlns:m="http://schemas.openxmlformats.org/officeDocument/2006/math">
                    <m:r>
                      <a:rPr lang="en-US" sz="2800" i="1"/>
                      <m:t>𝑘</m:t>
                    </m:r>
                  </m:oMath>
                </a14:m>
                <a:r>
                  <a:rPr lang="en-US" sz="2800" dirty="0"/>
                  <a:t> given parent state </a:t>
                </a:r>
                <a14:m>
                  <m:oMath xmlns:m="http://schemas.openxmlformats.org/officeDocument/2006/math">
                    <m:r>
                      <a:rPr lang="en-US" sz="2800" i="1"/>
                      <m:t>𝑐</m:t>
                    </m:r>
                  </m:oMath>
                </a14:m>
                <a:r>
                  <a:rPr lang="en-US" sz="2800" dirty="0"/>
                  <a:t>.</a:t>
                </a:r>
                <a:endParaRPr lang="en-IN" sz="2800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393" t="-1628" b="-8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0525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Learning Example</a:t>
            </a:r>
            <a:r>
              <a:rPr lang="en-US" b="1" dirty="0"/>
              <a:t>: Naïve Bayes </a:t>
            </a:r>
            <a:r>
              <a:rPr lang="en-US" b="1" dirty="0" smtClean="0"/>
              <a:t>Model..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6864" y="1600200"/>
                <a:ext cx="11249630" cy="5105400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en-US" sz="3200" dirty="0"/>
                  <a:t>Using a </a:t>
                </a:r>
                <a:r>
                  <a:rPr lang="en-US" sz="3200" b="1" dirty="0" err="1"/>
                  <a:t>Dirichlet</a:t>
                </a:r>
                <a:r>
                  <a:rPr lang="en-US" sz="3200" b="1" dirty="0"/>
                  <a:t> Prior</a:t>
                </a:r>
                <a:r>
                  <a:rPr lang="en-US" sz="3200" dirty="0" smtClean="0"/>
                  <a:t>:</a:t>
                </a:r>
                <a:r>
                  <a:rPr lang="en-IN" sz="3200" dirty="0"/>
                  <a:t> </a:t>
                </a:r>
                <a:r>
                  <a:rPr lang="en-IN" sz="32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i="1"/>
                        </m:ctrlPr>
                      </m:sSubPr>
                      <m:e>
                        <m:r>
                          <a:rPr lang="en-US" sz="3200" i="1"/>
                          <m:t>𝜃</m:t>
                        </m:r>
                      </m:e>
                      <m:sub>
                        <m:r>
                          <a:rPr lang="en-US" sz="3200" i="1"/>
                          <m:t>𝑡𝑐</m:t>
                        </m:r>
                      </m:sub>
                    </m:sSub>
                    <m:r>
                      <a:rPr lang="en-US" sz="3200"/>
                      <m:t>∼</m:t>
                    </m:r>
                    <m:r>
                      <m:rPr>
                        <m:nor/>
                      </m:rPr>
                      <a:rPr lang="en-US" sz="3200"/>
                      <m:t>Dir</m:t>
                    </m:r>
                    <m:r>
                      <a:rPr lang="en-US" sz="3200"/>
                      <m:t>(</m:t>
                    </m:r>
                    <m:sSub>
                      <m:sSubPr>
                        <m:ctrlPr>
                          <a:rPr lang="en-IN" sz="3200" i="1"/>
                        </m:ctrlPr>
                      </m:sSubPr>
                      <m:e>
                        <m:r>
                          <a:rPr lang="en-US" sz="3200" i="1"/>
                          <m:t>𝛼</m:t>
                        </m:r>
                      </m:e>
                      <m:sub>
                        <m:r>
                          <a:rPr lang="en-US" sz="3200" i="1"/>
                          <m:t>𝑡𝑐</m:t>
                        </m:r>
                      </m:sub>
                    </m:sSub>
                    <m:r>
                      <a:rPr lang="en-US" sz="3200"/>
                      <m:t>)</m:t>
                    </m:r>
                  </m:oMath>
                </a14:m>
                <a:endParaRPr lang="en-IN" sz="3200" dirty="0"/>
              </a:p>
              <a:p>
                <a:r>
                  <a:rPr lang="en-US" sz="3200" dirty="0"/>
                  <a:t>we obtain the </a:t>
                </a:r>
                <a:r>
                  <a:rPr lang="en-US" sz="3200" b="1" dirty="0"/>
                  <a:t>posterior</a:t>
                </a:r>
                <a:r>
                  <a:rPr lang="en-US" sz="3200" dirty="0" smtClean="0"/>
                  <a:t>:</a:t>
                </a:r>
                <a:r>
                  <a:rPr lang="en-IN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i="1"/>
                        </m:ctrlPr>
                      </m:sSubPr>
                      <m:e>
                        <m:r>
                          <a:rPr lang="en-US" sz="3200" i="1"/>
                          <m:t>𝜃</m:t>
                        </m:r>
                      </m:e>
                      <m:sub>
                        <m:r>
                          <a:rPr lang="en-US" sz="3200" i="1"/>
                          <m:t>𝑡𝑐</m:t>
                        </m:r>
                      </m:sub>
                    </m:sSub>
                    <m:r>
                      <a:rPr lang="en-US" sz="3200"/>
                      <m:t>|</m:t>
                    </m:r>
                    <m:r>
                      <a:rPr lang="en-US" sz="3200" i="1"/>
                      <m:t>𝐷</m:t>
                    </m:r>
                    <m:r>
                      <a:rPr lang="en-US" sz="3200"/>
                      <m:t>∼</m:t>
                    </m:r>
                    <m:r>
                      <m:rPr>
                        <m:nor/>
                      </m:rPr>
                      <a:rPr lang="en-US" sz="3200"/>
                      <m:t>Dir</m:t>
                    </m:r>
                    <m:r>
                      <a:rPr lang="en-US" sz="3200"/>
                      <m:t>(</m:t>
                    </m:r>
                    <m:sSub>
                      <m:sSubPr>
                        <m:ctrlPr>
                          <a:rPr lang="en-IN" sz="3200" i="1"/>
                        </m:ctrlPr>
                      </m:sSubPr>
                      <m:e>
                        <m:r>
                          <a:rPr lang="en-US" sz="3200" i="1"/>
                          <m:t>𝑁</m:t>
                        </m:r>
                      </m:e>
                      <m:sub>
                        <m:r>
                          <a:rPr lang="en-US" sz="3200" i="1"/>
                          <m:t>𝑡𝑐</m:t>
                        </m:r>
                      </m:sub>
                    </m:sSub>
                    <m:r>
                      <a:rPr lang="en-US" sz="3200"/>
                      <m:t>+</m:t>
                    </m:r>
                    <m:sSub>
                      <m:sSubPr>
                        <m:ctrlPr>
                          <a:rPr lang="en-IN" sz="3200" i="1"/>
                        </m:ctrlPr>
                      </m:sSubPr>
                      <m:e>
                        <m:r>
                          <a:rPr lang="en-US" sz="3200" i="1"/>
                          <m:t>𝛼</m:t>
                        </m:r>
                      </m:e>
                      <m:sub>
                        <m:r>
                          <a:rPr lang="en-US" sz="3200" i="1"/>
                          <m:t>𝑡𝑐</m:t>
                        </m:r>
                      </m:sub>
                    </m:sSub>
                    <m:r>
                      <a:rPr lang="en-US" sz="3200"/>
                      <m:t>)</m:t>
                    </m:r>
                  </m:oMath>
                </a14:m>
                <a:endParaRPr lang="en-IN" sz="32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𝑁</m:t>
                        </m:r>
                      </m:e>
                      <m:sub>
                        <m:r>
                          <a:rPr lang="en-US" i="1"/>
                          <m:t>𝑡𝑐𝑘</m:t>
                        </m:r>
                      </m:sub>
                    </m:sSub>
                    <m:r>
                      <a:rPr lang="en-US"/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IN" i="1"/>
                        </m:ctrlPr>
                      </m:naryPr>
                      <m:sub>
                        <m:r>
                          <a:rPr lang="en-US" i="1"/>
                          <m:t>𝑖</m:t>
                        </m:r>
                        <m:r>
                          <a:rPr lang="en-US"/>
                          <m:t>=1</m:t>
                        </m:r>
                      </m:sub>
                      <m:sup>
                        <m:r>
                          <a:rPr lang="en-US" i="1"/>
                          <m:t>𝑁</m:t>
                        </m:r>
                      </m:sup>
                      <m:e>
                        <m:r>
                          <a:rPr lang="en-US"/>
                          <m:t> </m:t>
                        </m:r>
                      </m:e>
                    </m:nary>
                    <m:r>
                      <a:rPr lang="en-US" i="1"/>
                      <m:t>𝐼</m:t>
                    </m:r>
                    <m:r>
                      <a:rPr lang="en-US"/>
                      <m:t>(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𝑖</m:t>
                        </m:r>
                        <m:r>
                          <a:rPr lang="en-US"/>
                          <m:t>,</m:t>
                        </m:r>
                        <m:r>
                          <a:rPr lang="en-US" i="1"/>
                          <m:t>𝑡</m:t>
                        </m:r>
                      </m:sub>
                    </m:sSub>
                    <m:r>
                      <a:rPr lang="en-US"/>
                      <m:t>=</m:t>
                    </m:r>
                    <m:r>
                      <a:rPr lang="en-US" i="1"/>
                      <m:t>𝑘</m:t>
                    </m:r>
                    <m:r>
                      <a:rPr lang="en-US"/>
                      <m:t>,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𝑖</m:t>
                        </m:r>
                        <m:r>
                          <a:rPr lang="en-US"/>
                          <m:t>,</m:t>
                        </m:r>
                        <m:r>
                          <m:rPr>
                            <m:nor/>
                          </m:rPr>
                          <a:rPr lang="en-US"/>
                          <m:t>pa</m:t>
                        </m:r>
                        <m:r>
                          <a:rPr lang="en-US"/>
                          <m:t>(</m:t>
                        </m:r>
                        <m:r>
                          <a:rPr lang="en-US" i="1"/>
                          <m:t>𝑡</m:t>
                        </m:r>
                        <m:r>
                          <a:rPr lang="en-US"/>
                          <m:t>)</m:t>
                        </m:r>
                      </m:sub>
                    </m:sSub>
                    <m:r>
                      <a:rPr lang="en-US"/>
                      <m:t>=</m:t>
                    </m:r>
                    <m:r>
                      <a:rPr lang="en-US" i="1"/>
                      <m:t>𝑐</m:t>
                    </m:r>
                    <m:r>
                      <a:rPr lang="en-US"/>
                      <m:t>)</m:t>
                    </m:r>
                  </m:oMath>
                </a14:m>
                <a:endParaRPr lang="en-IN" dirty="0"/>
              </a:p>
              <a:p>
                <a:pPr lvl="0"/>
                <a:r>
                  <a:rPr lang="en-US" sz="3200" dirty="0"/>
                  <a:t>The </a:t>
                </a:r>
                <a:r>
                  <a:rPr lang="en-US" sz="3200" b="1" dirty="0"/>
                  <a:t>posterior mean</a:t>
                </a:r>
                <a:r>
                  <a:rPr lang="en-US" sz="3200" dirty="0"/>
                  <a:t> estimate:</a:t>
                </a:r>
                <a:endParaRPr lang="en-IN" sz="32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acc>
                          <m:accPr>
                            <m:chr m:val="‾"/>
                            <m:ctrlPr>
                              <a:rPr lang="en-IN" i="1"/>
                            </m:ctrlPr>
                          </m:accPr>
                          <m:e>
                            <m:r>
                              <a:rPr lang="en-US" i="1"/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i="1"/>
                          <m:t>𝑡𝑐𝑘</m:t>
                        </m:r>
                      </m:sub>
                    </m:sSub>
                    <m:r>
                      <a:rPr lang="en-US"/>
                      <m:t>=</m:t>
                    </m:r>
                    <m:f>
                      <m:fPr>
                        <m:ctrlPr>
                          <a:rPr lang="en-IN" i="1"/>
                        </m:ctrlPr>
                      </m:fPr>
                      <m:num>
                        <m:sSub>
                          <m:sSubPr>
                            <m:ctrlPr>
                              <a:rPr lang="en-IN" i="1"/>
                            </m:ctrlPr>
                          </m:sSubPr>
                          <m:e>
                            <m:r>
                              <a:rPr lang="en-US" i="1"/>
                              <m:t>𝑁</m:t>
                            </m:r>
                          </m:e>
                          <m:sub>
                            <m:r>
                              <a:rPr lang="en-US" i="1"/>
                              <m:t>𝑡𝑐𝑘</m:t>
                            </m:r>
                          </m:sub>
                        </m:sSub>
                        <m:r>
                          <a:rPr lang="en-US"/>
                          <m:t>+</m:t>
                        </m:r>
                        <m:sSub>
                          <m:sSubPr>
                            <m:ctrlPr>
                              <a:rPr lang="en-IN" i="1"/>
                            </m:ctrlPr>
                          </m:sSubPr>
                          <m:e>
                            <m:r>
                              <a:rPr lang="en-US" i="1"/>
                              <m:t>𝛼</m:t>
                            </m:r>
                          </m:e>
                          <m:sub>
                            <m:r>
                              <a:rPr lang="en-US" i="1"/>
                              <m:t>𝑡𝑐𝑘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undOvr"/>
                            <m:grow m:val="on"/>
                            <m:supHide m:val="on"/>
                            <m:ctrlPr>
                              <a:rPr lang="en-IN" i="1"/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IN" i="1"/>
                                </m:ctrlPr>
                              </m:sSupPr>
                              <m:e>
                                <m:r>
                                  <a:rPr lang="en-US" i="1"/>
                                  <m:t>𝑘</m:t>
                                </m:r>
                              </m:e>
                              <m:sup>
                                <m:r>
                                  <a:rPr lang="en-US" i="1"/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r>
                              <a:rPr lang="en-US"/>
                              <m:t> </m:t>
                            </m:r>
                          </m:e>
                        </m:nary>
                        <m:r>
                          <a:rPr lang="en-US"/>
                          <m:t> (</m:t>
                        </m:r>
                        <m:sSub>
                          <m:sSubPr>
                            <m:ctrlPr>
                              <a:rPr lang="en-IN" i="1"/>
                            </m:ctrlPr>
                          </m:sSubPr>
                          <m:e>
                            <m:r>
                              <a:rPr lang="en-US" i="1"/>
                              <m:t>𝑁</m:t>
                            </m:r>
                          </m:e>
                          <m:sub>
                            <m:r>
                              <a:rPr lang="en-US" i="1"/>
                              <m:t>𝑡𝑐</m:t>
                            </m:r>
                            <m:sSup>
                              <m:sSupPr>
                                <m:ctrlPr>
                                  <a:rPr lang="en-IN" i="1"/>
                                </m:ctrlPr>
                              </m:sSupPr>
                              <m:e>
                                <m:r>
                                  <a:rPr lang="en-US" i="1"/>
                                  <m:t>𝑘</m:t>
                                </m:r>
                              </m:e>
                              <m:sup>
                                <m:r>
                                  <a:rPr lang="en-US" i="1"/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n-US"/>
                          <m:t>+</m:t>
                        </m:r>
                        <m:sSub>
                          <m:sSubPr>
                            <m:ctrlPr>
                              <a:rPr lang="en-IN" i="1"/>
                            </m:ctrlPr>
                          </m:sSubPr>
                          <m:e>
                            <m:r>
                              <a:rPr lang="en-US" i="1"/>
                              <m:t>𝛼</m:t>
                            </m:r>
                          </m:e>
                          <m:sub>
                            <m:r>
                              <a:rPr lang="en-US" i="1"/>
                              <m:t>𝑡𝑐</m:t>
                            </m:r>
                            <m:sSup>
                              <m:sSupPr>
                                <m:ctrlPr>
                                  <a:rPr lang="en-IN" i="1"/>
                                </m:ctrlPr>
                              </m:sSupPr>
                              <m:e>
                                <m:r>
                                  <a:rPr lang="en-US" i="1"/>
                                  <m:t>𝑘</m:t>
                                </m:r>
                              </m:e>
                              <m:sup>
                                <m:r>
                                  <a:rPr lang="en-US" i="1"/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n-US"/>
                          <m:t>)</m:t>
                        </m:r>
                      </m:den>
                    </m:f>
                  </m:oMath>
                </a14:m>
                <a:endParaRPr lang="en-IN" dirty="0"/>
              </a:p>
              <a:p>
                <a:r>
                  <a:rPr lang="en-US" sz="3200" dirty="0"/>
                  <a:t>This uses </a:t>
                </a:r>
                <a:r>
                  <a:rPr lang="en-US" sz="3200" b="1" dirty="0"/>
                  <a:t>pseudo-counts</a:t>
                </a:r>
                <a:r>
                  <a:rPr lang="en-US" sz="3200" dirty="0"/>
                  <a:t> (</a:t>
                </a:r>
                <a14:m>
                  <m:oMath xmlns:m="http://schemas.openxmlformats.org/officeDocument/2006/math">
                    <m:r>
                      <a:rPr lang="en-US" sz="3200" i="1"/>
                      <m:t>𝛼</m:t>
                    </m:r>
                  </m:oMath>
                </a14:m>
                <a:r>
                  <a:rPr lang="en-US" sz="3200" dirty="0"/>
                  <a:t>) to avoid </a:t>
                </a:r>
                <a:r>
                  <a:rPr lang="en-US" sz="3200" b="1" dirty="0"/>
                  <a:t>zero probabilities</a:t>
                </a:r>
                <a:r>
                  <a:rPr lang="en-US" sz="3200" dirty="0"/>
                  <a:t> (smoothing).</a:t>
                </a:r>
                <a:endParaRPr lang="en-IN" sz="3200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6864" y="1600200"/>
                <a:ext cx="11249630" cy="5105400"/>
              </a:xfrm>
              <a:blipFill rotWithShape="0">
                <a:blip r:embed="rId2"/>
                <a:stretch>
                  <a:fillRect l="-379" t="-14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6981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Learning with Missing or Latent 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200" dirty="0"/>
              <a:t>When data is </a:t>
            </a:r>
            <a:r>
              <a:rPr lang="en-US" sz="3200" b="1" dirty="0"/>
              <a:t>incomplete</a:t>
            </a:r>
            <a:r>
              <a:rPr lang="en-US" sz="3200" dirty="0"/>
              <a:t> (i.e., missing values or hidden variables), the likelihood no longer factorizes, making learning more challenging.</a:t>
            </a:r>
            <a:endParaRPr lang="en-IN" sz="3200" dirty="0"/>
          </a:p>
          <a:p>
            <a:r>
              <a:rPr lang="en-US" sz="3200" b="1" dirty="0"/>
              <a:t>Key Challenges</a:t>
            </a:r>
            <a:endParaRPr lang="en-IN" sz="2000" dirty="0"/>
          </a:p>
          <a:p>
            <a:pPr lvl="0"/>
            <a:r>
              <a:rPr lang="en-US" sz="3200" b="1" dirty="0"/>
              <a:t>Likelihood Function is No Longer Convex</a:t>
            </a:r>
            <a:r>
              <a:rPr lang="en-US" sz="3200" dirty="0"/>
              <a:t>:</a:t>
            </a:r>
            <a:endParaRPr lang="en-IN" sz="3200" dirty="0"/>
          </a:p>
          <a:p>
            <a:pPr lvl="1"/>
            <a:r>
              <a:rPr lang="en-US" sz="2800" dirty="0"/>
              <a:t>In MLE, we cannot directly compute a closed-form solution.</a:t>
            </a:r>
            <a:endParaRPr lang="en-IN" sz="2800" dirty="0"/>
          </a:p>
          <a:p>
            <a:pPr lvl="1"/>
            <a:r>
              <a:rPr lang="en-US" sz="2800" dirty="0"/>
              <a:t>Optimization becomes more difficult, often requiring iterative methods.</a:t>
            </a:r>
            <a:endParaRPr lang="en-IN" sz="2800" dirty="0"/>
          </a:p>
          <a:p>
            <a:pPr lvl="0"/>
            <a:r>
              <a:rPr lang="en-US" sz="3200" b="1" dirty="0"/>
              <a:t>Hidden Variables Must Be Integrated Out</a:t>
            </a:r>
            <a:r>
              <a:rPr lang="en-US" sz="3200" dirty="0"/>
              <a:t>:</a:t>
            </a:r>
            <a:endParaRPr lang="en-IN" sz="3200" dirty="0"/>
          </a:p>
          <a:p>
            <a:pPr lvl="1"/>
            <a:r>
              <a:rPr lang="en-US" sz="2800" dirty="0"/>
              <a:t>Direct summation over all possible hidden variables is infeasible.</a:t>
            </a:r>
            <a:endParaRPr lang="en-IN" sz="2800" dirty="0"/>
          </a:p>
          <a:p>
            <a:pPr lvl="1"/>
            <a:r>
              <a:rPr lang="en-US" sz="2800" dirty="0"/>
              <a:t>Requires approximate inference techniques.</a:t>
            </a:r>
            <a:endParaRPr lang="en-IN" sz="2800" dirty="0"/>
          </a:p>
          <a:p>
            <a:r>
              <a:rPr lang="en-US" sz="3200" b="1" dirty="0"/>
              <a:t>Approximate Inference </a:t>
            </a:r>
            <a:r>
              <a:rPr lang="en-US" sz="3200" b="1" dirty="0" smtClean="0"/>
              <a:t>Methods</a:t>
            </a:r>
            <a:r>
              <a:rPr lang="en-IN" sz="2000" dirty="0"/>
              <a:t> </a:t>
            </a:r>
            <a:r>
              <a:rPr lang="en-US" sz="3200" dirty="0" smtClean="0"/>
              <a:t>To </a:t>
            </a:r>
            <a:r>
              <a:rPr lang="en-US" sz="3200" dirty="0"/>
              <a:t>deal with missing data or latent variables, we use:</a:t>
            </a:r>
            <a:endParaRPr lang="en-IN" sz="3200" dirty="0"/>
          </a:p>
          <a:p>
            <a:pPr lvl="1"/>
            <a:r>
              <a:rPr lang="en-US" dirty="0"/>
              <a:t>Expectation-Maximization (EM) Algorithm: Alternates between estimating hidden variables and maximizing parameters.</a:t>
            </a:r>
            <a:endParaRPr lang="en-IN" dirty="0"/>
          </a:p>
          <a:p>
            <a:pPr lvl="1"/>
            <a:r>
              <a:rPr lang="en-US" dirty="0" err="1"/>
              <a:t>Variational</a:t>
            </a:r>
            <a:r>
              <a:rPr lang="en-US" dirty="0"/>
              <a:t> Inference: Uses a simpler distribution to approximate the true posterior.</a:t>
            </a:r>
            <a:endParaRPr lang="en-IN" dirty="0"/>
          </a:p>
          <a:p>
            <a:pPr lvl="1"/>
            <a:r>
              <a:rPr lang="en-US" dirty="0"/>
              <a:t>Markov Chain Monte Carlo (MCMC): Samples from the posterior distribution.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7600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5105400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sz="3200" dirty="0"/>
              <a:t>Inference vs. Learning:</a:t>
            </a:r>
            <a:endParaRPr lang="en-IN" sz="3200" dirty="0"/>
          </a:p>
          <a:p>
            <a:pPr lvl="1"/>
            <a:r>
              <a:rPr lang="en-US" sz="2800" dirty="0"/>
              <a:t>Inference computes probability distributions over hidden variables given parameters.</a:t>
            </a:r>
            <a:endParaRPr lang="en-IN" sz="2800" dirty="0"/>
          </a:p>
          <a:p>
            <a:pPr lvl="1"/>
            <a:r>
              <a:rPr lang="en-US" sz="2800" dirty="0"/>
              <a:t>Learning estimates parameters from data (MLE, MAP, Bayesian methods).</a:t>
            </a:r>
            <a:endParaRPr lang="en-IN" sz="2800" dirty="0"/>
          </a:p>
          <a:p>
            <a:pPr lvl="0"/>
            <a:r>
              <a:rPr lang="en-US" sz="3200" dirty="0"/>
              <a:t>Plate Notation:</a:t>
            </a:r>
            <a:endParaRPr lang="en-IN" sz="3200" dirty="0"/>
          </a:p>
          <a:p>
            <a:pPr lvl="1"/>
            <a:r>
              <a:rPr lang="en-US" sz="2800" dirty="0"/>
              <a:t>Simplifies graphical models by grouping repeated variables.</a:t>
            </a:r>
            <a:endParaRPr lang="en-IN" sz="2800" dirty="0"/>
          </a:p>
          <a:p>
            <a:pPr lvl="1"/>
            <a:r>
              <a:rPr lang="en-US" sz="2800" dirty="0"/>
              <a:t>Used for </a:t>
            </a:r>
            <a:r>
              <a:rPr lang="en-US" sz="2800" dirty="0" err="1"/>
              <a:t>i.i.d</a:t>
            </a:r>
            <a:r>
              <a:rPr lang="en-US" sz="2800" dirty="0"/>
              <a:t>. data and exchangeable distributions.</a:t>
            </a:r>
            <a:endParaRPr lang="en-IN" sz="2800" dirty="0"/>
          </a:p>
          <a:p>
            <a:pPr lvl="0"/>
            <a:r>
              <a:rPr lang="en-US" sz="3200" dirty="0"/>
              <a:t>Learning from Complete Data:</a:t>
            </a:r>
            <a:endParaRPr lang="en-IN" sz="3200" dirty="0"/>
          </a:p>
          <a:p>
            <a:pPr lvl="1"/>
            <a:r>
              <a:rPr lang="en-US" sz="2800" dirty="0"/>
              <a:t>The likelihood factorizes over CPDs.</a:t>
            </a:r>
            <a:endParaRPr lang="en-IN" sz="2800" dirty="0"/>
          </a:p>
          <a:p>
            <a:pPr lvl="1"/>
            <a:r>
              <a:rPr lang="en-US" sz="2800" dirty="0"/>
              <a:t>Bayesian learning uses </a:t>
            </a:r>
            <a:r>
              <a:rPr lang="en-US" sz="2800" dirty="0" err="1"/>
              <a:t>Dirichlet</a:t>
            </a:r>
            <a:r>
              <a:rPr lang="en-US" sz="2800" dirty="0"/>
              <a:t> priors for smoothing.</a:t>
            </a:r>
            <a:endParaRPr lang="en-IN" sz="2800" dirty="0"/>
          </a:p>
          <a:p>
            <a:pPr lvl="0"/>
            <a:r>
              <a:rPr lang="en-US" sz="3200" dirty="0"/>
              <a:t>Learning with Missing Data or Latent Variables:</a:t>
            </a:r>
            <a:endParaRPr lang="en-IN" sz="3200" dirty="0"/>
          </a:p>
          <a:p>
            <a:pPr lvl="1"/>
            <a:r>
              <a:rPr lang="en-US" sz="2800" dirty="0"/>
              <a:t>Requires approximate inference methods (e.g., EM, </a:t>
            </a:r>
            <a:r>
              <a:rPr lang="en-US" sz="2800" dirty="0" err="1"/>
              <a:t>Variational</a:t>
            </a:r>
            <a:r>
              <a:rPr lang="en-US" sz="2800" dirty="0"/>
              <a:t> Inference, MCMC</a:t>
            </a:r>
            <a:r>
              <a:rPr lang="en-US" sz="2800" dirty="0" smtClean="0"/>
              <a:t>).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824031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Murphy</a:t>
            </a:r>
            <a:r>
              <a:rPr lang="en-IN" dirty="0"/>
              <a:t>, Kevin P. </a:t>
            </a:r>
            <a:r>
              <a:rPr lang="en-IN" i="1" dirty="0"/>
              <a:t>Machine learning: a probabilistic perspective</a:t>
            </a:r>
            <a:r>
              <a:rPr lang="en-IN" dirty="0"/>
              <a:t>. MIT press, 2012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Chapter </a:t>
            </a:r>
            <a:r>
              <a:rPr lang="en-IN" dirty="0" smtClean="0"/>
              <a:t>10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12659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30" y="1776507"/>
            <a:ext cx="10871200" cy="3399971"/>
          </a:xfrm>
        </p:spPr>
        <p:txBody>
          <a:bodyPr>
            <a:normAutofit/>
          </a:bodyPr>
          <a:lstStyle/>
          <a:p>
            <a:pPr algn="ctr"/>
            <a:r>
              <a:rPr lang="en-IN" b="1" dirty="0" smtClean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Learning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4077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Learning in Graphical </a:t>
            </a:r>
            <a:r>
              <a:rPr lang="en-US" b="1" dirty="0" smtClean="0"/>
              <a:t>Models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probabilistic graphical models (PGMs), learning refers to estimating the model parameters from data.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section </a:t>
            </a:r>
            <a:endParaRPr lang="en-US" dirty="0" smtClean="0"/>
          </a:p>
          <a:p>
            <a:pPr lvl="1"/>
            <a:r>
              <a:rPr lang="en-US" dirty="0"/>
              <a:t>D</a:t>
            </a:r>
            <a:r>
              <a:rPr lang="en-US" dirty="0" smtClean="0"/>
              <a:t>ifferentiates </a:t>
            </a:r>
            <a:r>
              <a:rPr lang="en-US" dirty="0"/>
              <a:t>between inference and learning, </a:t>
            </a:r>
            <a:endParaRPr lang="en-US" dirty="0" smtClean="0"/>
          </a:p>
          <a:p>
            <a:pPr lvl="1"/>
            <a:r>
              <a:rPr lang="en-US" dirty="0" smtClean="0"/>
              <a:t>Introduces </a:t>
            </a:r>
            <a:r>
              <a:rPr lang="en-US" dirty="0"/>
              <a:t>plate notation for efficient representation of repeated </a:t>
            </a:r>
            <a:r>
              <a:rPr lang="en-US" dirty="0" smtClean="0"/>
              <a:t>structures,</a:t>
            </a:r>
          </a:p>
          <a:p>
            <a:pPr lvl="1"/>
            <a:r>
              <a:rPr lang="en-US" dirty="0" smtClean="0"/>
              <a:t>Explains learning </a:t>
            </a:r>
            <a:r>
              <a:rPr lang="en-US" dirty="0"/>
              <a:t>from complete data, </a:t>
            </a:r>
            <a:endParaRPr lang="en-US" dirty="0" smtClean="0"/>
          </a:p>
          <a:p>
            <a:pPr lvl="1"/>
            <a:r>
              <a:rPr lang="en-US" dirty="0" smtClean="0"/>
              <a:t>Discusses </a:t>
            </a:r>
            <a:r>
              <a:rPr lang="en-US" dirty="0"/>
              <a:t>learning with missing and/or latent variables.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3454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Inference vs. Learning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r>
                  <a:rPr lang="en-US" sz="3200" b="1" dirty="0" smtClean="0"/>
                  <a:t>Inference</a:t>
                </a:r>
                <a:endParaRPr lang="en-IN" sz="2000" dirty="0"/>
              </a:p>
              <a:p>
                <a:pPr lvl="0"/>
                <a:r>
                  <a:rPr lang="en-US" sz="3200" dirty="0"/>
                  <a:t>The process of computing probabilities or expectations based on a known model.</a:t>
                </a:r>
                <a:endParaRPr lang="en-IN" sz="3200" dirty="0"/>
              </a:p>
              <a:p>
                <a:pPr lvl="0"/>
                <a:r>
                  <a:rPr lang="en-US" sz="3200" dirty="0"/>
                  <a:t>Involves calculating </a:t>
                </a:r>
                <a14:m>
                  <m:oMath xmlns:m="http://schemas.openxmlformats.org/officeDocument/2006/math">
                    <m:r>
                      <a:rPr lang="en-US" sz="3200" i="1"/>
                      <m:t>𝑝</m:t>
                    </m:r>
                    <m:r>
                      <a:rPr lang="en-US" sz="3200"/>
                      <m:t>(</m:t>
                    </m:r>
                    <m:sSub>
                      <m:sSubPr>
                        <m:ctrlPr>
                          <a:rPr lang="en-IN" sz="3200" i="1"/>
                        </m:ctrlPr>
                      </m:sSubPr>
                      <m:e>
                        <m:r>
                          <a:rPr lang="en-US" sz="3200" i="1"/>
                          <m:t>𝑥</m:t>
                        </m:r>
                      </m:e>
                      <m:sub>
                        <m:r>
                          <a:rPr lang="en-US" sz="3200" i="1"/>
                          <m:t>h</m:t>
                        </m:r>
                      </m:sub>
                    </m:sSub>
                    <m:r>
                      <a:rPr lang="en-US" sz="3200"/>
                      <m:t>|</m:t>
                    </m:r>
                    <m:sSub>
                      <m:sSubPr>
                        <m:ctrlPr>
                          <a:rPr lang="en-IN" sz="3200" i="1"/>
                        </m:ctrlPr>
                      </m:sSubPr>
                      <m:e>
                        <m:r>
                          <a:rPr lang="en-US" sz="3200" i="1"/>
                          <m:t>𝑥</m:t>
                        </m:r>
                      </m:e>
                      <m:sub>
                        <m:r>
                          <a:rPr lang="en-US" sz="3200" i="1"/>
                          <m:t>𝑣</m:t>
                        </m:r>
                      </m:sub>
                    </m:sSub>
                    <m:r>
                      <a:rPr lang="en-US" sz="3200"/>
                      <m:t>,</m:t>
                    </m:r>
                    <m:r>
                      <a:rPr lang="en-US" sz="3200" i="1"/>
                      <m:t>𝜃</m:t>
                    </m:r>
                    <m:r>
                      <a:rPr lang="en-US" sz="3200"/>
                      <m:t>)</m:t>
                    </m:r>
                  </m:oMath>
                </a14:m>
                <a:r>
                  <a:rPr lang="en-US" sz="3200" dirty="0"/>
                  <a:t>, </a:t>
                </a:r>
                <a:endParaRPr lang="en-US" sz="32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sz="2500" i="1"/>
                        </m:ctrlPr>
                      </m:sSubPr>
                      <m:e>
                        <m:r>
                          <a:rPr lang="en-US" sz="2500" i="1"/>
                          <m:t>𝑥</m:t>
                        </m:r>
                      </m:e>
                      <m:sub>
                        <m:r>
                          <a:rPr lang="en-US" sz="2500" i="1"/>
                          <m:t>𝑣</m:t>
                        </m:r>
                      </m:sub>
                    </m:sSub>
                  </m:oMath>
                </a14:m>
                <a:r>
                  <a:rPr lang="en-US" sz="2500" dirty="0"/>
                  <a:t> are the visible (observed) nodes.</a:t>
                </a:r>
                <a:endParaRPr lang="en-IN" sz="25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/>
                        </m:ctrlPr>
                      </m:sSubPr>
                      <m:e>
                        <m:r>
                          <a:rPr lang="en-US" sz="2800" i="1"/>
                          <m:t>𝑥</m:t>
                        </m:r>
                      </m:e>
                      <m:sub>
                        <m:r>
                          <a:rPr lang="en-US" sz="2800" i="1"/>
                          <m:t>h</m:t>
                        </m:r>
                      </m:sub>
                    </m:sSub>
                  </m:oMath>
                </a14:m>
                <a:r>
                  <a:rPr lang="en-US" sz="2800" dirty="0"/>
                  <a:t> are the hidden (latent) nodes.</a:t>
                </a:r>
                <a:endParaRPr lang="en-IN" sz="2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800" i="1"/>
                      <m:t>𝜃</m:t>
                    </m:r>
                  </m:oMath>
                </a14:m>
                <a:r>
                  <a:rPr lang="en-US" sz="2800" dirty="0"/>
                  <a:t> are the known model parameters.</a:t>
                </a:r>
                <a:endParaRPr lang="en-IN" sz="2800" dirty="0"/>
              </a:p>
              <a:p>
                <a:r>
                  <a:rPr lang="en-US" sz="3200" b="1" dirty="0"/>
                  <a:t>Learning</a:t>
                </a:r>
                <a:endParaRPr lang="en-IN" sz="2000" dirty="0"/>
              </a:p>
              <a:p>
                <a:pPr lvl="0"/>
                <a:r>
                  <a:rPr lang="en-US" sz="3200" dirty="0"/>
                  <a:t>The process of estimating </a:t>
                </a:r>
                <a:r>
                  <a:rPr lang="en-US" sz="3200" b="1" dirty="0"/>
                  <a:t>parameters</a:t>
                </a:r>
                <a:r>
                  <a:rPr lang="en-US" sz="3200" dirty="0"/>
                  <a:t> (</a:t>
                </a:r>
                <a14:m>
                  <m:oMath xmlns:m="http://schemas.openxmlformats.org/officeDocument/2006/math">
                    <m:r>
                      <a:rPr lang="en-US" sz="3200" i="1"/>
                      <m:t>𝜃</m:t>
                    </m:r>
                  </m:oMath>
                </a14:m>
                <a:r>
                  <a:rPr lang="en-US" sz="3200" dirty="0"/>
                  <a:t>) from data.</a:t>
                </a:r>
                <a:endParaRPr lang="en-IN" sz="3200" dirty="0"/>
              </a:p>
              <a:p>
                <a:pPr lvl="0"/>
                <a:r>
                  <a:rPr lang="en-US" sz="3200" dirty="0"/>
                  <a:t>It is often performed using </a:t>
                </a:r>
                <a:r>
                  <a:rPr lang="en-US" sz="3200" b="1" dirty="0"/>
                  <a:t>Maximum A Posteriori (MAP) Estimation</a:t>
                </a:r>
                <a:r>
                  <a:rPr lang="en-US" sz="3200" dirty="0"/>
                  <a:t>:</a:t>
                </a:r>
                <a:endParaRPr lang="en-IN" sz="3200" dirty="0"/>
              </a:p>
              <a:p>
                <a14:m>
                  <m:oMath xmlns:m="http://schemas.openxmlformats.org/officeDocument/2006/math">
                    <m:acc>
                      <m:accPr>
                        <m:chr m:val="ˆ"/>
                        <m:ctrlPr>
                          <a:rPr lang="en-IN" sz="3200" i="1"/>
                        </m:ctrlPr>
                      </m:accPr>
                      <m:e>
                        <m:r>
                          <a:rPr lang="en-US" sz="3200" i="1"/>
                          <m:t>𝜃</m:t>
                        </m:r>
                      </m:e>
                    </m:acc>
                    <m:r>
                      <a:rPr lang="en-US" sz="3200"/>
                      <m:t>=</m:t>
                    </m:r>
                    <m:func>
                      <m:funcPr>
                        <m:ctrlPr>
                          <a:rPr lang="en-US" sz="320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/>
                          <m:t>arg</m:t>
                        </m:r>
                      </m:fName>
                      <m:e>
                        <m:limLow>
                          <m:limLowPr>
                            <m:ctrlPr>
                              <a:rPr lang="en-IN" sz="3200" i="1"/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/>
                              <m:t>max</m:t>
                            </m:r>
                          </m:e>
                          <m:lim>
                            <m:r>
                              <a:rPr lang="en-US" sz="3200" i="1"/>
                              <m:t>𝜃</m:t>
                            </m:r>
                          </m:lim>
                        </m:limLow>
                      </m:e>
                    </m:func>
                    <m:r>
                      <a:rPr lang="en-US" sz="3200"/>
                      <m:t> 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IN" sz="3200" i="1"/>
                        </m:ctrlPr>
                      </m:naryPr>
                      <m:sub>
                        <m:r>
                          <a:rPr lang="en-US" sz="3200" i="1"/>
                          <m:t>𝑖</m:t>
                        </m:r>
                        <m:r>
                          <a:rPr lang="en-US" sz="3200"/>
                          <m:t>=1</m:t>
                        </m:r>
                      </m:sub>
                      <m:sup>
                        <m:r>
                          <a:rPr lang="en-US" sz="3200" i="1"/>
                          <m:t>𝑁</m:t>
                        </m:r>
                      </m:sup>
                      <m:e>
                        <m:r>
                          <a:rPr lang="en-US" sz="3200"/>
                          <m:t> </m:t>
                        </m:r>
                      </m:e>
                    </m:nary>
                    <m:r>
                      <m:rPr>
                        <m:sty m:val="p"/>
                      </m:rPr>
                      <a:rPr lang="en-US" sz="3200"/>
                      <m:t>log</m:t>
                    </m:r>
                    <m:r>
                      <a:rPr lang="en-IN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/>
                      <m:t>𝑝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3200" i="1"/>
                            </m:ctrlPr>
                          </m:sSubPr>
                          <m:e>
                            <m:r>
                              <a:rPr lang="en-US" sz="3200" i="1"/>
                              <m:t>𝑥</m:t>
                            </m:r>
                          </m:e>
                          <m:sub>
                            <m:r>
                              <a:rPr lang="en-US" sz="3200" i="1"/>
                              <m:t>𝑖</m:t>
                            </m:r>
                            <m:r>
                              <a:rPr lang="en-US" sz="3200"/>
                              <m:t>,</m:t>
                            </m:r>
                            <m:r>
                              <a:rPr lang="en-US" sz="3200" i="1"/>
                              <m:t>𝑣</m:t>
                            </m:r>
                          </m:sub>
                        </m:sSub>
                      </m:e>
                      <m:e>
                        <m:r>
                          <a:rPr lang="en-US" sz="3200" i="1"/>
                          <m:t>𝜃</m:t>
                        </m:r>
                      </m:e>
                    </m:d>
                    <m:r>
                      <a:rPr lang="en-US" sz="3200"/>
                      <m:t>+</m:t>
                    </m:r>
                    <m:r>
                      <m:rPr>
                        <m:sty m:val="p"/>
                      </m:rPr>
                      <a:rPr lang="en-US" sz="3200"/>
                      <m:t>log</m:t>
                    </m:r>
                    <m:r>
                      <a:rPr lang="en-US" sz="3200" i="1"/>
                      <m:t>𝑝</m:t>
                    </m:r>
                    <m:r>
                      <a:rPr lang="en-US" sz="3200"/>
                      <m:t>(</m:t>
                    </m:r>
                    <m:r>
                      <a:rPr lang="en-US" sz="3200" i="1"/>
                      <m:t>𝜃</m:t>
                    </m:r>
                    <m:r>
                      <a:rPr lang="en-US" sz="3200"/>
                      <m:t>)</m:t>
                    </m:r>
                  </m:oMath>
                </a14:m>
                <a:endParaRPr lang="en-IN" sz="3200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IN" sz="3200" i="1"/>
                        </m:ctrlPr>
                      </m:sSubPr>
                      <m:e>
                        <m:r>
                          <a:rPr lang="en-US" sz="3200" i="1"/>
                          <m:t>𝑥</m:t>
                        </m:r>
                      </m:e>
                      <m:sub>
                        <m:r>
                          <a:rPr lang="en-US" sz="3200" i="1"/>
                          <m:t>𝑖</m:t>
                        </m:r>
                        <m:r>
                          <a:rPr lang="en-US" sz="3200"/>
                          <m:t>,</m:t>
                        </m:r>
                        <m:r>
                          <a:rPr lang="en-US" sz="3200" i="1"/>
                          <m:t>𝑣</m:t>
                        </m:r>
                      </m:sub>
                    </m:sSub>
                  </m:oMath>
                </a14:m>
                <a:r>
                  <a:rPr lang="en-US" sz="3200" dirty="0"/>
                  <a:t> are the visible variables for the </a:t>
                </a:r>
                <a14:m>
                  <m:oMath xmlns:m="http://schemas.openxmlformats.org/officeDocument/2006/math">
                    <m:r>
                      <a:rPr lang="en-US" sz="3200" i="1"/>
                      <m:t>𝑖</m:t>
                    </m:r>
                  </m:oMath>
                </a14:m>
                <a:r>
                  <a:rPr lang="en-US" sz="3200" dirty="0" err="1"/>
                  <a:t>th</a:t>
                </a:r>
                <a:r>
                  <a:rPr lang="en-US" sz="3200" dirty="0"/>
                  <a:t> training instance.</a:t>
                </a:r>
                <a:endParaRPr lang="en-IN" sz="3200" dirty="0"/>
              </a:p>
              <a:p>
                <a:pPr lvl="0"/>
                <a14:m>
                  <m:oMath xmlns:m="http://schemas.openxmlformats.org/officeDocument/2006/math">
                    <m:r>
                      <a:rPr lang="en-US" sz="3200" i="1"/>
                      <m:t>𝑝</m:t>
                    </m:r>
                    <m:r>
                      <a:rPr lang="en-US" sz="3200"/>
                      <m:t>(</m:t>
                    </m:r>
                    <m:r>
                      <a:rPr lang="en-US" sz="3200" i="1"/>
                      <m:t>𝜃</m:t>
                    </m:r>
                    <m:r>
                      <a:rPr lang="en-US" sz="3200"/>
                      <m:t>)</m:t>
                    </m:r>
                  </m:oMath>
                </a14:m>
                <a:r>
                  <a:rPr lang="en-US" sz="3200" dirty="0"/>
                  <a:t> is a prior distribution over parameters.</a:t>
                </a:r>
                <a:endParaRPr lang="en-IN" sz="3200" dirty="0"/>
              </a:p>
              <a:p>
                <a:pPr lvl="0"/>
                <a:r>
                  <a:rPr lang="en-US" sz="3200" dirty="0"/>
                  <a:t>If we assume a </a:t>
                </a:r>
                <a:r>
                  <a:rPr lang="en-US" sz="3200" b="1" dirty="0"/>
                  <a:t>uniform prior</a:t>
                </a:r>
                <a:r>
                  <a:rPr lang="en-US" sz="3200" dirty="0"/>
                  <a:t> (</a:t>
                </a:r>
                <a14:m>
                  <m:oMath xmlns:m="http://schemas.openxmlformats.org/officeDocument/2006/math">
                    <m:r>
                      <a:rPr lang="en-US" sz="3200" i="1"/>
                      <m:t>𝑝</m:t>
                    </m:r>
                    <m:r>
                      <a:rPr lang="en-US" sz="3200"/>
                      <m:t>(</m:t>
                    </m:r>
                    <m:r>
                      <a:rPr lang="en-US" sz="3200" i="1"/>
                      <m:t>𝜃</m:t>
                    </m:r>
                    <m:r>
                      <a:rPr lang="en-US" sz="3200"/>
                      <m:t>)∝1</m:t>
                    </m:r>
                  </m:oMath>
                </a14:m>
                <a:r>
                  <a:rPr lang="en-US" sz="3200" dirty="0"/>
                  <a:t>), the MAP estimation reduces to </a:t>
                </a:r>
                <a:r>
                  <a:rPr lang="en-US" sz="3200" b="1" dirty="0"/>
                  <a:t>Maximum Likelihood Estimation (MLE)</a:t>
                </a:r>
                <a:r>
                  <a:rPr lang="en-US" sz="3200" dirty="0"/>
                  <a:t>.</a:t>
                </a:r>
                <a:endParaRPr lang="en-IN" sz="3200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t="-203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4081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Bayesian View on </a:t>
            </a:r>
            <a:r>
              <a:rPr lang="en-US" b="1" dirty="0" smtClean="0"/>
              <a:t>Learning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6864" y="1600200"/>
                <a:ext cx="10871200" cy="4854388"/>
              </a:xfrm>
            </p:spPr>
            <p:txBody>
              <a:bodyPr>
                <a:normAutofit fontScale="92500" lnSpcReduction="20000"/>
              </a:bodyPr>
              <a:lstStyle/>
              <a:p>
                <a:pPr lvl="0"/>
                <a:r>
                  <a:rPr lang="en-US" sz="3200" dirty="0"/>
                  <a:t>A Bayesian approach treats parameters (</a:t>
                </a:r>
                <a14:m>
                  <m:oMath xmlns:m="http://schemas.openxmlformats.org/officeDocument/2006/math">
                    <m:r>
                      <a:rPr lang="en-US" sz="3200" b="0" i="1"/>
                      <m:t>𝜃</m:t>
                    </m:r>
                  </m:oMath>
                </a14:m>
                <a:r>
                  <a:rPr lang="en-US" sz="3200" dirty="0"/>
                  <a:t>) as random variables, rather than fixed unknowns.</a:t>
                </a:r>
                <a:endParaRPr lang="en-IN" sz="3200" dirty="0"/>
              </a:p>
              <a:p>
                <a:pPr lvl="0"/>
                <a:r>
                  <a:rPr lang="en-US" sz="3200" dirty="0"/>
                  <a:t>Inference and learning merge because we estimate the posterior distribution over parameters as well:</a:t>
                </a:r>
                <a:endParaRPr lang="en-IN" sz="3200" dirty="0"/>
              </a:p>
              <a:p>
                <a14:m>
                  <m:oMath xmlns:m="http://schemas.openxmlformats.org/officeDocument/2006/math">
                    <m:r>
                      <a:rPr lang="en-US" sz="3200" b="0" i="1"/>
                      <m:t>𝑝</m:t>
                    </m:r>
                    <m:r>
                      <a:rPr lang="en-US" sz="3200" b="0"/>
                      <m:t>(</m:t>
                    </m:r>
                    <m:r>
                      <a:rPr lang="en-US" sz="3200" b="0" i="1"/>
                      <m:t>𝜃</m:t>
                    </m:r>
                    <m:r>
                      <a:rPr lang="en-US" sz="3200" b="0"/>
                      <m:t>|</m:t>
                    </m:r>
                    <m:r>
                      <a:rPr lang="en-US" sz="3200" b="0" i="1"/>
                      <m:t>𝐷</m:t>
                    </m:r>
                    <m:r>
                      <a:rPr lang="en-US" sz="3200" b="0"/>
                      <m:t>)=</m:t>
                    </m:r>
                    <m:f>
                      <m:fPr>
                        <m:ctrlPr>
                          <a:rPr lang="en-IN" sz="3200" i="1"/>
                        </m:ctrlPr>
                      </m:fPr>
                      <m:num>
                        <m:r>
                          <a:rPr lang="en-US" sz="3200" b="0" i="1"/>
                          <m:t>𝑝</m:t>
                        </m:r>
                        <m:r>
                          <a:rPr lang="en-US" sz="3200" b="0"/>
                          <m:t>(</m:t>
                        </m:r>
                        <m:r>
                          <a:rPr lang="en-US" sz="3200" b="0" i="1"/>
                          <m:t>𝐷</m:t>
                        </m:r>
                        <m:r>
                          <a:rPr lang="en-US" sz="3200" b="0"/>
                          <m:t>|</m:t>
                        </m:r>
                        <m:r>
                          <a:rPr lang="en-US" sz="3200" b="0" i="1"/>
                          <m:t>𝜃</m:t>
                        </m:r>
                        <m:r>
                          <a:rPr lang="en-US" sz="3200" b="0"/>
                          <m:t>)</m:t>
                        </m:r>
                        <m:r>
                          <a:rPr lang="en-US" sz="3200" b="0" i="1"/>
                          <m:t>𝑝</m:t>
                        </m:r>
                        <m:r>
                          <a:rPr lang="en-US" sz="3200" b="0"/>
                          <m:t>(</m:t>
                        </m:r>
                        <m:r>
                          <a:rPr lang="en-US" sz="3200" b="0" i="1"/>
                          <m:t>𝜃</m:t>
                        </m:r>
                        <m:r>
                          <a:rPr lang="en-US" sz="3200" b="0"/>
                          <m:t>)</m:t>
                        </m:r>
                      </m:num>
                      <m:den>
                        <m:r>
                          <a:rPr lang="en-US" sz="3200" b="0" i="1"/>
                          <m:t>𝑝</m:t>
                        </m:r>
                        <m:r>
                          <a:rPr lang="en-US" sz="3200" b="0"/>
                          <m:t>(</m:t>
                        </m:r>
                        <m:r>
                          <a:rPr lang="en-US" sz="3200" b="0" i="1"/>
                          <m:t>𝐷</m:t>
                        </m:r>
                        <m:r>
                          <a:rPr lang="en-US" sz="3200" b="0"/>
                          <m:t>)</m:t>
                        </m:r>
                      </m:den>
                    </m:f>
                  </m:oMath>
                </a14:m>
                <a:endParaRPr lang="en-IN" sz="3200" dirty="0"/>
              </a:p>
              <a:p>
                <a:pPr lvl="0"/>
                <a:r>
                  <a:rPr lang="en-US" sz="3200" dirty="0"/>
                  <a:t>The key distinction between hidden variables and parameters:</a:t>
                </a:r>
                <a:endParaRPr lang="en-IN" sz="3200" dirty="0"/>
              </a:p>
              <a:p>
                <a:pPr lvl="1"/>
                <a:r>
                  <a:rPr lang="en-US" sz="2800" dirty="0"/>
                  <a:t>Hidden variables: Grow with the amount of training data (each data instance may have its own hidden variables).</a:t>
                </a:r>
                <a:endParaRPr lang="en-IN" sz="2800" dirty="0"/>
              </a:p>
              <a:p>
                <a:pPr lvl="1"/>
                <a:r>
                  <a:rPr lang="en-US" sz="2800" dirty="0"/>
                  <a:t>Parameters: Fixed in number (in parametric models).</a:t>
                </a:r>
                <a:endParaRPr lang="en-IN" sz="2800" dirty="0"/>
              </a:p>
              <a:p>
                <a:r>
                  <a:rPr lang="en-US" sz="3200" dirty="0"/>
                  <a:t>To avoid overfitting, </a:t>
                </a:r>
                <a:r>
                  <a:rPr lang="en-US" sz="3200" dirty="0" smtClean="0"/>
                  <a:t>integrate </a:t>
                </a:r>
                <a:r>
                  <a:rPr lang="en-US" sz="3200" dirty="0"/>
                  <a:t>out hidden variables rather than estimating them directly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6864" y="1600200"/>
                <a:ext cx="10871200" cy="4854388"/>
              </a:xfrm>
              <a:blipFill rotWithShape="0">
                <a:blip r:embed="rId2"/>
                <a:stretch>
                  <a:fillRect l="-337" t="-3392" b="-36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8639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Plate Notation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6864" y="1600199"/>
                <a:ext cx="10871200" cy="494403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3200" dirty="0"/>
                  <a:t>When learning from data, we often assume </a:t>
                </a:r>
                <a:r>
                  <a:rPr lang="en-US" sz="3200" b="1" dirty="0"/>
                  <a:t>independent and identically distributed (</a:t>
                </a:r>
                <a:r>
                  <a:rPr lang="en-US" sz="3200" b="1" dirty="0" err="1"/>
                  <a:t>i.i.d</a:t>
                </a:r>
                <a:r>
                  <a:rPr lang="en-US" sz="3200" b="1" dirty="0"/>
                  <a:t>.) data</a:t>
                </a:r>
                <a:r>
                  <a:rPr lang="en-US" sz="3200" dirty="0"/>
                  <a:t>. This assumption can be represented using </a:t>
                </a:r>
                <a:r>
                  <a:rPr lang="en-US" sz="3200" b="1" dirty="0"/>
                  <a:t>graphical models</a:t>
                </a:r>
                <a:r>
                  <a:rPr lang="en-US" sz="3200" dirty="0"/>
                  <a:t>.</a:t>
                </a:r>
                <a:endParaRPr lang="en-IN" sz="3200" dirty="0"/>
              </a:p>
              <a:p>
                <a:r>
                  <a:rPr lang="en-US" sz="3200" dirty="0"/>
                  <a:t>Graphical Representation</a:t>
                </a:r>
                <a:endParaRPr lang="en-IN" sz="2000" dirty="0"/>
              </a:p>
              <a:p>
                <a:pPr lvl="0"/>
                <a:r>
                  <a:rPr lang="en-US" sz="3200" dirty="0"/>
                  <a:t>Figure </a:t>
                </a:r>
                <a:r>
                  <a:rPr lang="en-US" sz="3200" dirty="0" smtClean="0"/>
                  <a:t>10.7(Left): </a:t>
                </a:r>
                <a:r>
                  <a:rPr lang="en-US" sz="3200" dirty="0"/>
                  <a:t>Each data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i="1"/>
                        </m:ctrlPr>
                      </m:sSubPr>
                      <m:e>
                        <m:r>
                          <a:rPr lang="en-US" sz="3200" b="0" i="1"/>
                          <m:t>𝑥</m:t>
                        </m:r>
                      </m:e>
                      <m:sub>
                        <m:r>
                          <a:rPr lang="en-US" sz="3200" b="0" i="1"/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is conditionally independent given the parameters </a:t>
                </a:r>
                <a14:m>
                  <m:oMath xmlns:m="http://schemas.openxmlformats.org/officeDocument/2006/math">
                    <m:r>
                      <a:rPr lang="en-US" sz="3200" b="0" i="1"/>
                      <m:t>𝜃</m:t>
                    </m:r>
                  </m:oMath>
                </a14:m>
                <a:r>
                  <a:rPr lang="en-US" sz="3200" dirty="0"/>
                  <a:t>.</a:t>
                </a:r>
                <a:endParaRPr lang="en-IN" sz="3200" dirty="0"/>
              </a:p>
              <a:p>
                <a:pPr lvl="0"/>
                <a:r>
                  <a:rPr lang="en-US" sz="3200" dirty="0"/>
                  <a:t>Figure </a:t>
                </a:r>
                <a:r>
                  <a:rPr lang="en-US" sz="3200" dirty="0" smtClean="0"/>
                  <a:t>10.7(Right) </a:t>
                </a:r>
                <a:r>
                  <a:rPr lang="en-US" sz="3200" dirty="0"/>
                  <a:t>(Plate Notation):</a:t>
                </a:r>
                <a:endParaRPr lang="en-IN" sz="3200" dirty="0"/>
              </a:p>
              <a:p>
                <a:pPr lvl="1"/>
                <a:r>
                  <a:rPr lang="en-US" sz="2800" dirty="0"/>
                  <a:t>A box (plate) groups repeated variables to reduce visual clutter.</a:t>
                </a:r>
                <a:endParaRPr lang="en-IN" sz="2800" dirty="0"/>
              </a:p>
              <a:p>
                <a:pPr lvl="1"/>
                <a:r>
                  <a:rPr lang="en-US" sz="2800" dirty="0"/>
                  <a:t>The number of repetitions (e.g., </a:t>
                </a:r>
                <a14:m>
                  <m:oMath xmlns:m="http://schemas.openxmlformats.org/officeDocument/2006/math">
                    <m:r>
                      <a:rPr lang="en-US" sz="2800" b="0" i="1"/>
                      <m:t>𝑁</m:t>
                    </m:r>
                  </m:oMath>
                </a14:m>
                <a:r>
                  <a:rPr lang="en-US" sz="2800" dirty="0"/>
                  <a:t> training instances) is written at the bottom right.</a:t>
                </a:r>
                <a:endParaRPr lang="en-IN" sz="2800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6864" y="1600199"/>
                <a:ext cx="10871200" cy="4944035"/>
              </a:xfrm>
              <a:blipFill rotWithShape="0">
                <a:blip r:embed="rId2"/>
                <a:stretch>
                  <a:fillRect l="-393" t="-2340" r="-1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4261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Plate </a:t>
            </a:r>
            <a:r>
              <a:rPr lang="en-US" b="1" dirty="0" smtClean="0"/>
              <a:t>Notation..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16864" y="1747837"/>
            <a:ext cx="10228224" cy="468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08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Plate Notation..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Exchangeability</a:t>
                </a:r>
                <a:endParaRPr lang="en-IN" dirty="0"/>
              </a:p>
              <a:p>
                <a:pPr lvl="0"/>
                <a:r>
                  <a:rPr lang="en-US" dirty="0"/>
                  <a:t>Even though data points are conditionally independent given </a:t>
                </a:r>
                <a14:m>
                  <m:oMath xmlns:m="http://schemas.openxmlformats.org/officeDocument/2006/math">
                    <m:r>
                      <a:rPr lang="en-US" b="0" i="1"/>
                      <m:t>𝜃</m:t>
                    </m:r>
                  </m:oMath>
                </a14:m>
                <a:r>
                  <a:rPr lang="en-US" dirty="0"/>
                  <a:t>, they are not marginally independent.</a:t>
                </a:r>
                <a:endParaRPr lang="en-IN" dirty="0"/>
              </a:p>
              <a:p>
                <a:pPr lvl="0"/>
                <a:r>
                  <a:rPr lang="en-US" dirty="0"/>
                  <a:t>The order of data cases does not matter, meaning data is exchangeable.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b="1" dirty="0"/>
                  <a:t>Joint Distribution</a:t>
                </a:r>
                <a:endParaRPr lang="en-IN" dirty="0"/>
              </a:p>
              <a:p>
                <a:pPr lvl="0"/>
                <a:r>
                  <a:rPr lang="en-US" dirty="0"/>
                  <a:t>Given a dataset </a:t>
                </a:r>
                <a14:m>
                  <m:oMath xmlns:m="http://schemas.openxmlformats.org/officeDocument/2006/math">
                    <m:r>
                      <a:rPr lang="en-US" b="0" i="1"/>
                      <m:t>𝐷</m:t>
                    </m:r>
                    <m:r>
                      <a:rPr lang="en-US" b="0"/>
                      <m:t>={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b="0" i="1"/>
                          <m:t>𝑥</m:t>
                        </m:r>
                      </m:e>
                      <m:sub>
                        <m:r>
                          <a:rPr lang="en-US" b="0" i="1"/>
                          <m:t>1</m:t>
                        </m:r>
                      </m:sub>
                    </m:sSub>
                    <m:r>
                      <a:rPr lang="en-US" b="0"/>
                      <m:t>,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b="0" i="1"/>
                          <m:t>𝑥</m:t>
                        </m:r>
                      </m:e>
                      <m:sub>
                        <m:r>
                          <a:rPr lang="en-US" b="0" i="1"/>
                          <m:t>2</m:t>
                        </m:r>
                      </m:sub>
                    </m:sSub>
                    <m:r>
                      <a:rPr lang="en-US" b="0"/>
                      <m:t>,...,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b="0" i="1"/>
                          <m:t>𝑥</m:t>
                        </m:r>
                      </m:e>
                      <m:sub>
                        <m:r>
                          <a:rPr lang="en-US" b="0" i="1"/>
                          <m:t>𝑁</m:t>
                        </m:r>
                      </m:sub>
                    </m:sSub>
                    <m:r>
                      <a:rPr lang="en-US" b="0"/>
                      <m:t>}</m:t>
                    </m:r>
                  </m:oMath>
                </a14:m>
                <a:r>
                  <a:rPr lang="en-US" dirty="0"/>
                  <a:t>, the joint distribution follows:</a:t>
                </a:r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US" b="0" i="1"/>
                      <m:t>𝑝</m:t>
                    </m:r>
                    <m:r>
                      <a:rPr lang="en-US" b="0"/>
                      <m:t>(</m:t>
                    </m:r>
                    <m:r>
                      <a:rPr lang="en-US" b="0" i="1"/>
                      <m:t>𝜃</m:t>
                    </m:r>
                    <m:r>
                      <a:rPr lang="en-US" b="0"/>
                      <m:t>,</m:t>
                    </m:r>
                    <m:r>
                      <a:rPr lang="en-US" b="0" i="1"/>
                      <m:t>𝐷</m:t>
                    </m:r>
                    <m:r>
                      <a:rPr lang="en-US" b="0"/>
                      <m:t>)=</m:t>
                    </m:r>
                    <m:r>
                      <a:rPr lang="en-US" b="0" i="1"/>
                      <m:t>𝑝</m:t>
                    </m:r>
                    <m:r>
                      <a:rPr lang="en-US" b="0"/>
                      <m:t>(</m:t>
                    </m:r>
                    <m:r>
                      <a:rPr lang="en-US" b="0" i="1"/>
                      <m:t>𝜃</m:t>
                    </m:r>
                    <m:r>
                      <a:rPr lang="en-US" b="0"/>
                      <m:t>)</m:t>
                    </m:r>
                    <m:nary>
                      <m:naryPr>
                        <m:chr m:val="∏"/>
                        <m:limLoc m:val="undOvr"/>
                        <m:grow m:val="on"/>
                        <m:ctrlPr>
                          <a:rPr lang="en-IN" i="1"/>
                        </m:ctrlPr>
                      </m:naryPr>
                      <m:sub>
                        <m:r>
                          <a:rPr lang="en-US" b="0" i="1"/>
                          <m:t>𝑖</m:t>
                        </m:r>
                        <m:r>
                          <a:rPr lang="en-US" b="0"/>
                          <m:t>=</m:t>
                        </m:r>
                        <m:r>
                          <a:rPr lang="en-US" b="0" i="1"/>
                          <m:t>1</m:t>
                        </m:r>
                      </m:sub>
                      <m:sup>
                        <m:r>
                          <a:rPr lang="en-US" b="0" i="1"/>
                          <m:t>𝑁</m:t>
                        </m:r>
                      </m:sup>
                      <m:e>
                        <m:r>
                          <a:rPr lang="en-US" b="0"/>
                          <m:t> </m:t>
                        </m:r>
                      </m:e>
                    </m:nary>
                    <m:r>
                      <a:rPr lang="en-US" b="0" i="1"/>
                      <m:t>𝑝</m:t>
                    </m:r>
                    <m:r>
                      <a:rPr lang="en-US" b="0"/>
                      <m:t>(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b="0" i="1"/>
                          <m:t>𝑥</m:t>
                        </m:r>
                      </m:e>
                      <m:sub>
                        <m:r>
                          <a:rPr lang="en-US" b="0" i="1"/>
                          <m:t>𝑖</m:t>
                        </m:r>
                      </m:sub>
                    </m:sSub>
                    <m:r>
                      <a:rPr lang="en-US" b="0"/>
                      <m:t>|</m:t>
                    </m:r>
                    <m:r>
                      <a:rPr lang="en-US" b="0" i="1"/>
                      <m:t>𝜃</m:t>
                    </m:r>
                    <m:r>
                      <a:rPr lang="en-US" b="0"/>
                      <m:t>)</m:t>
                    </m:r>
                  </m:oMath>
                </a14:m>
                <a:endParaRPr lang="en-IN" dirty="0"/>
              </a:p>
              <a:p>
                <a:r>
                  <a:rPr lang="en-US" dirty="0"/>
                  <a:t>This captures the conditional independence assumptions.</a:t>
                </a:r>
                <a:endParaRPr lang="en-IN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1178" t="-24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6496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Learning from Complete Data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6864" y="1600200"/>
                <a:ext cx="10871200" cy="52578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If all variables are </a:t>
                </a:r>
                <a:r>
                  <a:rPr lang="en-US" b="1" dirty="0"/>
                  <a:t>fully observed</a:t>
                </a:r>
                <a:r>
                  <a:rPr lang="en-US" dirty="0"/>
                  <a:t> (no missing data or latent variables), learning becomes easier.</a:t>
                </a:r>
                <a:endParaRPr lang="en-IN" dirty="0"/>
              </a:p>
              <a:p>
                <a:r>
                  <a:rPr lang="en-US" b="1" dirty="0"/>
                  <a:t>Likelihood Factorization</a:t>
                </a:r>
                <a:endParaRPr lang="en-IN" dirty="0"/>
              </a:p>
              <a:p>
                <a:pPr lvl="0"/>
                <a:r>
                  <a:rPr lang="en-US" dirty="0"/>
                  <a:t>Given a </a:t>
                </a:r>
                <a:r>
                  <a:rPr lang="en-US" b="1" dirty="0"/>
                  <a:t>Directed Graphical Model (DGM)</a:t>
                </a:r>
                <a:r>
                  <a:rPr lang="en-US" dirty="0"/>
                  <a:t>, the likelihood decomposes: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US" i="1"/>
                      <m:t>𝑝</m:t>
                    </m:r>
                    <m:r>
                      <a:rPr lang="en-US"/>
                      <m:t>(</m:t>
                    </m:r>
                    <m:r>
                      <a:rPr lang="en-US" i="1"/>
                      <m:t>𝐷</m:t>
                    </m:r>
                    <m:r>
                      <a:rPr lang="en-US"/>
                      <m:t>|</m:t>
                    </m:r>
                    <m:r>
                      <a:rPr lang="en-US" i="1"/>
                      <m:t>𝜃</m:t>
                    </m:r>
                    <m:r>
                      <a:rPr lang="en-US"/>
                      <m:t>)=</m:t>
                    </m:r>
                    <m:nary>
                      <m:naryPr>
                        <m:chr m:val="∏"/>
                        <m:limLoc m:val="undOvr"/>
                        <m:grow m:val="on"/>
                        <m:ctrlPr>
                          <a:rPr lang="en-IN" i="1"/>
                        </m:ctrlPr>
                      </m:naryPr>
                      <m:sub>
                        <m:r>
                          <a:rPr lang="en-US" i="1"/>
                          <m:t>𝑖</m:t>
                        </m:r>
                        <m:r>
                          <a:rPr lang="en-US"/>
                          <m:t>=1</m:t>
                        </m:r>
                      </m:sub>
                      <m:sup>
                        <m:r>
                          <a:rPr lang="en-US" i="1"/>
                          <m:t>𝑁</m:t>
                        </m:r>
                      </m:sup>
                      <m:e>
                        <m:r>
                          <a:rPr lang="en-US"/>
                          <m:t> </m:t>
                        </m:r>
                      </m:e>
                    </m:nary>
                    <m:r>
                      <a:rPr lang="en-US" i="1"/>
                      <m:t>𝑝</m:t>
                    </m:r>
                    <m:r>
                      <a:rPr lang="en-US"/>
                      <m:t>(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  <m:r>
                      <a:rPr lang="en-US"/>
                      <m:t>|</m:t>
                    </m:r>
                    <m:r>
                      <a:rPr lang="en-US" i="1"/>
                      <m:t>𝜃</m:t>
                    </m:r>
                    <m:r>
                      <a:rPr lang="en-US"/>
                      <m:t>)</m:t>
                    </m:r>
                  </m:oMath>
                </a14:m>
                <a:endParaRPr lang="en-IN" dirty="0"/>
              </a:p>
              <a:p>
                <a:r>
                  <a:rPr lang="en-US" dirty="0"/>
                  <a:t>Expanding using </a:t>
                </a:r>
                <a:r>
                  <a:rPr lang="en-US" b="1" dirty="0"/>
                  <a:t>Conditional Probability Distributions (CPDs)</a:t>
                </a:r>
                <a:r>
                  <a:rPr lang="en-US" dirty="0"/>
                  <a:t>:</a:t>
                </a:r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/>
                      <m:t>𝑝</m:t>
                    </m:r>
                    <m:r>
                      <a:rPr lang="en-US"/>
                      <m:t>(</m:t>
                    </m:r>
                    <m:r>
                      <a:rPr lang="en-US" i="1"/>
                      <m:t>𝐷</m:t>
                    </m:r>
                    <m:r>
                      <a:rPr lang="en-US"/>
                      <m:t>|</m:t>
                    </m:r>
                    <m:r>
                      <a:rPr lang="en-US" i="1"/>
                      <m:t>𝜃</m:t>
                    </m:r>
                    <m:r>
                      <a:rPr lang="en-US"/>
                      <m:t>)=</m:t>
                    </m:r>
                    <m:nary>
                      <m:naryPr>
                        <m:chr m:val="∏"/>
                        <m:limLoc m:val="undOvr"/>
                        <m:grow m:val="on"/>
                        <m:ctrlPr>
                          <a:rPr lang="en-IN" i="1"/>
                        </m:ctrlPr>
                      </m:naryPr>
                      <m:sub>
                        <m:r>
                          <a:rPr lang="en-US" i="1"/>
                          <m:t>𝑖</m:t>
                        </m:r>
                        <m:r>
                          <a:rPr lang="en-US"/>
                          <m:t>=1</m:t>
                        </m:r>
                      </m:sub>
                      <m:sup>
                        <m:r>
                          <a:rPr lang="en-US" i="1"/>
                          <m:t>𝑁</m:t>
                        </m:r>
                      </m:sup>
                      <m:e>
                        <m:r>
                          <a:rPr lang="en-US"/>
                          <m:t> </m:t>
                        </m:r>
                      </m:e>
                    </m:nary>
                    <m:nary>
                      <m:naryPr>
                        <m:chr m:val="∏"/>
                        <m:limLoc m:val="undOvr"/>
                        <m:grow m:val="on"/>
                        <m:ctrlPr>
                          <a:rPr lang="en-IN" i="1"/>
                        </m:ctrlPr>
                      </m:naryPr>
                      <m:sub>
                        <m:r>
                          <a:rPr lang="en-US" i="1"/>
                          <m:t>𝑡</m:t>
                        </m:r>
                        <m:r>
                          <a:rPr lang="en-US"/>
                          <m:t>=1</m:t>
                        </m:r>
                      </m:sub>
                      <m:sup>
                        <m:r>
                          <a:rPr lang="en-US" i="1"/>
                          <m:t>𝑉</m:t>
                        </m:r>
                      </m:sup>
                      <m:e>
                        <m:r>
                          <a:rPr lang="en-US"/>
                          <m:t> </m:t>
                        </m:r>
                      </m:e>
                    </m:nary>
                    <m:r>
                      <a:rPr lang="en-US" i="1"/>
                      <m:t>𝑝</m:t>
                    </m:r>
                    <m:r>
                      <a:rPr lang="en-US"/>
                      <m:t>(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𝑖𝑡</m:t>
                        </m:r>
                      </m:sub>
                    </m:sSub>
                    <m:r>
                      <a:rPr lang="en-US"/>
                      <m:t>|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𝑖</m:t>
                        </m:r>
                        <m:r>
                          <a:rPr lang="en-US"/>
                          <m:t>,</m:t>
                        </m:r>
                        <m:r>
                          <m:rPr>
                            <m:nor/>
                          </m:rPr>
                          <a:rPr lang="en-US"/>
                          <m:t>pa</m:t>
                        </m:r>
                        <m:r>
                          <a:rPr lang="en-US"/>
                          <m:t>(</m:t>
                        </m:r>
                        <m:r>
                          <a:rPr lang="en-US" i="1"/>
                          <m:t>𝑡</m:t>
                        </m:r>
                        <m:r>
                          <a:rPr lang="en-US"/>
                          <m:t>)</m:t>
                        </m:r>
                      </m:sub>
                    </m:sSub>
                    <m:r>
                      <a:rPr lang="en-US"/>
                      <m:t>,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𝜃</m:t>
                        </m:r>
                      </m:e>
                      <m:sub>
                        <m:r>
                          <a:rPr lang="en-US" i="1"/>
                          <m:t>𝑡</m:t>
                        </m:r>
                      </m:sub>
                    </m:sSub>
                    <m:r>
                      <a:rPr lang="en-US"/>
                      <m:t>)</m:t>
                    </m:r>
                  </m:oMath>
                </a14:m>
                <a:endParaRPr lang="en-I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𝑖𝑡</m:t>
                        </m:r>
                      </m:sub>
                    </m:sSub>
                  </m:oMath>
                </a14:m>
                <a:r>
                  <a:rPr lang="en-US" dirty="0"/>
                  <a:t> is the value of node </a:t>
                </a:r>
                <a14:m>
                  <m:oMath xmlns:m="http://schemas.openxmlformats.org/officeDocument/2006/math">
                    <m:r>
                      <a:rPr lang="en-US" i="1"/>
                      <m:t>𝑡</m:t>
                    </m:r>
                  </m:oMath>
                </a14:m>
                <a:r>
                  <a:rPr lang="en-US" dirty="0"/>
                  <a:t> in data case </a:t>
                </a:r>
                <a14:m>
                  <m:oMath xmlns:m="http://schemas.openxmlformats.org/officeDocument/2006/math">
                    <m:r>
                      <a:rPr lang="en-US" i="1"/>
                      <m:t>𝑖</m:t>
                    </m:r>
                  </m:oMath>
                </a14:m>
                <a:r>
                  <a:rPr lang="en-US" dirty="0"/>
                  <a:t>.</a:t>
                </a:r>
                <a:endParaRPr lang="en-I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𝑖</m:t>
                        </m:r>
                        <m:r>
                          <a:rPr lang="en-US"/>
                          <m:t>,</m:t>
                        </m:r>
                        <m:r>
                          <m:rPr>
                            <m:nor/>
                          </m:rPr>
                          <a:rPr lang="en-US"/>
                          <m:t>pa</m:t>
                        </m:r>
                        <m:r>
                          <a:rPr lang="en-US"/>
                          <m:t>(</m:t>
                        </m:r>
                        <m:r>
                          <a:rPr lang="en-US" i="1"/>
                          <m:t>𝑡</m:t>
                        </m:r>
                        <m:r>
                          <a:rPr lang="en-US"/>
                          <m:t>)</m:t>
                        </m:r>
                      </m:sub>
                    </m:sSub>
                  </m:oMath>
                </a14:m>
                <a:r>
                  <a:rPr lang="en-US" dirty="0"/>
                  <a:t> are the </a:t>
                </a:r>
                <a:r>
                  <a:rPr lang="en-US" b="1" dirty="0"/>
                  <a:t>parents</a:t>
                </a:r>
                <a:r>
                  <a:rPr lang="en-US" dirty="0"/>
                  <a:t> of node </a:t>
                </a:r>
                <a14:m>
                  <m:oMath xmlns:m="http://schemas.openxmlformats.org/officeDocument/2006/math">
                    <m:r>
                      <a:rPr lang="en-US" i="1"/>
                      <m:t>𝑡</m:t>
                    </m:r>
                  </m:oMath>
                </a14:m>
                <a:r>
                  <a:rPr lang="en-US" dirty="0"/>
                  <a:t>.</a:t>
                </a:r>
                <a:endParaRPr lang="en-I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𝜃</m:t>
                        </m:r>
                      </m:e>
                      <m:sub>
                        <m:r>
                          <a:rPr lang="en-US" i="1"/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are the parameters associated with node </a:t>
                </a:r>
                <a14:m>
                  <m:oMath xmlns:m="http://schemas.openxmlformats.org/officeDocument/2006/math">
                    <m:r>
                      <a:rPr lang="en-US" i="1"/>
                      <m:t>𝑡</m:t>
                    </m:r>
                  </m:oMath>
                </a14:m>
                <a:r>
                  <a:rPr lang="en-US" dirty="0"/>
                  <a:t>.</a:t>
                </a:r>
                <a:endParaRPr lang="en-IN" dirty="0"/>
              </a:p>
              <a:p>
                <a:r>
                  <a:rPr lang="en-US" dirty="0"/>
                  <a:t>If the </a:t>
                </a:r>
                <a:r>
                  <a:rPr lang="en-US" b="1" dirty="0"/>
                  <a:t>prior</a:t>
                </a:r>
                <a:r>
                  <a:rPr lang="en-US" dirty="0"/>
                  <a:t> also factorizes:</a:t>
                </a:r>
                <a:r>
                  <a:rPr lang="en-IN" dirty="0"/>
                  <a:t> 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r>
                      <a:rPr lang="en-US" i="1"/>
                      <m:t>𝑝</m:t>
                    </m:r>
                    <m:r>
                      <a:rPr lang="en-US"/>
                      <m:t>(</m:t>
                    </m:r>
                    <m:r>
                      <a:rPr lang="en-US" i="1"/>
                      <m:t>𝜃</m:t>
                    </m:r>
                    <m:r>
                      <a:rPr lang="en-US"/>
                      <m:t>)=</m:t>
                    </m:r>
                    <m:nary>
                      <m:naryPr>
                        <m:chr m:val="∏"/>
                        <m:limLoc m:val="undOvr"/>
                        <m:grow m:val="on"/>
                        <m:ctrlPr>
                          <a:rPr lang="en-IN" i="1"/>
                        </m:ctrlPr>
                      </m:naryPr>
                      <m:sub>
                        <m:r>
                          <a:rPr lang="en-US" i="1"/>
                          <m:t>𝑡</m:t>
                        </m:r>
                        <m:r>
                          <a:rPr lang="en-US"/>
                          <m:t>=1</m:t>
                        </m:r>
                      </m:sub>
                      <m:sup>
                        <m:r>
                          <a:rPr lang="en-US" i="1"/>
                          <m:t>𝑉</m:t>
                        </m:r>
                      </m:sup>
                      <m:e>
                        <m:r>
                          <a:rPr lang="en-US"/>
                          <m:t> </m:t>
                        </m:r>
                      </m:e>
                    </m:nary>
                    <m:r>
                      <a:rPr lang="en-US" i="1"/>
                      <m:t>𝑝</m:t>
                    </m:r>
                    <m:r>
                      <a:rPr lang="en-US"/>
                      <m:t>(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𝜃</m:t>
                        </m:r>
                      </m:e>
                      <m:sub>
                        <m:r>
                          <a:rPr lang="en-US" i="1"/>
                          <m:t>𝑡</m:t>
                        </m:r>
                      </m:sub>
                    </m:sSub>
                    <m:r>
                      <a:rPr lang="en-US"/>
                      <m:t>)</m:t>
                    </m:r>
                  </m:oMath>
                </a14:m>
                <a:endParaRPr lang="en-IN" dirty="0"/>
              </a:p>
              <a:p>
                <a:r>
                  <a:rPr lang="en-US" dirty="0"/>
                  <a:t>T</a:t>
                </a:r>
                <a:r>
                  <a:rPr lang="en-US" dirty="0" smtClean="0"/>
                  <a:t>hen </a:t>
                </a:r>
                <a:r>
                  <a:rPr lang="en-US" dirty="0"/>
                  <a:t>the </a:t>
                </a:r>
                <a:r>
                  <a:rPr lang="en-US" b="1" dirty="0"/>
                  <a:t>posterior</a:t>
                </a:r>
                <a:r>
                  <a:rPr lang="en-US" dirty="0"/>
                  <a:t> factorizes as well: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US" i="1"/>
                      <m:t>𝑝</m:t>
                    </m:r>
                    <m:r>
                      <a:rPr lang="en-US"/>
                      <m:t>(</m:t>
                    </m:r>
                    <m:r>
                      <a:rPr lang="en-US" i="1"/>
                      <m:t>𝜃</m:t>
                    </m:r>
                    <m:r>
                      <a:rPr lang="en-US"/>
                      <m:t>|</m:t>
                    </m:r>
                    <m:r>
                      <a:rPr lang="en-US" i="1"/>
                      <m:t>𝐷</m:t>
                    </m:r>
                    <m:r>
                      <a:rPr lang="en-US"/>
                      <m:t>)∝</m:t>
                    </m:r>
                    <m:nary>
                      <m:naryPr>
                        <m:chr m:val="∏"/>
                        <m:limLoc m:val="undOvr"/>
                        <m:grow m:val="on"/>
                        <m:ctrlPr>
                          <a:rPr lang="en-IN" i="1"/>
                        </m:ctrlPr>
                      </m:naryPr>
                      <m:sub>
                        <m:r>
                          <a:rPr lang="en-US" i="1"/>
                          <m:t>𝑡</m:t>
                        </m:r>
                        <m:r>
                          <a:rPr lang="en-US"/>
                          <m:t>=1</m:t>
                        </m:r>
                      </m:sub>
                      <m:sup>
                        <m:r>
                          <a:rPr lang="en-US" i="1"/>
                          <m:t>𝑉</m:t>
                        </m:r>
                      </m:sup>
                      <m:e>
                        <m:r>
                          <a:rPr lang="en-US"/>
                          <m:t> </m:t>
                        </m:r>
                      </m:e>
                    </m:nary>
                    <m:r>
                      <a:rPr lang="en-US" i="1"/>
                      <m:t>𝑝</m:t>
                    </m:r>
                    <m:r>
                      <a:rPr lang="en-US"/>
                      <m:t>(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𝐷</m:t>
                        </m:r>
                      </m:e>
                      <m:sub>
                        <m:r>
                          <a:rPr lang="en-US" i="1"/>
                          <m:t>𝑡</m:t>
                        </m:r>
                      </m:sub>
                    </m:sSub>
                    <m:r>
                      <a:rPr lang="en-US"/>
                      <m:t>|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𝜃</m:t>
                        </m:r>
                      </m:e>
                      <m:sub>
                        <m:r>
                          <a:rPr lang="en-US" i="1"/>
                          <m:t>𝑡</m:t>
                        </m:r>
                      </m:sub>
                    </m:sSub>
                    <m:r>
                      <a:rPr lang="en-US"/>
                      <m:t>)</m:t>
                    </m:r>
                    <m:r>
                      <a:rPr lang="en-US" i="1"/>
                      <m:t>𝑝</m:t>
                    </m:r>
                    <m:r>
                      <a:rPr lang="en-US"/>
                      <m:t>(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𝜃</m:t>
                        </m:r>
                      </m:e>
                      <m:sub>
                        <m:r>
                          <a:rPr lang="en-US" i="1"/>
                          <m:t>𝑡</m:t>
                        </m:r>
                      </m:sub>
                    </m:sSub>
                    <m:r>
                      <a:rPr lang="en-US"/>
                      <m:t>)</m:t>
                    </m:r>
                  </m:oMath>
                </a14:m>
                <a:endParaRPr lang="en-IN" dirty="0"/>
              </a:p>
              <a:p>
                <a:r>
                  <a:rPr lang="en-US" dirty="0"/>
                  <a:t>This means we can learn each </a:t>
                </a:r>
                <a:r>
                  <a:rPr lang="en-US" b="1" dirty="0"/>
                  <a:t>Conditional Probability Table (CPT)</a:t>
                </a:r>
                <a:r>
                  <a:rPr lang="en-US" dirty="0"/>
                  <a:t> separately.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6864" y="1600200"/>
                <a:ext cx="10871200" cy="5257800"/>
              </a:xfrm>
              <a:blipFill rotWithShape="0">
                <a:blip r:embed="rId2"/>
                <a:stretch>
                  <a:fillRect l="-168" t="-24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56202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ustom 1">
      <a:majorFont>
        <a:latin typeface="Mongolian Baiti"/>
        <a:ea typeface=""/>
        <a:cs typeface=""/>
      </a:majorFont>
      <a:minorFont>
        <a:latin typeface="Mongolian Baiti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6162</TotalTime>
  <Words>533</Words>
  <Application>Microsoft Office PowerPoint</Application>
  <PresentationFormat>Widescreen</PresentationFormat>
  <Paragraphs>107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EB Garamond</vt:lpstr>
      <vt:lpstr>Arial</vt:lpstr>
      <vt:lpstr>Wingdings</vt:lpstr>
      <vt:lpstr>Mongolian Baiti</vt:lpstr>
      <vt:lpstr>Cambria Math</vt:lpstr>
      <vt:lpstr>Wingdings 2</vt:lpstr>
      <vt:lpstr>Median</vt:lpstr>
      <vt:lpstr>PowerPoint Presentation</vt:lpstr>
      <vt:lpstr>Learning</vt:lpstr>
      <vt:lpstr>Learning in Graphical Models</vt:lpstr>
      <vt:lpstr>Inference vs. Learning</vt:lpstr>
      <vt:lpstr>Bayesian View on Learning</vt:lpstr>
      <vt:lpstr>Plate Notation</vt:lpstr>
      <vt:lpstr>Plate Notation..</vt:lpstr>
      <vt:lpstr>Plate Notation..</vt:lpstr>
      <vt:lpstr>Learning from Complete Data</vt:lpstr>
      <vt:lpstr>Learning Example: Naïve Bayes Model</vt:lpstr>
      <vt:lpstr>Learning Example: Naïve Bayes Model..</vt:lpstr>
      <vt:lpstr>Learning with Missing or Latent Variables</vt:lpstr>
      <vt:lpstr>Summary</vt:lpstr>
      <vt:lpstr>Reference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Post-disaster Image Analysis For Urban Regions:  A Domain Adaptation Approach</dc:title>
  <dc:creator>Prakash</dc:creator>
  <cp:lastModifiedBy>Microsoft account</cp:lastModifiedBy>
  <cp:revision>539</cp:revision>
  <cp:lastPrinted>2018-09-13T22:08:13Z</cp:lastPrinted>
  <dcterms:modified xsi:type="dcterms:W3CDTF">2025-03-17T02:32:15Z</dcterms:modified>
</cp:coreProperties>
</file>