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0" r:id="rId1"/>
  </p:sldMasterIdLst>
  <p:notesMasterIdLst>
    <p:notesMasterId r:id="rId30"/>
  </p:notesMasterIdLst>
  <p:sldIdLst>
    <p:sldId id="420" r:id="rId2"/>
    <p:sldId id="506" r:id="rId3"/>
    <p:sldId id="521" r:id="rId4"/>
    <p:sldId id="522" r:id="rId5"/>
    <p:sldId id="544" r:id="rId6"/>
    <p:sldId id="523" r:id="rId7"/>
    <p:sldId id="524" r:id="rId8"/>
    <p:sldId id="529" r:id="rId9"/>
    <p:sldId id="530" r:id="rId10"/>
    <p:sldId id="527" r:id="rId11"/>
    <p:sldId id="536" r:id="rId12"/>
    <p:sldId id="525" r:id="rId13"/>
    <p:sldId id="531" r:id="rId14"/>
    <p:sldId id="528" r:id="rId15"/>
    <p:sldId id="526" r:id="rId16"/>
    <p:sldId id="532" r:id="rId17"/>
    <p:sldId id="533" r:id="rId18"/>
    <p:sldId id="534" r:id="rId19"/>
    <p:sldId id="535" r:id="rId20"/>
    <p:sldId id="537" r:id="rId21"/>
    <p:sldId id="539" r:id="rId22"/>
    <p:sldId id="540" r:id="rId23"/>
    <p:sldId id="541" r:id="rId24"/>
    <p:sldId id="542" r:id="rId25"/>
    <p:sldId id="545" r:id="rId26"/>
    <p:sldId id="546" r:id="rId27"/>
    <p:sldId id="543" r:id="rId28"/>
    <p:sldId id="547" r:id="rId29"/>
  </p:sldIdLst>
  <p:sldSz cx="12192000" cy="6858000"/>
  <p:notesSz cx="7315200" cy="9601200"/>
  <p:embeddedFontLst>
    <p:embeddedFont>
      <p:font typeface="Mongolian Baiti" panose="03000500000000000000" pitchFamily="66" charset="0"/>
      <p:regular r:id="rId31"/>
    </p:embeddedFont>
    <p:embeddedFont>
      <p:font typeface="EB Garamond" panose="020B0604020202020204" charset="0"/>
      <p:regular r:id="rId32"/>
      <p:bold r:id="rId33"/>
      <p:italic r:id="rId34"/>
      <p:boldItalic r:id="rId35"/>
    </p:embeddedFont>
    <p:embeddedFont>
      <p:font typeface="Cambria Math" panose="02040503050406030204" pitchFamily="18" charset="0"/>
      <p:regular r:id="rId36"/>
    </p:embeddedFont>
    <p:embeddedFont>
      <p:font typeface="Wingdings 2" panose="05020102010507070707" pitchFamily="18" charset="2"/>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BAC347-8AF2-4B99-94C9-A27A2F839D6E}" v="1" dt="2022-01-12T11:19:59.833"/>
    <p1510:client id="{44D7F92B-B8F9-4B70-99C4-1614802A01CA}" v="19" dt="2022-01-12T10:42:22.434"/>
  </p1510:revLst>
</p1510:revInfo>
</file>

<file path=ppt/tableStyles.xml><?xml version="1.0" encoding="utf-8"?>
<a:tblStyleLst xmlns:a="http://schemas.openxmlformats.org/drawingml/2006/main" def="{2A54E739-E25B-4C29-A71C-FB83D43C9B92}">
  <a:tblStyle styleId="{2A54E739-E25B-4C29-A71C-FB83D43C9B92}"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1F4"/>
          </a:solidFill>
        </a:fill>
      </a:tcStyle>
    </a:wholeTbl>
    <a:band1H>
      <a:tcTxStyle/>
      <a:tcStyle>
        <a:tcBdr/>
        <a:fill>
          <a:solidFill>
            <a:srgbClr val="CDE3E7"/>
          </a:solidFill>
        </a:fill>
      </a:tcStyle>
    </a:band1H>
    <a:band2H>
      <a:tcTxStyle/>
      <a:tcStyle>
        <a:tcBdr/>
      </a:tcStyle>
    </a:band2H>
    <a:band1V>
      <a:tcTxStyle/>
      <a:tcStyle>
        <a:tcBdr/>
        <a:fill>
          <a:solidFill>
            <a:srgbClr val="CDE3E7"/>
          </a:solidFill>
        </a:fill>
      </a:tcStyle>
    </a:band1V>
    <a:band2V>
      <a:tcTxStyle/>
      <a:tcStyle>
        <a:tcBdr/>
      </a:tcStyle>
    </a:band2V>
    <a:lastCol>
      <a:tcTxStyle b="on" i="off">
        <a:font>
          <a:latin typeface="Corbel"/>
          <a:ea typeface="Corbel"/>
          <a:cs typeface="Corbel"/>
        </a:font>
        <a:schemeClr val="lt1"/>
      </a:tcTxStyle>
      <a:tcStyle>
        <a:tcBdr/>
        <a:fill>
          <a:solidFill>
            <a:schemeClr val="accent1"/>
          </a:solidFill>
        </a:fill>
      </a:tcStyle>
    </a:lastCol>
    <a:firstCol>
      <a:tcTxStyle b="on" i="off">
        <a:font>
          <a:latin typeface="Corbel"/>
          <a:ea typeface="Corbel"/>
          <a:cs typeface="Corbel"/>
        </a:font>
        <a:schemeClr val="lt1"/>
      </a:tcTxStyle>
      <a:tcStyle>
        <a:tcBdr/>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08" autoAdjust="0"/>
  </p:normalViewPr>
  <p:slideViewPr>
    <p:cSldViewPr snapToGrid="0">
      <p:cViewPr varScale="1">
        <p:scale>
          <a:sx n="66" d="100"/>
          <a:sy n="66" d="100"/>
        </p:scale>
        <p:origin x="8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12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126"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4D7F92B-B8F9-4B70-99C4-1614802A01CA}"/>
    <pc:docChg chg="modSld">
      <pc:chgData name="" userId="" providerId="" clId="Web-{44D7F92B-B8F9-4B70-99C4-1614802A01CA}" dt="2022-01-12T10:41:15.495" v="1" actId="20577"/>
      <pc:docMkLst>
        <pc:docMk/>
      </pc:docMkLst>
      <pc:sldChg chg="addSp delSp modSp">
        <pc:chgData name="" userId="" providerId="" clId="Web-{44D7F92B-B8F9-4B70-99C4-1614802A01CA}" dt="2022-01-12T10:41:15.495" v="1" actId="20577"/>
        <pc:sldMkLst>
          <pc:docMk/>
          <pc:sldMk cId="3629037967" sldId="420"/>
        </pc:sldMkLst>
        <pc:spChg chg="del">
          <ac:chgData name="" userId="" providerId="" clId="Web-{44D7F92B-B8F9-4B70-99C4-1614802A01CA}" dt="2022-01-12T10:41:02.745" v="0"/>
          <ac:spMkLst>
            <pc:docMk/>
            <pc:sldMk cId="3629037967" sldId="420"/>
            <ac:spMk id="2" creationId="{00000000-0000-0000-0000-000000000000}"/>
          </ac:spMkLst>
        </pc:spChg>
        <pc:spChg chg="add mod">
          <ac:chgData name="" userId="" providerId="" clId="Web-{44D7F92B-B8F9-4B70-99C4-1614802A01CA}" dt="2022-01-12T10:41:15.495" v="1" actId="20577"/>
          <ac:spMkLst>
            <pc:docMk/>
            <pc:sldMk cId="3629037967" sldId="420"/>
            <ac:spMk id="4" creationId="{B506A89E-E563-48C3-819F-3579A784EB79}"/>
          </ac:spMkLst>
        </pc:spChg>
      </pc:sldChg>
    </pc:docChg>
  </pc:docChgLst>
  <pc:docChgLst>
    <pc:chgData name="Prakash Andugula" userId="15a7d749222b3618" providerId="Windows Live" clId="Web-{44D7F92B-B8F9-4B70-99C4-1614802A01CA}"/>
    <pc:docChg chg="modSld">
      <pc:chgData name="Prakash Andugula" userId="15a7d749222b3618" providerId="Windows Live" clId="Web-{44D7F92B-B8F9-4B70-99C4-1614802A01CA}" dt="2022-01-12T10:42:22.356" v="14" actId="20577"/>
      <pc:docMkLst>
        <pc:docMk/>
      </pc:docMkLst>
      <pc:sldChg chg="addSp delSp modSp">
        <pc:chgData name="Prakash Andugula" userId="15a7d749222b3618" providerId="Windows Live" clId="Web-{44D7F92B-B8F9-4B70-99C4-1614802A01CA}" dt="2022-01-12T10:42:22.356" v="14" actId="20577"/>
        <pc:sldMkLst>
          <pc:docMk/>
          <pc:sldMk cId="0" sldId="256"/>
        </pc:sldMkLst>
        <pc:spChg chg="add mod">
          <ac:chgData name="Prakash Andugula" userId="15a7d749222b3618" providerId="Windows Live" clId="Web-{44D7F92B-B8F9-4B70-99C4-1614802A01CA}" dt="2022-01-12T10:42:22.356" v="14" actId="20577"/>
          <ac:spMkLst>
            <pc:docMk/>
            <pc:sldMk cId="0" sldId="256"/>
            <ac:spMk id="3" creationId="{9360D0DC-9235-46DC-85FD-410EAE47F97C}"/>
          </ac:spMkLst>
        </pc:spChg>
        <pc:spChg chg="del">
          <ac:chgData name="Prakash Andugula" userId="15a7d749222b3618" providerId="Windows Live" clId="Web-{44D7F92B-B8F9-4B70-99C4-1614802A01CA}" dt="2022-01-12T10:41:46.949" v="6"/>
          <ac:spMkLst>
            <pc:docMk/>
            <pc:sldMk cId="0" sldId="256"/>
            <ac:spMk id="9" creationId="{00000000-0000-0000-0000-000000000000}"/>
          </ac:spMkLst>
        </pc:spChg>
      </pc:sldChg>
      <pc:sldChg chg="modSp">
        <pc:chgData name="Prakash Andugula" userId="15a7d749222b3618" providerId="Windows Live" clId="Web-{44D7F92B-B8F9-4B70-99C4-1614802A01CA}" dt="2022-01-12T10:41:31.214" v="5" actId="20577"/>
        <pc:sldMkLst>
          <pc:docMk/>
          <pc:sldMk cId="3629037967" sldId="420"/>
        </pc:sldMkLst>
        <pc:spChg chg="mod">
          <ac:chgData name="Prakash Andugula" userId="15a7d749222b3618" providerId="Windows Live" clId="Web-{44D7F92B-B8F9-4B70-99C4-1614802A01CA}" dt="2022-01-12T10:41:31.214" v="5" actId="20577"/>
          <ac:spMkLst>
            <pc:docMk/>
            <pc:sldMk cId="3629037967" sldId="420"/>
            <ac:spMk id="4" creationId="{B506A89E-E563-48C3-819F-3579A784EB79}"/>
          </ac:spMkLst>
        </pc:spChg>
      </pc:sldChg>
    </pc:docChg>
  </pc:docChgLst>
  <pc:docChgLst>
    <pc:chgData name="Prakash Andugula" userId="15a7d749222b3618" providerId="Windows Live" clId="Web-{3DBAC347-8AF2-4B99-94C9-A27A2F839D6E}"/>
    <pc:docChg chg="delSld">
      <pc:chgData name="Prakash Andugula" userId="15a7d749222b3618" providerId="Windows Live" clId="Web-{3DBAC347-8AF2-4B99-94C9-A27A2F839D6E}" dt="2022-01-12T11:19:59.833" v="0"/>
      <pc:docMkLst>
        <pc:docMk/>
      </pc:docMkLst>
      <pc:sldChg chg="del">
        <pc:chgData name="Prakash Andugula" userId="15a7d749222b3618" providerId="Windows Live" clId="Web-{3DBAC347-8AF2-4B99-94C9-A27A2F839D6E}" dt="2022-01-12T11:19:59.833" v="0"/>
        <pc:sldMkLst>
          <pc:docMk/>
          <pc:sldMk cId="877747258" sldId="44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60375" y="720725"/>
            <a:ext cx="6396038" cy="3598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9013" tIns="99013" rIns="99013" bIns="99013"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614917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731520" y="4560570"/>
            <a:ext cx="5852160" cy="4320540"/>
          </a:xfrm>
          <a:prstGeom prst="rect">
            <a:avLst/>
          </a:prstGeom>
        </p:spPr>
        <p:txBody>
          <a:bodyPr spcFirstLastPara="1" wrap="square" lIns="99013" tIns="99013" rIns="99013" bIns="99013" anchor="t" anchorCtr="0">
            <a:noAutofit/>
          </a:bodyPr>
          <a:lstStyle/>
          <a:p>
            <a:pPr marL="0" indent="0">
              <a:buNone/>
            </a:pPr>
            <a:endParaRPr/>
          </a:p>
        </p:txBody>
      </p:sp>
      <p:sp>
        <p:nvSpPr>
          <p:cNvPr id="135" name="Google Shape;135;p1:notes"/>
          <p:cNvSpPr>
            <a:spLocks noGrp="1" noRot="1" noChangeAspect="1"/>
          </p:cNvSpPr>
          <p:nvPr>
            <p:ph type="sldImg" idx="2"/>
          </p:nvPr>
        </p:nvSpPr>
        <p:spPr>
          <a:xfrm>
            <a:off x="458788" y="720725"/>
            <a:ext cx="6397625" cy="3598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2468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pPr marL="0" lvl="0" indent="0" algn="r" rtl="0">
              <a:spcBef>
                <a:spcPts val="0"/>
              </a:spcBef>
              <a:spcAft>
                <a:spcPts val="0"/>
              </a:spcAft>
              <a:buNone/>
            </a:pPr>
            <a:fld id="{00000000-1234-1234-1234-123412341234}"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pPr marL="0" lvl="0" indent="0" algn="r" rtl="0">
              <a:spcBef>
                <a:spcPts val="0"/>
              </a:spcBef>
              <a:spcAft>
                <a:spcPts val="0"/>
              </a:spcAft>
              <a:buNone/>
            </a:pPr>
            <a:fld id="{00000000-1234-1234-1234-123412341234}"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pPr marL="0" lvl="0" indent="0" algn="r" rtl="0">
              <a:spcBef>
                <a:spcPts val="0"/>
              </a:spcBef>
              <a:spcAft>
                <a:spcPts val="0"/>
              </a:spcAft>
              <a:buNone/>
            </a:pPr>
            <a:fld id="{00000000-1234-1234-1234-123412341234}" type="slidenum">
              <a:rPr lang="en-US" smtClean="0"/>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p19"/>
          <p:cNvSpPr txBox="1"/>
          <p:nvPr/>
        </p:nvSpPr>
        <p:spPr>
          <a:xfrm>
            <a:off x="7674566" y="4558352"/>
            <a:ext cx="4517434" cy="1392070"/>
          </a:xfrm>
          <a:prstGeom prst="rect">
            <a:avLst/>
          </a:prstGeom>
          <a:noFill/>
          <a:ln>
            <a:noFill/>
          </a:ln>
        </p:spPr>
        <p:txBody>
          <a:bodyPr spcFirstLastPara="1" wrap="square" lIns="91425" tIns="45700" rIns="91425" bIns="45700" anchor="b" anchorCtr="0">
            <a:noAutofit/>
          </a:bodyPr>
          <a:lstStyle/>
          <a:p>
            <a:pPr lvl="0" algn="r">
              <a:lnSpc>
                <a:spcPct val="90000"/>
              </a:lnSpc>
              <a:buClr>
                <a:schemeClr val="lt2"/>
              </a:buClr>
              <a:buSzPts val="3200"/>
            </a:pPr>
            <a:r>
              <a:rPr lang="en-US" sz="3200" dirty="0">
                <a:solidFill>
                  <a:schemeClr val="lt2"/>
                </a:solidFill>
                <a:latin typeface="Mongolian Baiti" panose="03000500000000000000" pitchFamily="66" charset="0"/>
                <a:ea typeface="EB Garamond"/>
                <a:cs typeface="Mongolian Baiti" panose="03000500000000000000" pitchFamily="66" charset="0"/>
                <a:sym typeface="EB Garamond"/>
              </a:rPr>
              <a:t>Dr. Prakash </a:t>
            </a:r>
            <a:r>
              <a:rPr lang="en-US" sz="3200" dirty="0" err="1" smtClean="0">
                <a:solidFill>
                  <a:schemeClr val="lt2"/>
                </a:solidFill>
                <a:latin typeface="Mongolian Baiti" panose="03000500000000000000" pitchFamily="66" charset="0"/>
                <a:ea typeface="EB Garamond"/>
                <a:cs typeface="Mongolian Baiti" panose="03000500000000000000" pitchFamily="66" charset="0"/>
                <a:sym typeface="EB Garamond"/>
              </a:rPr>
              <a:t>Andugula</a:t>
            </a:r>
            <a:endParaRPr lang="en-US" sz="3200" dirty="0" smtClean="0">
              <a:solidFill>
                <a:schemeClr val="lt2"/>
              </a:solidFill>
              <a:latin typeface="Mongolian Baiti" panose="03000500000000000000" pitchFamily="66" charset="0"/>
              <a:ea typeface="EB Garamond"/>
              <a:cs typeface="Mongolian Baiti" panose="03000500000000000000" pitchFamily="66" charset="0"/>
              <a:sym typeface="EB Garamond"/>
            </a:endParaRPr>
          </a:p>
          <a:p>
            <a:pPr lvl="0" algn="r">
              <a:lnSpc>
                <a:spcPct val="90000"/>
              </a:lnSpc>
              <a:buClr>
                <a:schemeClr val="lt2"/>
              </a:buClr>
              <a:buSzPts val="3200"/>
            </a:pPr>
            <a:r>
              <a:rPr lang="en-US" sz="3200" dirty="0" smtClean="0">
                <a:solidFill>
                  <a:schemeClr val="lt2"/>
                </a:solidFill>
                <a:latin typeface="Mongolian Baiti" panose="03000500000000000000" pitchFamily="66" charset="0"/>
                <a:ea typeface="EB Garamond"/>
                <a:cs typeface="Mongolian Baiti" panose="03000500000000000000" pitchFamily="66" charset="0"/>
                <a:sym typeface="EB Garamond"/>
              </a:rPr>
              <a:t>CSE, RAIT </a:t>
            </a:r>
            <a:endParaRPr lang="en-US" sz="3200" dirty="0">
              <a:solidFill>
                <a:schemeClr val="lt2"/>
              </a:solidFill>
              <a:latin typeface="Mongolian Baiti" panose="03000500000000000000" pitchFamily="66" charset="0"/>
              <a:ea typeface="EB Garamond"/>
              <a:cs typeface="Mongolian Baiti" panose="03000500000000000000" pitchFamily="66" charset="0"/>
              <a:sym typeface="EB Garamond"/>
            </a:endParaRPr>
          </a:p>
        </p:txBody>
      </p:sp>
      <p:sp>
        <p:nvSpPr>
          <p:cNvPr id="4" name="Subtitle 3">
            <a:extLst>
              <a:ext uri="{FF2B5EF4-FFF2-40B4-BE49-F238E27FC236}">
                <a16:creationId xmlns="" xmlns:a16="http://schemas.microsoft.com/office/drawing/2014/main" id="{B506A89E-E563-48C3-819F-3579A784EB79}"/>
              </a:ext>
            </a:extLst>
          </p:cNvPr>
          <p:cNvSpPr>
            <a:spLocks noGrp="1"/>
          </p:cNvSpPr>
          <p:nvPr>
            <p:ph type="subTitle" idx="1"/>
          </p:nvPr>
        </p:nvSpPr>
        <p:spPr/>
        <p:txBody>
          <a:bodyPr vert="horz" lIns="91440" tIns="45720" rIns="91440" bIns="45720" anchor="ctr">
            <a:normAutofit/>
          </a:bodyPr>
          <a:lstStyle/>
          <a:p>
            <a:r>
              <a:rPr lang="en-IN" dirty="0">
                <a:latin typeface="Mongolian Baiti" panose="03000500000000000000" pitchFamily="66" charset="0"/>
                <a:ea typeface="EB Garamond"/>
                <a:cs typeface="Mongolian Baiti" panose="03000500000000000000" pitchFamily="66" charset="0"/>
                <a:sym typeface="EB Garamond"/>
              </a:rPr>
              <a:t>Advanced Machine </a:t>
            </a:r>
            <a:r>
              <a:rPr lang="en-IN" dirty="0" smtClean="0">
                <a:latin typeface="Mongolian Baiti" panose="03000500000000000000" pitchFamily="66" charset="0"/>
                <a:ea typeface="EB Garamond"/>
                <a:cs typeface="Mongolian Baiti" panose="03000500000000000000" pitchFamily="66" charset="0"/>
                <a:sym typeface="EB Garamond"/>
              </a:rPr>
              <a:t>Learning</a:t>
            </a:r>
            <a:endParaRPr lang="en-GB" dirty="0">
              <a:cs typeface="Mongolian Baiti"/>
            </a:endParaRPr>
          </a:p>
        </p:txBody>
      </p:sp>
      <p:sp>
        <p:nvSpPr>
          <p:cNvPr id="5" name="Google Shape;137;p19"/>
          <p:cNvSpPr txBox="1">
            <a:spLocks/>
          </p:cNvSpPr>
          <p:nvPr/>
        </p:nvSpPr>
        <p:spPr>
          <a:xfrm>
            <a:off x="-73002" y="514356"/>
            <a:ext cx="12163402" cy="994987"/>
          </a:xfrm>
          <a:prstGeom prst="rect">
            <a:avLst/>
          </a:prstGeom>
          <a:noFill/>
          <a:ln>
            <a:noFill/>
          </a:ln>
        </p:spPr>
        <p:txBody>
          <a:bodyPr spcFirstLastPara="1" vert="horz" wrap="square" lIns="91425" tIns="45700" rIns="91425" bIns="45700" anchor="t" anchorCtr="0">
            <a:no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lgn="ctr">
              <a:buClrTx/>
              <a:buSzPts val="4400"/>
              <a:buFontTx/>
            </a:pPr>
            <a:r>
              <a:rPr lang="en-IN" cap="none" dirty="0">
                <a:latin typeface="Mongolian Baiti" panose="03000500000000000000" pitchFamily="66" charset="0"/>
                <a:ea typeface="EB Garamond"/>
                <a:cs typeface="Mongolian Baiti" panose="03000500000000000000" pitchFamily="66" charset="0"/>
                <a:sym typeface="EB Garamond"/>
              </a:rPr>
              <a:t>Mixture </a:t>
            </a:r>
            <a:r>
              <a:rPr lang="en-IN" cap="none" dirty="0" smtClean="0">
                <a:latin typeface="Mongolian Baiti" panose="03000500000000000000" pitchFamily="66" charset="0"/>
                <a:ea typeface="EB Garamond"/>
                <a:cs typeface="Mongolian Baiti" panose="03000500000000000000" pitchFamily="66" charset="0"/>
                <a:sym typeface="EB Garamond"/>
              </a:rPr>
              <a:t>Models and</a:t>
            </a:r>
            <a:r>
              <a:rPr lang="en-IN" cap="none" dirty="0">
                <a:latin typeface="Mongolian Baiti" panose="03000500000000000000" pitchFamily="66" charset="0"/>
                <a:ea typeface="EB Garamond"/>
                <a:cs typeface="Mongolian Baiti" panose="03000500000000000000" pitchFamily="66" charset="0"/>
                <a:sym typeface="EB Garamond"/>
              </a:rPr>
              <a:t> </a:t>
            </a:r>
            <a:r>
              <a:rPr lang="en-IN" cap="none" dirty="0" smtClean="0">
                <a:latin typeface="Mongolian Baiti" panose="03000500000000000000" pitchFamily="66" charset="0"/>
                <a:ea typeface="EB Garamond"/>
                <a:cs typeface="Mongolian Baiti" panose="03000500000000000000" pitchFamily="66" charset="0"/>
                <a:sym typeface="EB Garamond"/>
              </a:rPr>
              <a:t>EM </a:t>
            </a:r>
            <a:r>
              <a:rPr lang="en-IN" cap="none" dirty="0">
                <a:latin typeface="Mongolian Baiti" panose="03000500000000000000" pitchFamily="66" charset="0"/>
                <a:ea typeface="EB Garamond"/>
                <a:cs typeface="Mongolian Baiti" panose="03000500000000000000" pitchFamily="66" charset="0"/>
                <a:sym typeface="EB Garamond"/>
              </a:rPr>
              <a:t>algorithm</a:t>
            </a:r>
            <a:endParaRPr lang="en-US" cap="none" dirty="0">
              <a:solidFill>
                <a:srgbClr val="E2E2E2"/>
              </a:solidFill>
              <a:latin typeface="Mongolian Baiti" panose="03000500000000000000" pitchFamily="66" charset="0"/>
              <a:ea typeface="EB Garamond"/>
              <a:cs typeface="Mongolian Baiti" panose="03000500000000000000" pitchFamily="66" charset="0"/>
              <a:sym typeface="EB Garamond"/>
            </a:endParaRPr>
          </a:p>
        </p:txBody>
      </p:sp>
      <p:sp>
        <p:nvSpPr>
          <p:cNvPr id="6" name="Google Shape;137;p19"/>
          <p:cNvSpPr txBox="1">
            <a:spLocks/>
          </p:cNvSpPr>
          <p:nvPr/>
        </p:nvSpPr>
        <p:spPr>
          <a:xfrm>
            <a:off x="2806769" y="2215233"/>
            <a:ext cx="7387771" cy="1863281"/>
          </a:xfrm>
          <a:prstGeom prst="rect">
            <a:avLst/>
          </a:prstGeom>
          <a:noFill/>
          <a:ln>
            <a:noFill/>
          </a:ln>
        </p:spPr>
        <p:txBody>
          <a:bodyPr spcFirstLastPara="1" vert="horz" wrap="square" lIns="91425" tIns="45700" rIns="91425" bIns="45700" anchor="t" anchorCtr="0">
            <a:no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marL="571500" indent="-571500">
              <a:buClrTx/>
              <a:buSzPts val="4400"/>
              <a:buFont typeface="Arial" panose="020B0604020202020204" pitchFamily="34" charset="0"/>
              <a:buChar char="•"/>
            </a:pPr>
            <a:r>
              <a:rPr lang="en-IN" sz="3600" cap="none" dirty="0">
                <a:latin typeface="Mongolian Baiti" panose="03000500000000000000" pitchFamily="66" charset="0"/>
                <a:ea typeface="EB Garamond"/>
                <a:cs typeface="Mongolian Baiti" panose="03000500000000000000" pitchFamily="66" charset="0"/>
                <a:sym typeface="EB Garamond"/>
              </a:rPr>
              <a:t>Latent variable </a:t>
            </a:r>
            <a:r>
              <a:rPr lang="en-IN" sz="3600" cap="none" dirty="0" smtClean="0">
                <a:latin typeface="Mongolian Baiti" panose="03000500000000000000" pitchFamily="66" charset="0"/>
                <a:ea typeface="EB Garamond"/>
                <a:cs typeface="Mongolian Baiti" panose="03000500000000000000" pitchFamily="66" charset="0"/>
                <a:sym typeface="EB Garamond"/>
              </a:rPr>
              <a:t>models</a:t>
            </a:r>
          </a:p>
          <a:p>
            <a:pPr marL="571500" indent="-571500">
              <a:buClrTx/>
              <a:buSzPts val="4400"/>
              <a:buFont typeface="Arial" panose="020B0604020202020204" pitchFamily="34" charset="0"/>
              <a:buChar char="•"/>
            </a:pPr>
            <a:r>
              <a:rPr lang="en-IN" sz="3600" cap="none" dirty="0" smtClean="0">
                <a:latin typeface="Mongolian Baiti" panose="03000500000000000000" pitchFamily="66" charset="0"/>
                <a:ea typeface="EB Garamond"/>
                <a:cs typeface="Mongolian Baiti" panose="03000500000000000000" pitchFamily="66" charset="0"/>
                <a:sym typeface="EB Garamond"/>
              </a:rPr>
              <a:t>Mixture models</a:t>
            </a:r>
          </a:p>
          <a:p>
            <a:pPr marL="571500" indent="-571500">
              <a:buClrTx/>
              <a:buSzPts val="4400"/>
              <a:buFont typeface="Arial" panose="020B0604020202020204" pitchFamily="34" charset="0"/>
              <a:buChar char="•"/>
            </a:pPr>
            <a:r>
              <a:rPr lang="en-IN" sz="3600" cap="none" dirty="0" smtClean="0">
                <a:solidFill>
                  <a:srgbClr val="E2E2E2"/>
                </a:solidFill>
                <a:latin typeface="Mongolian Baiti" panose="03000500000000000000" pitchFamily="66" charset="0"/>
                <a:ea typeface="EB Garamond"/>
                <a:cs typeface="Mongolian Baiti" panose="03000500000000000000" pitchFamily="66" charset="0"/>
                <a:sym typeface="EB Garamond"/>
              </a:rPr>
              <a:t>Parameter Estimation</a:t>
            </a:r>
            <a:endParaRPr lang="en-US" sz="3600" cap="none" dirty="0">
              <a:solidFill>
                <a:srgbClr val="E2E2E2"/>
              </a:solidFill>
              <a:latin typeface="Mongolian Baiti" panose="03000500000000000000" pitchFamily="66" charset="0"/>
              <a:ea typeface="EB Garamond"/>
              <a:cs typeface="Mongolian Baiti" panose="03000500000000000000" pitchFamily="66" charset="0"/>
              <a:sym typeface="EB Garamond"/>
            </a:endParaRPr>
          </a:p>
        </p:txBody>
      </p:sp>
    </p:spTree>
    <p:extLst>
      <p:ext uri="{BB962C8B-B14F-4D97-AF65-F5344CB8AC3E}">
        <p14:creationId xmlns:p14="http://schemas.microsoft.com/office/powerpoint/2010/main" val="3629037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Latent Variable Models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16863" y="1600199"/>
                <a:ext cx="11244507" cy="5257801"/>
              </a:xfrm>
            </p:spPr>
            <p:txBody>
              <a:bodyPr>
                <a:normAutofit fontScale="85000" lnSpcReduction="20000"/>
              </a:bodyPr>
              <a:lstStyle/>
              <a:p>
                <a:r>
                  <a:rPr lang="en-US" dirty="0"/>
                  <a:t>Latent Variable Models (LVMs) introduce hidden (or latent) variables to explain dependencies between observed variables. These models assume that the observed variables are correlated because they arise from an unobserved common cause. Mathematically, LVMs define a joint distribution over both observed and hidden variables:</a:t>
                </a:r>
                <a:endParaRPr lang="en-IN" dirty="0"/>
              </a:p>
              <a:p>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𝑧</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𝑧</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𝑧</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oMath>
                </a14:m>
                <a:endParaRPr lang="en-IN" dirty="0"/>
              </a:p>
              <a:p>
                <a:pPr lvl="1"/>
                <a14:m>
                  <m:oMath xmlns:m="http://schemas.openxmlformats.org/officeDocument/2006/math">
                    <m:r>
                      <a:rPr lang="en-US" i="1">
                        <a:latin typeface="Cambria Math" panose="02040503050406030204" pitchFamily="18" charset="0"/>
                      </a:rPr>
                      <m:t>𝑥</m:t>
                    </m:r>
                  </m:oMath>
                </a14:m>
                <a:r>
                  <a:rPr lang="en-US" dirty="0"/>
                  <a:t> represents observed variables,</a:t>
                </a:r>
                <a:endParaRPr lang="en-IN" dirty="0"/>
              </a:p>
              <a:p>
                <a:pPr lvl="1"/>
                <a14:m>
                  <m:oMath xmlns:m="http://schemas.openxmlformats.org/officeDocument/2006/math">
                    <m:r>
                      <a:rPr lang="en-US" i="1">
                        <a:latin typeface="Cambria Math" panose="02040503050406030204" pitchFamily="18" charset="0"/>
                      </a:rPr>
                      <m:t>𝑧</m:t>
                    </m:r>
                  </m:oMath>
                </a14:m>
                <a:r>
                  <a:rPr lang="en-US" dirty="0"/>
                  <a:t> represents latent (hidden) variables,</a:t>
                </a:r>
                <a:endParaRPr lang="en-IN" dirty="0"/>
              </a:p>
              <a:p>
                <a:pPr lvl="1"/>
                <a14:m>
                  <m:oMath xmlns:m="http://schemas.openxmlformats.org/officeDocument/2006/math">
                    <m:r>
                      <a:rPr lang="en-US" i="1">
                        <a:latin typeface="Cambria Math" panose="02040503050406030204" pitchFamily="18" charset="0"/>
                      </a:rPr>
                      <m:t>𝜃</m:t>
                    </m:r>
                  </m:oMath>
                </a14:m>
                <a:r>
                  <a:rPr lang="en-US" dirty="0"/>
                  <a:t> represents model parameters.</a:t>
                </a:r>
                <a:endParaRPr lang="en-IN" dirty="0"/>
              </a:p>
              <a:p>
                <a:r>
                  <a:rPr lang="en-US" dirty="0"/>
                  <a:t>LVMs are useful because:</a:t>
                </a:r>
                <a:endParaRPr lang="en-IN" dirty="0"/>
              </a:p>
              <a:p>
                <a:pPr lvl="0"/>
                <a:r>
                  <a:rPr lang="en-US" b="1" dirty="0"/>
                  <a:t>They reduce the number of parameters</a:t>
                </a:r>
                <a:r>
                  <a:rPr lang="en-US" dirty="0"/>
                  <a:t>: Instead of directly modeling dependencies among observed variables, they model dependencies through latent variables.</a:t>
                </a:r>
                <a:endParaRPr lang="en-IN" dirty="0"/>
              </a:p>
              <a:p>
                <a:pPr lvl="0"/>
                <a:r>
                  <a:rPr lang="en-US" b="1" dirty="0"/>
                  <a:t>They serve as a bottleneck</a:t>
                </a:r>
                <a:r>
                  <a:rPr lang="en-US" dirty="0"/>
                  <a:t>: The hidden variables compress information, which is beneficial for unsupervised learning and dimensionality reduction.</a:t>
                </a: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16863" y="1600199"/>
                <a:ext cx="11244507" cy="5257801"/>
              </a:xfrm>
              <a:blipFill rotWithShape="0">
                <a:blip r:embed="rId2"/>
                <a:stretch>
                  <a:fillRect l="-163" t="-2317"/>
                </a:stretch>
              </a:blipFill>
            </p:spPr>
            <p:txBody>
              <a:bodyPr/>
              <a:lstStyle/>
              <a:p>
                <a:r>
                  <a:rPr lang="en-IN">
                    <a:noFill/>
                  </a:rPr>
                  <a:t> </a:t>
                </a:r>
              </a:p>
            </p:txBody>
          </p:sp>
        </mc:Fallback>
      </mc:AlternateContent>
    </p:spTree>
    <p:extLst>
      <p:ext uri="{BB962C8B-B14F-4D97-AF65-F5344CB8AC3E}">
        <p14:creationId xmlns:p14="http://schemas.microsoft.com/office/powerpoint/2010/main" val="298018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378" y="2855685"/>
            <a:ext cx="4669536" cy="990600"/>
          </a:xfrm>
        </p:spPr>
        <p:txBody>
          <a:bodyPr/>
          <a:lstStyle/>
          <a:p>
            <a:r>
              <a:rPr lang="en-US" b="1" dirty="0"/>
              <a:t>Mixture Models</a:t>
            </a:r>
            <a:endParaRPr lang="en-IN" dirty="0"/>
          </a:p>
        </p:txBody>
      </p:sp>
    </p:spTree>
    <p:extLst>
      <p:ext uri="{BB962C8B-B14F-4D97-AF65-F5344CB8AC3E}">
        <p14:creationId xmlns:p14="http://schemas.microsoft.com/office/powerpoint/2010/main" val="127805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Mixture Models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16864" y="1600199"/>
                <a:ext cx="11070336" cy="5134430"/>
              </a:xfrm>
            </p:spPr>
            <p:txBody>
              <a:bodyPr>
                <a:normAutofit/>
              </a:bodyPr>
              <a:lstStyle/>
              <a:p>
                <a:pPr marL="0" indent="0">
                  <a:buNone/>
                </a:pPr>
                <a:r>
                  <a:rPr lang="en-US" dirty="0"/>
                  <a:t>The simplest form of an LVM is a </a:t>
                </a:r>
                <a:r>
                  <a:rPr lang="en-US" b="1" dirty="0"/>
                  <a:t>mixture model</a:t>
                </a:r>
                <a:r>
                  <a:rPr lang="en-US" dirty="0"/>
                  <a:t>, where the latent variable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oMath>
                </a14:m>
                <a:r>
                  <a:rPr lang="en-US" dirty="0"/>
                  <a:t> is discrete and represents different categories (or clusters) from which the data is generated. A general mixture model is given by:</a:t>
                </a:r>
                <a:endParaRPr lang="en-IN" dirty="0"/>
              </a:p>
              <a:p>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nary>
                      <m:naryPr>
                        <m:chr m:val="∑"/>
                        <m:limLoc m:val="undOvr"/>
                        <m:grow m:val="on"/>
                        <m:ctrlPr>
                          <a:rPr lang="en-IN" i="1">
                            <a:latin typeface="Cambria Math" panose="02040503050406030204" pitchFamily="18" charset="0"/>
                          </a:rPr>
                        </m:ctrlPr>
                      </m:naryPr>
                      <m:sub>
                        <m:r>
                          <a:rPr lang="en-US" i="1">
                            <a:latin typeface="Cambria Math" panose="02040503050406030204" pitchFamily="18" charset="0"/>
                          </a:rPr>
                          <m:t>𝑘</m:t>
                        </m:r>
                        <m:r>
                          <a:rPr lang="en-US">
                            <a:latin typeface="Cambria Math" panose="02040503050406030204" pitchFamily="18" charset="0"/>
                          </a:rPr>
                          <m:t>=1</m:t>
                        </m:r>
                      </m:sub>
                      <m:sup>
                        <m:r>
                          <a:rPr lang="en-US" i="1">
                            <a:latin typeface="Cambria Math" panose="02040503050406030204" pitchFamily="18" charset="0"/>
                          </a:rPr>
                          <m:t>𝐾</m:t>
                        </m:r>
                      </m:sup>
                      <m:e>
                        <m:r>
                          <a:rPr lang="en-US">
                            <a:latin typeface="Cambria Math" panose="02040503050406030204" pitchFamily="18" charset="0"/>
                          </a:rPr>
                          <m:t> </m:t>
                        </m:r>
                      </m:e>
                    </m:nary>
                    <m:sSub>
                      <m:sSubPr>
                        <m:ctrlPr>
                          <a:rPr lang="en-IN"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𝑘</m:t>
                        </m:r>
                      </m:sub>
                    </m:sSub>
                    <m:sSub>
                      <m:sSubPr>
                        <m:ctrlPr>
                          <a:rPr lang="en-I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oMath>
                </a14:m>
                <a:endParaRPr lang="en-IN" dirty="0"/>
              </a:p>
              <a:p>
                <a:pPr lvl="1"/>
                <a14:m>
                  <m:oMath xmlns:m="http://schemas.openxmlformats.org/officeDocument/2006/math">
                    <m:r>
                      <a:rPr lang="en-US" i="1">
                        <a:latin typeface="Cambria Math" panose="02040503050406030204" pitchFamily="18" charset="0"/>
                      </a:rPr>
                      <m:t>𝐾</m:t>
                    </m:r>
                  </m:oMath>
                </a14:m>
                <a:r>
                  <a:rPr lang="en-US" dirty="0"/>
                  <a:t> is the number of mixture components,</a:t>
                </a:r>
                <a:endParaRPr lang="en-IN" dirty="0"/>
              </a:p>
              <a:p>
                <a:pPr lvl="1"/>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𝑘</m:t>
                        </m:r>
                      </m:sub>
                    </m:sSub>
                  </m:oMath>
                </a14:m>
                <a:r>
                  <a:rPr lang="en-US" dirty="0"/>
                  <a:t> is the mixing weight (prior probability of component </a:t>
                </a:r>
                <a14:m>
                  <m:oMath xmlns:m="http://schemas.openxmlformats.org/officeDocument/2006/math">
                    <m:r>
                      <a:rPr lang="en-US" i="1">
                        <a:latin typeface="Cambria Math" panose="02040503050406030204" pitchFamily="18" charset="0"/>
                      </a:rPr>
                      <m:t>𝑘</m:t>
                    </m:r>
                  </m:oMath>
                </a14:m>
                <a:r>
                  <a:rPr lang="en-US" dirty="0"/>
                  <a:t>),</a:t>
                </a:r>
                <a:endParaRPr lang="en-IN" dirty="0"/>
              </a:p>
              <a:p>
                <a:pPr lvl="1"/>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oMath>
                </a14:m>
                <a:r>
                  <a:rPr lang="en-US" dirty="0"/>
                  <a:t> is the component-specific probability density function (PDF),</a:t>
                </a:r>
                <a:endParaRPr lang="en-IN" dirty="0"/>
              </a:p>
              <a:p>
                <a:pPr lvl="1"/>
                <a14:m>
                  <m:oMath xmlns:m="http://schemas.openxmlformats.org/officeDocument/2006/math">
                    <m:nary>
                      <m:naryPr>
                        <m:chr m:val="∑"/>
                        <m:limLoc m:val="undOvr"/>
                        <m:grow m:val="on"/>
                        <m:ctrlPr>
                          <a:rPr lang="en-IN" i="1">
                            <a:latin typeface="Cambria Math" panose="02040503050406030204" pitchFamily="18" charset="0"/>
                          </a:rPr>
                        </m:ctrlPr>
                      </m:naryPr>
                      <m:sub>
                        <m:r>
                          <a:rPr lang="en-US" i="1">
                            <a:latin typeface="Cambria Math" panose="02040503050406030204" pitchFamily="18" charset="0"/>
                          </a:rPr>
                          <m:t>𝑘</m:t>
                        </m:r>
                        <m:r>
                          <a:rPr lang="en-US">
                            <a:latin typeface="Cambria Math" panose="02040503050406030204" pitchFamily="18" charset="0"/>
                          </a:rPr>
                          <m:t>=1</m:t>
                        </m:r>
                      </m:sub>
                      <m:sup>
                        <m:r>
                          <a:rPr lang="en-US" i="1">
                            <a:latin typeface="Cambria Math" panose="02040503050406030204" pitchFamily="18" charset="0"/>
                          </a:rPr>
                          <m:t>𝐾</m:t>
                        </m:r>
                      </m:sup>
                      <m:e>
                        <m:r>
                          <a:rPr lang="en-US">
                            <a:latin typeface="Cambria Math" panose="02040503050406030204" pitchFamily="18" charset="0"/>
                          </a:rPr>
                          <m:t> </m:t>
                        </m:r>
                      </m:e>
                    </m:nary>
                    <m:sSub>
                      <m:sSubPr>
                        <m:ctrlPr>
                          <a:rPr lang="en-IN"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𝑘</m:t>
                        </m:r>
                      </m:sub>
                    </m:sSub>
                    <m:r>
                      <a:rPr lang="en-US">
                        <a:latin typeface="Cambria Math" panose="02040503050406030204" pitchFamily="18" charset="0"/>
                      </a:rPr>
                      <m:t>=1</m:t>
                    </m:r>
                  </m:oMath>
                </a14:m>
                <a:r>
                  <a:rPr lang="en-US" dirty="0"/>
                  <a:t> ensures valid probabilities.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16864" y="1600199"/>
                <a:ext cx="11070336" cy="5134430"/>
              </a:xfrm>
              <a:blipFill rotWithShape="0">
                <a:blip r:embed="rId2"/>
                <a:stretch>
                  <a:fillRect l="-1156" t="-1068"/>
                </a:stretch>
              </a:blipFill>
            </p:spPr>
            <p:txBody>
              <a:bodyPr/>
              <a:lstStyle/>
              <a:p>
                <a:r>
                  <a:rPr lang="en-IN">
                    <a:noFill/>
                  </a:rPr>
                  <a:t> </a:t>
                </a:r>
              </a:p>
            </p:txBody>
          </p:sp>
        </mc:Fallback>
      </mc:AlternateContent>
    </p:spTree>
    <p:extLst>
      <p:ext uri="{BB962C8B-B14F-4D97-AF65-F5344CB8AC3E}">
        <p14:creationId xmlns:p14="http://schemas.microsoft.com/office/powerpoint/2010/main" val="4139429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Mixture </a:t>
            </a:r>
            <a:r>
              <a:rPr lang="en-US" b="1" dirty="0" smtClean="0"/>
              <a:t>Models..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566057" y="1422400"/>
                <a:ext cx="11625943" cy="5435599"/>
              </a:xfrm>
            </p:spPr>
            <p:txBody>
              <a:bodyPr>
                <a:normAutofit/>
              </a:bodyPr>
              <a:lstStyle/>
              <a:p>
                <a:pPr marL="0" indent="0">
                  <a:buNone/>
                </a:pPr>
                <a:r>
                  <a:rPr lang="en-US" sz="2700" dirty="0"/>
                  <a:t>In a mixture model, the probability distribution is represented as a </a:t>
                </a:r>
                <a:r>
                  <a:rPr lang="en-US" sz="2700" b="1" dirty="0"/>
                  <a:t>convex combination</a:t>
                </a:r>
                <a:r>
                  <a:rPr lang="en-US" sz="2700" dirty="0"/>
                  <a:t> of component distributions. </a:t>
                </a:r>
                <a:endParaRPr lang="en-IN" sz="2700" dirty="0"/>
              </a:p>
              <a:p>
                <a14:m>
                  <m:oMath xmlns:m="http://schemas.openxmlformats.org/officeDocument/2006/math">
                    <m:r>
                      <a:rPr lang="en-US" sz="2700" i="1">
                        <a:latin typeface="Cambria Math" panose="02040503050406030204" pitchFamily="18" charset="0"/>
                      </a:rPr>
                      <m:t>𝑝</m:t>
                    </m:r>
                    <m:r>
                      <a:rPr lang="en-US" sz="2700">
                        <a:latin typeface="Cambria Math" panose="02040503050406030204" pitchFamily="18" charset="0"/>
                      </a:rPr>
                      <m:t>(</m:t>
                    </m:r>
                    <m:r>
                      <a:rPr lang="en-US" sz="2700" i="1">
                        <a:latin typeface="Cambria Math" panose="02040503050406030204" pitchFamily="18" charset="0"/>
                      </a:rPr>
                      <m:t>𝑥</m:t>
                    </m:r>
                    <m:r>
                      <a:rPr lang="en-US" sz="2700">
                        <a:latin typeface="Cambria Math" panose="02040503050406030204" pitchFamily="18" charset="0"/>
                      </a:rPr>
                      <m:t>)=</m:t>
                    </m:r>
                    <m:nary>
                      <m:naryPr>
                        <m:chr m:val="∑"/>
                        <m:limLoc m:val="undOvr"/>
                        <m:grow m:val="on"/>
                        <m:ctrlPr>
                          <a:rPr lang="en-IN" sz="2700" i="1">
                            <a:latin typeface="Cambria Math" panose="02040503050406030204" pitchFamily="18" charset="0"/>
                          </a:rPr>
                        </m:ctrlPr>
                      </m:naryPr>
                      <m:sub>
                        <m:r>
                          <a:rPr lang="en-US" sz="2700" i="1">
                            <a:latin typeface="Cambria Math" panose="02040503050406030204" pitchFamily="18" charset="0"/>
                          </a:rPr>
                          <m:t>𝑘</m:t>
                        </m:r>
                        <m:r>
                          <a:rPr lang="en-US" sz="2700">
                            <a:latin typeface="Cambria Math" panose="02040503050406030204" pitchFamily="18" charset="0"/>
                          </a:rPr>
                          <m:t>=1</m:t>
                        </m:r>
                      </m:sub>
                      <m:sup>
                        <m:r>
                          <a:rPr lang="en-US" sz="2700" i="1">
                            <a:latin typeface="Cambria Math" panose="02040503050406030204" pitchFamily="18" charset="0"/>
                          </a:rPr>
                          <m:t>𝐾</m:t>
                        </m:r>
                      </m:sup>
                      <m:e>
                        <m:r>
                          <a:rPr lang="en-US" sz="2700">
                            <a:latin typeface="Cambria Math" panose="02040503050406030204" pitchFamily="18" charset="0"/>
                          </a:rPr>
                          <m:t> </m:t>
                        </m:r>
                      </m:e>
                    </m:nary>
                    <m:sSub>
                      <m:sSubPr>
                        <m:ctrlPr>
                          <a:rPr lang="en-IN" sz="2700" i="1">
                            <a:latin typeface="Cambria Math" panose="02040503050406030204" pitchFamily="18" charset="0"/>
                          </a:rPr>
                        </m:ctrlPr>
                      </m:sSubPr>
                      <m:e>
                        <m:r>
                          <a:rPr lang="en-US" sz="2700" i="1">
                            <a:latin typeface="Cambria Math" panose="02040503050406030204" pitchFamily="18" charset="0"/>
                          </a:rPr>
                          <m:t>𝜋</m:t>
                        </m:r>
                      </m:e>
                      <m:sub>
                        <m:r>
                          <a:rPr lang="en-US" sz="2700" i="1">
                            <a:latin typeface="Cambria Math" panose="02040503050406030204" pitchFamily="18" charset="0"/>
                          </a:rPr>
                          <m:t>𝑘</m:t>
                        </m:r>
                      </m:sub>
                    </m:sSub>
                    <m:sSub>
                      <m:sSubPr>
                        <m:ctrlPr>
                          <a:rPr lang="en-IN" sz="2700" i="1">
                            <a:latin typeface="Cambria Math" panose="02040503050406030204" pitchFamily="18" charset="0"/>
                          </a:rPr>
                        </m:ctrlPr>
                      </m:sSubPr>
                      <m:e>
                        <m:r>
                          <a:rPr lang="en-US" sz="2700" i="1">
                            <a:latin typeface="Cambria Math" panose="02040503050406030204" pitchFamily="18" charset="0"/>
                          </a:rPr>
                          <m:t>𝑝</m:t>
                        </m:r>
                      </m:e>
                      <m:sub>
                        <m:r>
                          <a:rPr lang="en-US" sz="2700" i="1">
                            <a:latin typeface="Cambria Math" panose="02040503050406030204" pitchFamily="18" charset="0"/>
                          </a:rPr>
                          <m:t>𝑘</m:t>
                        </m:r>
                      </m:sub>
                    </m:sSub>
                    <m:r>
                      <a:rPr lang="en-US" sz="2700">
                        <a:latin typeface="Cambria Math" panose="02040503050406030204" pitchFamily="18" charset="0"/>
                      </a:rPr>
                      <m:t>(</m:t>
                    </m:r>
                    <m:r>
                      <a:rPr lang="en-US" sz="2700" i="1">
                        <a:latin typeface="Cambria Math" panose="02040503050406030204" pitchFamily="18" charset="0"/>
                      </a:rPr>
                      <m:t>𝑥</m:t>
                    </m:r>
                    <m:r>
                      <a:rPr lang="en-US" sz="2700">
                        <a:latin typeface="Cambria Math" panose="02040503050406030204" pitchFamily="18" charset="0"/>
                      </a:rPr>
                      <m:t>)</m:t>
                    </m:r>
                  </m:oMath>
                </a14:m>
                <a:endParaRPr lang="en-IN" sz="2700" dirty="0"/>
              </a:p>
              <a:p>
                <a:pPr lvl="1"/>
                <a14:m>
                  <m:oMath xmlns:m="http://schemas.openxmlformats.org/officeDocument/2006/math">
                    <m:sSub>
                      <m:sSubPr>
                        <m:ctrlPr>
                          <a:rPr lang="en-IN" sz="2700" i="1">
                            <a:latin typeface="Cambria Math" panose="02040503050406030204" pitchFamily="18" charset="0"/>
                          </a:rPr>
                        </m:ctrlPr>
                      </m:sSubPr>
                      <m:e>
                        <m:r>
                          <a:rPr lang="en-US" sz="2700" i="1">
                            <a:latin typeface="Cambria Math" panose="02040503050406030204" pitchFamily="18" charset="0"/>
                          </a:rPr>
                          <m:t>𝑝</m:t>
                        </m:r>
                      </m:e>
                      <m:sub>
                        <m:r>
                          <a:rPr lang="en-US" sz="2700" i="1">
                            <a:latin typeface="Cambria Math" panose="02040503050406030204" pitchFamily="18" charset="0"/>
                          </a:rPr>
                          <m:t>𝑘</m:t>
                        </m:r>
                      </m:sub>
                    </m:sSub>
                    <m:r>
                      <a:rPr lang="en-US" sz="2700">
                        <a:latin typeface="Cambria Math" panose="02040503050406030204" pitchFamily="18" charset="0"/>
                      </a:rPr>
                      <m:t>(</m:t>
                    </m:r>
                    <m:r>
                      <a:rPr lang="en-US" sz="2700" i="1">
                        <a:latin typeface="Cambria Math" panose="02040503050406030204" pitchFamily="18" charset="0"/>
                      </a:rPr>
                      <m:t>𝑥</m:t>
                    </m:r>
                    <m:r>
                      <a:rPr lang="en-US" sz="2700">
                        <a:latin typeface="Cambria Math" panose="02040503050406030204" pitchFamily="18" charset="0"/>
                      </a:rPr>
                      <m:t>)</m:t>
                    </m:r>
                  </m:oMath>
                </a14:m>
                <a:r>
                  <a:rPr lang="en-US" sz="2700" dirty="0"/>
                  <a:t> are the component distributions (e.g., Gaussian distributions in a Gaussian Mixture Model).</a:t>
                </a:r>
                <a:endParaRPr lang="en-IN" sz="2700" dirty="0"/>
              </a:p>
              <a:p>
                <a:pPr lvl="1"/>
                <a14:m>
                  <m:oMath xmlns:m="http://schemas.openxmlformats.org/officeDocument/2006/math">
                    <m:sSub>
                      <m:sSubPr>
                        <m:ctrlPr>
                          <a:rPr lang="en-IN" sz="2700" i="1">
                            <a:latin typeface="Cambria Math" panose="02040503050406030204" pitchFamily="18" charset="0"/>
                          </a:rPr>
                        </m:ctrlPr>
                      </m:sSubPr>
                      <m:e>
                        <m:r>
                          <a:rPr lang="en-US" sz="2700" i="1">
                            <a:latin typeface="Cambria Math" panose="02040503050406030204" pitchFamily="18" charset="0"/>
                          </a:rPr>
                          <m:t>𝜋</m:t>
                        </m:r>
                      </m:e>
                      <m:sub>
                        <m:r>
                          <a:rPr lang="en-US" sz="2700" i="1">
                            <a:latin typeface="Cambria Math" panose="02040503050406030204" pitchFamily="18" charset="0"/>
                          </a:rPr>
                          <m:t>𝑘</m:t>
                        </m:r>
                      </m:sub>
                    </m:sSub>
                  </m:oMath>
                </a14:m>
                <a:r>
                  <a:rPr lang="en-US" sz="2700" dirty="0"/>
                  <a:t> are the </a:t>
                </a:r>
                <a:r>
                  <a:rPr lang="en-US" sz="2700" b="1" dirty="0"/>
                  <a:t>mixing weights</a:t>
                </a:r>
                <a:r>
                  <a:rPr lang="en-US" sz="2700" dirty="0"/>
                  <a:t>, which determine the proportion of each component in the mixture.</a:t>
                </a:r>
                <a:endParaRPr lang="en-IN" sz="2700" dirty="0"/>
              </a:p>
              <a:p>
                <a:pPr lvl="0"/>
                <a:r>
                  <a:rPr lang="en-US" sz="2700" dirty="0"/>
                  <a:t>The weights satisfy </a:t>
                </a:r>
                <a:r>
                  <a:rPr lang="en-US" sz="2700" b="1" dirty="0"/>
                  <a:t>convex combination properties</a:t>
                </a:r>
                <a:r>
                  <a:rPr lang="en-US" sz="2700" dirty="0"/>
                  <a:t>:</a:t>
                </a:r>
                <a:endParaRPr lang="en-IN" sz="2700" dirty="0"/>
              </a:p>
              <a:p>
                <a:pPr lvl="1"/>
                <a14:m>
                  <m:oMath xmlns:m="http://schemas.openxmlformats.org/officeDocument/2006/math">
                    <m:r>
                      <a:rPr lang="en-US" sz="2700">
                        <a:latin typeface="Cambria Math" panose="02040503050406030204" pitchFamily="18" charset="0"/>
                      </a:rPr>
                      <m:t>0≤</m:t>
                    </m:r>
                    <m:sSub>
                      <m:sSubPr>
                        <m:ctrlPr>
                          <a:rPr lang="en-IN" sz="2700" i="1">
                            <a:latin typeface="Cambria Math" panose="02040503050406030204" pitchFamily="18" charset="0"/>
                          </a:rPr>
                        </m:ctrlPr>
                      </m:sSubPr>
                      <m:e>
                        <m:r>
                          <a:rPr lang="en-US" sz="2700" i="1">
                            <a:latin typeface="Cambria Math" panose="02040503050406030204" pitchFamily="18" charset="0"/>
                          </a:rPr>
                          <m:t>𝜋</m:t>
                        </m:r>
                      </m:e>
                      <m:sub>
                        <m:r>
                          <a:rPr lang="en-US" sz="2700" i="1">
                            <a:latin typeface="Cambria Math" panose="02040503050406030204" pitchFamily="18" charset="0"/>
                          </a:rPr>
                          <m:t>𝑘</m:t>
                        </m:r>
                      </m:sub>
                    </m:sSub>
                    <m:r>
                      <a:rPr lang="en-US" sz="2700">
                        <a:latin typeface="Cambria Math" panose="02040503050406030204" pitchFamily="18" charset="0"/>
                      </a:rPr>
                      <m:t>≤1</m:t>
                    </m:r>
                  </m:oMath>
                </a14:m>
                <a:r>
                  <a:rPr lang="en-US" sz="2700" dirty="0"/>
                  <a:t> (weights are non-negative).</a:t>
                </a:r>
                <a:endParaRPr lang="en-IN" sz="2700" dirty="0"/>
              </a:p>
              <a:p>
                <a:pPr lvl="1"/>
                <a14:m>
                  <m:oMath xmlns:m="http://schemas.openxmlformats.org/officeDocument/2006/math">
                    <m:nary>
                      <m:naryPr>
                        <m:chr m:val="∑"/>
                        <m:limLoc m:val="undOvr"/>
                        <m:grow m:val="on"/>
                        <m:ctrlPr>
                          <a:rPr lang="en-IN" sz="2700" i="1">
                            <a:latin typeface="Cambria Math" panose="02040503050406030204" pitchFamily="18" charset="0"/>
                          </a:rPr>
                        </m:ctrlPr>
                      </m:naryPr>
                      <m:sub>
                        <m:r>
                          <a:rPr lang="en-US" sz="2700" i="1">
                            <a:latin typeface="Cambria Math" panose="02040503050406030204" pitchFamily="18" charset="0"/>
                          </a:rPr>
                          <m:t>𝑘</m:t>
                        </m:r>
                        <m:r>
                          <a:rPr lang="en-US" sz="2700">
                            <a:latin typeface="Cambria Math" panose="02040503050406030204" pitchFamily="18" charset="0"/>
                          </a:rPr>
                          <m:t>=1</m:t>
                        </m:r>
                      </m:sub>
                      <m:sup>
                        <m:r>
                          <a:rPr lang="en-US" sz="2700" i="1">
                            <a:latin typeface="Cambria Math" panose="02040503050406030204" pitchFamily="18" charset="0"/>
                          </a:rPr>
                          <m:t>𝐾</m:t>
                        </m:r>
                      </m:sup>
                      <m:e>
                        <m:r>
                          <a:rPr lang="en-US" sz="2700">
                            <a:latin typeface="Cambria Math" panose="02040503050406030204" pitchFamily="18" charset="0"/>
                          </a:rPr>
                          <m:t> </m:t>
                        </m:r>
                      </m:e>
                    </m:nary>
                    <m:sSub>
                      <m:sSubPr>
                        <m:ctrlPr>
                          <a:rPr lang="en-IN" sz="2700" i="1">
                            <a:latin typeface="Cambria Math" panose="02040503050406030204" pitchFamily="18" charset="0"/>
                          </a:rPr>
                        </m:ctrlPr>
                      </m:sSubPr>
                      <m:e>
                        <m:r>
                          <a:rPr lang="en-US" sz="2700" i="1">
                            <a:latin typeface="Cambria Math" panose="02040503050406030204" pitchFamily="18" charset="0"/>
                          </a:rPr>
                          <m:t>𝜋</m:t>
                        </m:r>
                      </m:e>
                      <m:sub>
                        <m:r>
                          <a:rPr lang="en-US" sz="2700" i="1">
                            <a:latin typeface="Cambria Math" panose="02040503050406030204" pitchFamily="18" charset="0"/>
                          </a:rPr>
                          <m:t>𝑘</m:t>
                        </m:r>
                      </m:sub>
                    </m:sSub>
                    <m:r>
                      <a:rPr lang="en-US" sz="2700">
                        <a:latin typeface="Cambria Math" panose="02040503050406030204" pitchFamily="18" charset="0"/>
                      </a:rPr>
                      <m:t>=1</m:t>
                    </m:r>
                  </m:oMath>
                </a14:m>
                <a:r>
                  <a:rPr lang="en-US" sz="2700" dirty="0"/>
                  <a:t> (weights sum to 1).</a:t>
                </a:r>
                <a:endParaRPr lang="en-IN" sz="2700" dirty="0"/>
              </a:p>
              <a:p>
                <a:pPr marL="0" indent="0">
                  <a:buNone/>
                </a:pPr>
                <a:r>
                  <a:rPr lang="en-US" sz="2700" dirty="0"/>
                  <a:t>This ensures that the resulting distribution is a </a:t>
                </a:r>
                <a:r>
                  <a:rPr lang="en-US" sz="2700" b="1" dirty="0"/>
                  <a:t>valid probability distribution</a:t>
                </a:r>
                <a:r>
                  <a:rPr lang="en-US" sz="2700" dirty="0" smtClean="0"/>
                  <a:t>.</a:t>
                </a:r>
                <a:endParaRPr lang="en-IN" sz="27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566057" y="1422400"/>
                <a:ext cx="11625943" cy="5435599"/>
              </a:xfrm>
              <a:blipFill rotWithShape="0">
                <a:blip r:embed="rId2"/>
                <a:stretch>
                  <a:fillRect l="-996" t="-897" r="-1154" b="-1233"/>
                </a:stretch>
              </a:blipFill>
            </p:spPr>
            <p:txBody>
              <a:bodyPr/>
              <a:lstStyle/>
              <a:p>
                <a:r>
                  <a:rPr lang="en-IN">
                    <a:noFill/>
                  </a:rPr>
                  <a:t> </a:t>
                </a:r>
              </a:p>
            </p:txBody>
          </p:sp>
        </mc:Fallback>
      </mc:AlternateContent>
    </p:spTree>
    <p:extLst>
      <p:ext uri="{BB962C8B-B14F-4D97-AF65-F5344CB8AC3E}">
        <p14:creationId xmlns:p14="http://schemas.microsoft.com/office/powerpoint/2010/main" val="5873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285" y="272143"/>
            <a:ext cx="12192000" cy="990600"/>
          </a:xfrm>
        </p:spPr>
        <p:txBody>
          <a:bodyPr>
            <a:normAutofit/>
          </a:bodyPr>
          <a:lstStyle/>
          <a:p>
            <a:r>
              <a:rPr lang="en-US" sz="3600" b="1" dirty="0" smtClean="0"/>
              <a:t>1. Mixtures </a:t>
            </a:r>
            <a:r>
              <a:rPr lang="en-US" sz="3600" b="1" dirty="0"/>
              <a:t>of Gaussians (Gaussian Mixture Models - GMMs</a:t>
            </a:r>
            <a:r>
              <a:rPr lang="en-US" sz="3600" b="1" dirty="0" smtClean="0"/>
              <a:t>)</a:t>
            </a:r>
            <a:endParaRPr lang="en-IN" sz="3600"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275768" y="1553028"/>
                <a:ext cx="12061372" cy="5464629"/>
              </a:xfrm>
            </p:spPr>
            <p:txBody>
              <a:bodyPr>
                <a:normAutofit lnSpcReduction="10000"/>
              </a:bodyPr>
              <a:lstStyle/>
              <a:p>
                <a:pPr marL="0" indent="0">
                  <a:buNone/>
                </a:pPr>
                <a:r>
                  <a:rPr lang="en-US" dirty="0"/>
                  <a:t>A common mixture model is the </a:t>
                </a:r>
                <a:r>
                  <a:rPr lang="en-US" b="1" dirty="0"/>
                  <a:t>Gaussian Mixture Model (GMM)</a:t>
                </a:r>
                <a:r>
                  <a:rPr lang="en-US" dirty="0"/>
                  <a:t>, where each component is a Gaussian </a:t>
                </a:r>
                <a:r>
                  <a:rPr lang="en-US" dirty="0" smtClean="0"/>
                  <a:t>distribution</a:t>
                </a:r>
                <a:endParaRPr lang="en-IN" dirty="0"/>
              </a:p>
              <a:p>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nary>
                      <m:naryPr>
                        <m:chr m:val="∑"/>
                        <m:limLoc m:val="undOvr"/>
                        <m:grow m:val="on"/>
                        <m:ctrlPr>
                          <a:rPr lang="en-IN" i="1">
                            <a:latin typeface="Cambria Math" panose="02040503050406030204" pitchFamily="18" charset="0"/>
                          </a:rPr>
                        </m:ctrlPr>
                      </m:naryPr>
                      <m:sub>
                        <m:r>
                          <a:rPr lang="en-US" i="1">
                            <a:latin typeface="Cambria Math" panose="02040503050406030204" pitchFamily="18" charset="0"/>
                          </a:rPr>
                          <m:t>𝑘</m:t>
                        </m:r>
                        <m:r>
                          <a:rPr lang="en-US">
                            <a:latin typeface="Cambria Math" panose="02040503050406030204" pitchFamily="18" charset="0"/>
                          </a:rPr>
                          <m:t>=1</m:t>
                        </m:r>
                      </m:sub>
                      <m:sup>
                        <m:r>
                          <a:rPr lang="en-US" i="1">
                            <a:latin typeface="Cambria Math" panose="02040503050406030204" pitchFamily="18" charset="0"/>
                          </a:rPr>
                          <m:t>𝐾</m:t>
                        </m:r>
                      </m:sup>
                      <m:e>
                        <m:r>
                          <a:rPr lang="en-US">
                            <a:latin typeface="Cambria Math" panose="02040503050406030204" pitchFamily="18" charset="0"/>
                          </a:rPr>
                          <m:t> </m:t>
                        </m:r>
                      </m:e>
                    </m:nary>
                    <m:sSub>
                      <m:sSubPr>
                        <m:ctrlPr>
                          <a:rPr lang="en-IN"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𝑘</m:t>
                        </m:r>
                      </m:sub>
                    </m:sSub>
                    <m:r>
                      <a:rPr lang="en-US" i="1">
                        <a:latin typeface="Cambria Math" panose="02040503050406030204" pitchFamily="18" charset="0"/>
                      </a:rPr>
                      <m:t>𝒩</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sub>
                    </m:sSub>
                    <m:r>
                      <a:rPr lang="en-US">
                        <a:latin typeface="Cambria Math" panose="02040503050406030204" pitchFamily="18" charset="0"/>
                      </a:rPr>
                      <m:t>,</m:t>
                    </m:r>
                    <m:sSub>
                      <m:sSubPr>
                        <m:ctrlPr>
                          <a:rPr lang="en-IN"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𝑘</m:t>
                        </m:r>
                      </m:sub>
                    </m:sSub>
                    <m:r>
                      <a:rPr lang="en-US">
                        <a:latin typeface="Cambria Math" panose="02040503050406030204" pitchFamily="18" charset="0"/>
                      </a:rPr>
                      <m:t>)</m:t>
                    </m:r>
                  </m:oMath>
                </a14:m>
                <a:endParaRPr lang="en-IN" dirty="0"/>
              </a:p>
              <a:p>
                <a:pPr lvl="1"/>
                <a14:m>
                  <m:oMath xmlns:m="http://schemas.openxmlformats.org/officeDocument/2006/math">
                    <m:r>
                      <a:rPr lang="en-US" i="1">
                        <a:latin typeface="Cambria Math" panose="02040503050406030204" pitchFamily="18" charset="0"/>
                      </a:rPr>
                      <m:t>𝒩</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sub>
                    </m:sSub>
                    <m:r>
                      <a:rPr lang="en-US">
                        <a:latin typeface="Cambria Math" panose="02040503050406030204" pitchFamily="18" charset="0"/>
                      </a:rPr>
                      <m:t>,</m:t>
                    </m:r>
                    <m:sSub>
                      <m:sSubPr>
                        <m:ctrlPr>
                          <a:rPr lang="en-IN"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𝑘</m:t>
                        </m:r>
                      </m:sub>
                    </m:sSub>
                    <m:r>
                      <a:rPr lang="en-US">
                        <a:latin typeface="Cambria Math" panose="02040503050406030204" pitchFamily="18" charset="0"/>
                      </a:rPr>
                      <m:t>)</m:t>
                    </m:r>
                  </m:oMath>
                </a14:m>
                <a:r>
                  <a:rPr lang="en-US" dirty="0"/>
                  <a:t> is the Gaussian PDF:</a:t>
                </a:r>
                <a:endParaRPr lang="en-IN" dirty="0"/>
              </a:p>
              <a:p>
                <a:pPr lvl="1"/>
                <a14:m>
                  <m:oMath xmlns:m="http://schemas.openxmlformats.org/officeDocument/2006/math">
                    <m:r>
                      <a:rPr lang="en-US" i="1">
                        <a:latin typeface="Cambria Math" panose="02040503050406030204" pitchFamily="18" charset="0"/>
                      </a:rPr>
                      <m:t>𝒩</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sub>
                    </m:sSub>
                    <m:r>
                      <a:rPr lang="en-US">
                        <a:latin typeface="Cambria Math" panose="02040503050406030204" pitchFamily="18" charset="0"/>
                      </a:rPr>
                      <m:t>,</m:t>
                    </m:r>
                    <m:sSub>
                      <m:sSubPr>
                        <m:ctrlPr>
                          <a:rPr lang="en-IN"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𝑘</m:t>
                        </m:r>
                      </m:sub>
                    </m:sSub>
                    <m:r>
                      <a:rPr lang="en-US">
                        <a:latin typeface="Cambria Math" panose="02040503050406030204" pitchFamily="18" charset="0"/>
                      </a:rPr>
                      <m:t>)=</m:t>
                    </m:r>
                    <m:f>
                      <m:fPr>
                        <m:ctrlPr>
                          <a:rPr lang="en-IN"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r>
                          <a:rPr lang="en-US" i="1">
                            <a:latin typeface="Cambria Math" panose="02040503050406030204" pitchFamily="18" charset="0"/>
                          </a:rPr>
                          <m:t>𝜋</m:t>
                        </m:r>
                        <m:sSup>
                          <m:sSupPr>
                            <m:ctrlPr>
                              <a:rPr lang="en-IN" i="1">
                                <a:latin typeface="Cambria Math" panose="02040503050406030204" pitchFamily="18" charset="0"/>
                              </a:rPr>
                            </m:ctrlPr>
                          </m:sSupPr>
                          <m:e>
                            <m:r>
                              <a:rPr lang="en-US">
                                <a:latin typeface="Cambria Math" panose="02040503050406030204" pitchFamily="18" charset="0"/>
                              </a:rPr>
                              <m:t>)</m:t>
                            </m:r>
                          </m:e>
                          <m:sup>
                            <m:r>
                              <a:rPr lang="en-US" i="1">
                                <a:latin typeface="Cambria Math" panose="02040503050406030204" pitchFamily="18" charset="0"/>
                              </a:rPr>
                              <m:t>𝐷</m:t>
                            </m:r>
                            <m:r>
                              <a:rPr lang="en-US">
                                <a:latin typeface="Cambria Math" panose="02040503050406030204" pitchFamily="18" charset="0"/>
                              </a:rPr>
                              <m:t>/2</m:t>
                            </m:r>
                          </m:sup>
                        </m:sSup>
                        <m:r>
                          <a:rPr lang="en-US">
                            <a:latin typeface="Cambria Math" panose="02040503050406030204" pitchFamily="18" charset="0"/>
                          </a:rPr>
                          <m:t>|</m:t>
                        </m:r>
                        <m:sSub>
                          <m:sSubPr>
                            <m:ctrlPr>
                              <a:rPr lang="en-IN"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𝑘</m:t>
                            </m:r>
                          </m:sub>
                        </m:sSub>
                        <m:sSup>
                          <m:sSupPr>
                            <m:ctrlPr>
                              <a:rPr lang="en-IN" i="1">
                                <a:latin typeface="Cambria Math" panose="02040503050406030204" pitchFamily="18" charset="0"/>
                              </a:rPr>
                            </m:ctrlPr>
                          </m:sSupPr>
                          <m:e>
                            <m:r>
                              <a:rPr lang="en-US">
                                <a:latin typeface="Cambria Math" panose="02040503050406030204" pitchFamily="18" charset="0"/>
                              </a:rPr>
                              <m:t>|</m:t>
                            </m:r>
                          </m:e>
                          <m:sup>
                            <m:r>
                              <a:rPr lang="en-US">
                                <a:latin typeface="Cambria Math" panose="02040503050406030204" pitchFamily="18" charset="0"/>
                              </a:rPr>
                              <m:t>1/2</m:t>
                            </m:r>
                          </m:sup>
                        </m:sSup>
                      </m:den>
                    </m:f>
                    <m:r>
                      <m:rPr>
                        <m:sty m:val="p"/>
                      </m:rPr>
                      <a:rPr lang="en-US">
                        <a:latin typeface="Cambria Math" panose="02040503050406030204" pitchFamily="18" charset="0"/>
                      </a:rPr>
                      <m:t>exp</m:t>
                    </m:r>
                    <m:d>
                      <m:dPr>
                        <m:ctrlPr>
                          <a:rPr lang="en-IN" i="1">
                            <a:latin typeface="Cambria Math" panose="02040503050406030204" pitchFamily="18" charset="0"/>
                          </a:rPr>
                        </m:ctrlPr>
                      </m:dPr>
                      <m:e>
                        <m:r>
                          <a:rPr lang="en-US" i="1">
                            <a:latin typeface="Cambria Math" panose="02040503050406030204" pitchFamily="18" charset="0"/>
                          </a:rPr>
                          <m:t>−</m:t>
                        </m:r>
                        <m:f>
                          <m:fPr>
                            <m:ctrlPr>
                              <a:rPr lang="en-IN"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sub>
                        </m:sSub>
                        <m:sSup>
                          <m:sSupPr>
                            <m:ctrlPr>
                              <a:rPr lang="en-IN" i="1">
                                <a:latin typeface="Cambria Math" panose="02040503050406030204" pitchFamily="18" charset="0"/>
                              </a:rPr>
                            </m:ctrlPr>
                          </m:sSupPr>
                          <m:e>
                            <m:r>
                              <a:rPr lang="en-US">
                                <a:latin typeface="Cambria Math" panose="02040503050406030204" pitchFamily="18" charset="0"/>
                              </a:rPr>
                              <m:t>)</m:t>
                            </m:r>
                          </m:e>
                          <m:sup>
                            <m:r>
                              <a:rPr lang="en-US" i="1">
                                <a:latin typeface="Cambria Math" panose="02040503050406030204" pitchFamily="18" charset="0"/>
                              </a:rPr>
                              <m:t>𝑇</m:t>
                            </m:r>
                          </m:sup>
                        </m:sSup>
                        <m:sSubSup>
                          <m:sSubSupPr>
                            <m:ctrlPr>
                              <a:rPr lang="en-IN" i="1">
                                <a:latin typeface="Cambria Math" panose="02040503050406030204" pitchFamily="18" charset="0"/>
                              </a:rPr>
                            </m:ctrlPr>
                          </m:sSubSupPr>
                          <m:e>
                            <m:r>
                              <m:rPr>
                                <m:sty m:val="p"/>
                              </m:rPr>
                              <a:rPr lang="en-US">
                                <a:latin typeface="Cambria Math" panose="02040503050406030204" pitchFamily="18" charset="0"/>
                              </a:rPr>
                              <m:t>Σ</m:t>
                            </m:r>
                          </m:e>
                          <m:sub>
                            <m:r>
                              <a:rPr lang="en-US" i="1">
                                <a:latin typeface="Cambria Math" panose="02040503050406030204" pitchFamily="18" charset="0"/>
                              </a:rPr>
                              <m:t>𝑘</m:t>
                            </m:r>
                          </m:sub>
                          <m:sup>
                            <m:r>
                              <a:rPr lang="en-US" i="1">
                                <a:latin typeface="Cambria Math" panose="02040503050406030204" pitchFamily="18" charset="0"/>
                              </a:rPr>
                              <m:t>−</m:t>
                            </m:r>
                            <m:r>
                              <a:rPr lang="en-US">
                                <a:latin typeface="Cambria Math" panose="02040503050406030204" pitchFamily="18" charset="0"/>
                              </a:rPr>
                              <m:t>1</m:t>
                            </m:r>
                          </m:sup>
                        </m:sSubSup>
                        <m:r>
                          <a:rPr lang="en-US">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sub>
                        </m:sSub>
                        <m:r>
                          <a:rPr lang="en-US">
                            <a:latin typeface="Cambria Math" panose="02040503050406030204" pitchFamily="18" charset="0"/>
                          </a:rPr>
                          <m:t>)</m:t>
                        </m:r>
                      </m:e>
                    </m:d>
                  </m:oMath>
                </a14:m>
                <a:endParaRPr lang="en-IN" dirty="0"/>
              </a:p>
              <a:p>
                <a:pPr lvl="1"/>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sub>
                    </m:sSub>
                  </m:oMath>
                </a14:m>
                <a:r>
                  <a:rPr lang="en-US" dirty="0"/>
                  <a:t> is the mean of cluster </a:t>
                </a:r>
                <a14:m>
                  <m:oMath xmlns:m="http://schemas.openxmlformats.org/officeDocument/2006/math">
                    <m:r>
                      <a:rPr lang="en-US" i="1">
                        <a:latin typeface="Cambria Math" panose="02040503050406030204" pitchFamily="18" charset="0"/>
                      </a:rPr>
                      <m:t>𝑘</m:t>
                    </m:r>
                  </m:oMath>
                </a14:m>
                <a:r>
                  <a:rPr lang="en-US" dirty="0"/>
                  <a:t>,</a:t>
                </a:r>
                <a:endParaRPr lang="en-IN" dirty="0"/>
              </a:p>
              <a:p>
                <a:pPr lvl="1"/>
                <a14:m>
                  <m:oMath xmlns:m="http://schemas.openxmlformats.org/officeDocument/2006/math">
                    <m:sSub>
                      <m:sSubPr>
                        <m:ctrlPr>
                          <a:rPr lang="en-IN"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𝑘</m:t>
                        </m:r>
                      </m:sub>
                    </m:sSub>
                  </m:oMath>
                </a14:m>
                <a:r>
                  <a:rPr lang="en-US" dirty="0"/>
                  <a:t> is the covariance matrix of cluster </a:t>
                </a:r>
                <a14:m>
                  <m:oMath xmlns:m="http://schemas.openxmlformats.org/officeDocument/2006/math">
                    <m:r>
                      <a:rPr lang="en-US" i="1">
                        <a:latin typeface="Cambria Math" panose="02040503050406030204" pitchFamily="18" charset="0"/>
                      </a:rPr>
                      <m:t>𝑘</m:t>
                    </m:r>
                  </m:oMath>
                </a14:m>
                <a:r>
                  <a:rPr lang="en-US" dirty="0"/>
                  <a:t>,</a:t>
                </a:r>
                <a:endParaRPr lang="en-IN" dirty="0"/>
              </a:p>
              <a:p>
                <a:pPr lvl="1"/>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𝑘</m:t>
                        </m:r>
                      </m:sub>
                    </m:sSub>
                  </m:oMath>
                </a14:m>
                <a:r>
                  <a:rPr lang="en-US" dirty="0"/>
                  <a:t> are the mixing weights.</a:t>
                </a:r>
                <a:endParaRPr lang="en-IN" dirty="0"/>
              </a:p>
              <a:p>
                <a:pPr marL="0" indent="0">
                  <a:buNone/>
                </a:pPr>
                <a:r>
                  <a:rPr lang="en-US" dirty="0"/>
                  <a:t>GMMs are widely used for clustering because they can model complex distributions using a combination of Gaussian components</a:t>
                </a:r>
                <a:r>
                  <a:rPr lang="en-US" dirty="0" smtClean="0"/>
                  <a:t>.</a:t>
                </a:r>
              </a:p>
              <a:p>
                <a:pPr marL="0" indent="0">
                  <a:buNone/>
                </a:pPr>
                <a:r>
                  <a:rPr lang="en-US" b="1" u="sng" dirty="0"/>
                  <a:t>Gaussian Mixture Models (GMMs)</a:t>
                </a:r>
                <a:r>
                  <a:rPr lang="en-US" u="sng" dirty="0"/>
                  <a:t> are widely used for density estimation</a:t>
                </a:r>
                <a:r>
                  <a:rPr lang="en-US" u="sng" dirty="0" smtClean="0"/>
                  <a:t>.</a:t>
                </a:r>
                <a:endParaRPr lang="en-IN" u="sng"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275768" y="1553028"/>
                <a:ext cx="12061372" cy="5464629"/>
              </a:xfrm>
              <a:blipFill rotWithShape="0">
                <a:blip r:embed="rId2"/>
                <a:stretch>
                  <a:fillRect l="-1061" t="-2009"/>
                </a:stretch>
              </a:blipFill>
            </p:spPr>
            <p:txBody>
              <a:bodyPr/>
              <a:lstStyle/>
              <a:p>
                <a:r>
                  <a:rPr lang="en-IN">
                    <a:noFill/>
                  </a:rPr>
                  <a:t> </a:t>
                </a:r>
              </a:p>
            </p:txBody>
          </p:sp>
        </mc:Fallback>
      </mc:AlternateContent>
    </p:spTree>
    <p:extLst>
      <p:ext uri="{BB962C8B-B14F-4D97-AF65-F5344CB8AC3E}">
        <p14:creationId xmlns:p14="http://schemas.microsoft.com/office/powerpoint/2010/main" val="325863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25714" y="1600200"/>
                <a:ext cx="11466286" cy="5047343"/>
              </a:xfrm>
            </p:spPr>
            <p:txBody>
              <a:bodyPr>
                <a:normAutofit/>
              </a:bodyPr>
              <a:lstStyle/>
              <a:p>
                <a:pPr marL="0" indent="0">
                  <a:buNone/>
                </a:pPr>
                <a:r>
                  <a:rPr lang="en-US" b="1" dirty="0" smtClean="0"/>
                  <a:t>Gaussian </a:t>
                </a:r>
                <a:r>
                  <a:rPr lang="en-US" b="1" dirty="0"/>
                  <a:t>Mixture Model (GMM)</a:t>
                </a:r>
                <a:r>
                  <a:rPr lang="en-US" dirty="0"/>
                  <a:t>, where each mixture component is a Gaussian distribution.</a:t>
                </a:r>
                <a:endParaRPr lang="en-IN" dirty="0"/>
              </a:p>
              <a:p>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nary>
                      <m:naryPr>
                        <m:chr m:val="∑"/>
                        <m:limLoc m:val="undOvr"/>
                        <m:grow m:val="on"/>
                        <m:ctrlPr>
                          <a:rPr lang="en-IN" i="1">
                            <a:latin typeface="Cambria Math" panose="02040503050406030204" pitchFamily="18" charset="0"/>
                          </a:rPr>
                        </m:ctrlPr>
                      </m:naryPr>
                      <m:sub>
                        <m:r>
                          <a:rPr lang="en-US" i="1">
                            <a:latin typeface="Cambria Math" panose="02040503050406030204" pitchFamily="18" charset="0"/>
                          </a:rPr>
                          <m:t>𝑘</m:t>
                        </m:r>
                        <m:r>
                          <a:rPr lang="en-US">
                            <a:latin typeface="Cambria Math" panose="02040503050406030204" pitchFamily="18" charset="0"/>
                          </a:rPr>
                          <m:t>=1</m:t>
                        </m:r>
                      </m:sub>
                      <m:sup>
                        <m:r>
                          <a:rPr lang="en-US" i="1">
                            <a:latin typeface="Cambria Math" panose="02040503050406030204" pitchFamily="18" charset="0"/>
                          </a:rPr>
                          <m:t>𝐾</m:t>
                        </m:r>
                      </m:sup>
                      <m:e>
                        <m:r>
                          <a:rPr lang="en-US">
                            <a:latin typeface="Cambria Math" panose="02040503050406030204" pitchFamily="18" charset="0"/>
                          </a:rPr>
                          <m:t> </m:t>
                        </m:r>
                      </m:e>
                    </m:nary>
                    <m:sSub>
                      <m:sSubPr>
                        <m:ctrlPr>
                          <a:rPr lang="en-IN"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𝑘</m:t>
                        </m:r>
                      </m:sub>
                    </m:sSub>
                    <m:r>
                      <a:rPr lang="en-US" i="1">
                        <a:latin typeface="Cambria Math" panose="02040503050406030204" pitchFamily="18" charset="0"/>
                      </a:rPr>
                      <m:t>𝒩</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sub>
                    </m:sSub>
                    <m:r>
                      <a:rPr lang="en-US">
                        <a:latin typeface="Cambria Math" panose="02040503050406030204" pitchFamily="18" charset="0"/>
                      </a:rPr>
                      <m:t>,</m:t>
                    </m:r>
                    <m:sSub>
                      <m:sSubPr>
                        <m:ctrlPr>
                          <a:rPr lang="en-IN"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𝑘</m:t>
                        </m:r>
                      </m:sub>
                    </m:sSub>
                    <m:r>
                      <a:rPr lang="en-US">
                        <a:latin typeface="Cambria Math" panose="02040503050406030204" pitchFamily="18" charset="0"/>
                      </a:rPr>
                      <m:t>)</m:t>
                    </m:r>
                  </m:oMath>
                </a14:m>
                <a:endParaRPr lang="en-IN" dirty="0"/>
              </a:p>
              <a:p>
                <a:pPr lvl="0"/>
                <a:r>
                  <a:rPr lang="en-US" dirty="0"/>
                  <a:t>Each data point is generated by a Gaussian component, but we don’t know which one.</a:t>
                </a:r>
                <a:endParaRPr lang="en-IN" dirty="0"/>
              </a:p>
              <a:p>
                <a:pPr lvl="0"/>
                <a:r>
                  <a:rPr lang="en-US" dirty="0"/>
                  <a:t>The latent variable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oMath>
                </a14:m>
                <a:r>
                  <a:rPr lang="en-US" dirty="0"/>
                  <a:t> indicates which Gaussian generated the data.</a:t>
                </a:r>
                <a:endParaRPr lang="en-IN" dirty="0"/>
              </a:p>
              <a:p>
                <a:pPr lvl="0"/>
                <a:r>
                  <a:rPr lang="en-US" dirty="0"/>
                  <a:t>The Expectation-Maximization (EM) algorithm is commonly used for training GMMs.</a:t>
                </a:r>
                <a:endParaRPr lang="en-IN" dirty="0"/>
              </a:p>
              <a:p>
                <a:r>
                  <a:rPr lang="en-US" dirty="0"/>
                  <a:t>Figure 11.3 </a:t>
                </a:r>
                <a:r>
                  <a:rPr lang="en-US" dirty="0" smtClean="0"/>
                  <a:t>shows </a:t>
                </a:r>
                <a:r>
                  <a:rPr lang="en-US" dirty="0"/>
                  <a:t>an example of </a:t>
                </a:r>
                <a:r>
                  <a:rPr lang="en-US" b="1" dirty="0"/>
                  <a:t>a mixture of 3 Gaussians in 2D</a:t>
                </a:r>
                <a:r>
                  <a:rPr lang="en-US" dirty="0"/>
                  <a:t>, with different components contributing to the overall distribution.</a:t>
                </a: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25714" y="1600200"/>
                <a:ext cx="11466286" cy="5047343"/>
              </a:xfrm>
              <a:blipFill rotWithShape="0">
                <a:blip r:embed="rId2"/>
                <a:stretch>
                  <a:fillRect l="-1116" t="-1209" b="-2056"/>
                </a:stretch>
              </a:blipFill>
            </p:spPr>
            <p:txBody>
              <a:bodyPr/>
              <a:lstStyle/>
              <a:p>
                <a:r>
                  <a:rPr lang="en-IN">
                    <a:noFill/>
                  </a:rPr>
                  <a:t> </a:t>
                </a:r>
              </a:p>
            </p:txBody>
          </p:sp>
        </mc:Fallback>
      </mc:AlternateContent>
      <p:sp>
        <p:nvSpPr>
          <p:cNvPr id="5" name="Title 1"/>
          <p:cNvSpPr>
            <a:spLocks noGrp="1"/>
          </p:cNvSpPr>
          <p:nvPr>
            <p:ph type="title"/>
          </p:nvPr>
        </p:nvSpPr>
        <p:spPr>
          <a:xfrm>
            <a:off x="595085" y="286656"/>
            <a:ext cx="12192000" cy="990600"/>
          </a:xfrm>
        </p:spPr>
        <p:txBody>
          <a:bodyPr>
            <a:normAutofit/>
          </a:bodyPr>
          <a:lstStyle/>
          <a:p>
            <a:r>
              <a:rPr lang="en-US" sz="3600" b="1" dirty="0" smtClean="0"/>
              <a:t>1. Mixtures </a:t>
            </a:r>
            <a:r>
              <a:rPr lang="en-US" sz="3600" b="1" dirty="0"/>
              <a:t>of Gaussians (Gaussian Mixture Models - GMMs</a:t>
            </a:r>
            <a:r>
              <a:rPr lang="en-US" sz="3600" b="1" dirty="0" smtClean="0"/>
              <a:t>)..</a:t>
            </a:r>
            <a:endParaRPr lang="en-IN" sz="3600" dirty="0"/>
          </a:p>
        </p:txBody>
      </p:sp>
    </p:spTree>
    <p:extLst>
      <p:ext uri="{BB962C8B-B14F-4D97-AF65-F5344CB8AC3E}">
        <p14:creationId xmlns:p14="http://schemas.microsoft.com/office/powerpoint/2010/main" val="2268507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7925" y="1682960"/>
            <a:ext cx="11420876" cy="5037154"/>
          </a:xfrm>
          <a:prstGeom prst="rect">
            <a:avLst/>
          </a:prstGeom>
        </p:spPr>
      </p:pic>
      <p:sp>
        <p:nvSpPr>
          <p:cNvPr id="6" name="Title 1"/>
          <p:cNvSpPr>
            <a:spLocks noGrp="1"/>
          </p:cNvSpPr>
          <p:nvPr>
            <p:ph type="title"/>
          </p:nvPr>
        </p:nvSpPr>
        <p:spPr>
          <a:xfrm>
            <a:off x="595085" y="286656"/>
            <a:ext cx="12192000" cy="990600"/>
          </a:xfrm>
        </p:spPr>
        <p:txBody>
          <a:bodyPr>
            <a:normAutofit/>
          </a:bodyPr>
          <a:lstStyle/>
          <a:p>
            <a:r>
              <a:rPr lang="en-US" sz="3600" b="1" dirty="0" smtClean="0"/>
              <a:t>1. Mixtures </a:t>
            </a:r>
            <a:r>
              <a:rPr lang="en-US" sz="3600" b="1" dirty="0"/>
              <a:t>of Gaussians (Gaussian Mixture Models - GMMs</a:t>
            </a:r>
            <a:r>
              <a:rPr lang="en-US" sz="3600" b="1" dirty="0" smtClean="0"/>
              <a:t>)..</a:t>
            </a:r>
            <a:endParaRPr lang="en-IN" sz="3600" dirty="0"/>
          </a:p>
        </p:txBody>
      </p:sp>
    </p:spTree>
    <p:extLst>
      <p:ext uri="{BB962C8B-B14F-4D97-AF65-F5344CB8AC3E}">
        <p14:creationId xmlns:p14="http://schemas.microsoft.com/office/powerpoint/2010/main" val="2768431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2. Mixture </a:t>
            </a:r>
            <a:r>
              <a:rPr lang="en-US" sz="3600" b="1" dirty="0"/>
              <a:t>of </a:t>
            </a:r>
            <a:r>
              <a:rPr lang="en-US" sz="3600" b="1" dirty="0" err="1"/>
              <a:t>Multinomials</a:t>
            </a:r>
            <a:r>
              <a:rPr lang="en-US" sz="3600" b="1" dirty="0"/>
              <a:t> (Bernoulli Mixture Model</a:t>
            </a:r>
            <a:r>
              <a:rPr lang="en-US" sz="3600" b="1" dirty="0" smtClean="0"/>
              <a:t>)</a:t>
            </a:r>
            <a:endParaRPr lang="en-IN" sz="3600"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537029" y="1600200"/>
                <a:ext cx="11654971" cy="5257800"/>
              </a:xfrm>
            </p:spPr>
            <p:txBody>
              <a:bodyPr>
                <a:normAutofit fontScale="92500" lnSpcReduction="20000"/>
              </a:bodyPr>
              <a:lstStyle/>
              <a:p>
                <a:pPr marL="0" indent="0">
                  <a:buNone/>
                </a:pPr>
                <a:r>
                  <a:rPr lang="en-US" dirty="0"/>
                  <a:t>For a dataset of </a:t>
                </a:r>
                <a:r>
                  <a:rPr lang="en-US" b="1" dirty="0"/>
                  <a:t>binary vectors</a:t>
                </a:r>
                <a:r>
                  <a:rPr lang="en-US" dirty="0"/>
                  <a:t> (e.g., words in a document, pixels in an image), each data point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follows a </a:t>
                </a:r>
                <a:r>
                  <a:rPr lang="en-US" b="1" dirty="0"/>
                  <a:t>Bernoulli distribution</a:t>
                </a:r>
                <a:r>
                  <a:rPr lang="en-US" dirty="0"/>
                  <a:t> under a specific component:</a:t>
                </a:r>
                <a:endParaRPr lang="en-IN" dirty="0"/>
              </a:p>
              <a:p>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𝑘</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nary>
                      <m:naryPr>
                        <m:chr m:val="∏"/>
                        <m:limLoc m:val="undOvr"/>
                        <m:grow m:val="on"/>
                        <m:ctrlPr>
                          <a:rPr lang="en-IN" i="1">
                            <a:latin typeface="Cambria Math" panose="02040503050406030204" pitchFamily="18" charset="0"/>
                          </a:rPr>
                        </m:ctrlPr>
                      </m:naryPr>
                      <m:sub>
                        <m:r>
                          <a:rPr lang="en-US" i="1">
                            <a:latin typeface="Cambria Math" panose="02040503050406030204" pitchFamily="18" charset="0"/>
                          </a:rPr>
                          <m:t>𝑗</m:t>
                        </m:r>
                        <m:r>
                          <a:rPr lang="en-US">
                            <a:latin typeface="Cambria Math" panose="02040503050406030204" pitchFamily="18" charset="0"/>
                          </a:rPr>
                          <m:t>=1</m:t>
                        </m:r>
                      </m:sub>
                      <m:sup>
                        <m:r>
                          <a:rPr lang="en-US" i="1">
                            <a:latin typeface="Cambria Math" panose="02040503050406030204" pitchFamily="18" charset="0"/>
                          </a:rPr>
                          <m:t>𝐷</m:t>
                        </m:r>
                      </m:sup>
                      <m:e>
                        <m:r>
                          <a:rPr lang="en-US">
                            <a:latin typeface="Cambria Math" panose="02040503050406030204" pitchFamily="18" charset="0"/>
                          </a:rPr>
                          <m:t> </m:t>
                        </m:r>
                      </m:e>
                    </m:nary>
                    <m:r>
                      <m:rPr>
                        <m:nor/>
                      </m:rPr>
                      <a:rPr lang="en-US"/>
                      <m:t>Ber</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𝑗𝑘</m:t>
                        </m:r>
                      </m:sub>
                    </m:sSub>
                    <m:r>
                      <a:rPr lang="en-US">
                        <a:latin typeface="Cambria Math" panose="02040503050406030204" pitchFamily="18" charset="0"/>
                      </a:rPr>
                      <m:t>)</m:t>
                    </m:r>
                  </m:oMath>
                </a14:m>
                <a:endParaRPr lang="en-IN" dirty="0"/>
              </a:p>
              <a:p>
                <a:pPr lvl="1"/>
                <a14:m>
                  <m:oMath xmlns:m="http://schemas.openxmlformats.org/officeDocument/2006/math">
                    <m:r>
                      <a:rPr lang="en-US" i="1">
                        <a:latin typeface="Cambria Math" panose="02040503050406030204" pitchFamily="18" charset="0"/>
                      </a:rPr>
                      <m:t>𝐷</m:t>
                    </m:r>
                  </m:oMath>
                </a14:m>
                <a:r>
                  <a:rPr lang="en-US" dirty="0"/>
                  <a:t> = number of binary features.</a:t>
                </a:r>
                <a:endParaRPr lang="en-IN" dirty="0"/>
              </a:p>
              <a:p>
                <a:pPr lvl="1"/>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a:latin typeface="Cambria Math" panose="02040503050406030204" pitchFamily="18" charset="0"/>
                      </a:rPr>
                      <m:t>∈{0,1}</m:t>
                    </m:r>
                  </m:oMath>
                </a14:m>
                <a:r>
                  <a:rPr lang="en-US" dirty="0"/>
                  <a:t> is the value of feature </a:t>
                </a:r>
                <a14:m>
                  <m:oMath xmlns:m="http://schemas.openxmlformats.org/officeDocument/2006/math">
                    <m:r>
                      <a:rPr lang="en-US" i="1">
                        <a:latin typeface="Cambria Math" panose="02040503050406030204" pitchFamily="18" charset="0"/>
                      </a:rPr>
                      <m:t>𝑗</m:t>
                    </m:r>
                  </m:oMath>
                </a14:m>
                <a:r>
                  <a:rPr lang="en-US" dirty="0"/>
                  <a:t> in sample </a:t>
                </a:r>
                <a14:m>
                  <m:oMath xmlns:m="http://schemas.openxmlformats.org/officeDocument/2006/math">
                    <m:r>
                      <a:rPr lang="en-US" i="1">
                        <a:latin typeface="Cambria Math" panose="02040503050406030204" pitchFamily="18" charset="0"/>
                      </a:rPr>
                      <m:t>𝑖</m:t>
                    </m:r>
                  </m:oMath>
                </a14:m>
                <a:r>
                  <a:rPr lang="en-US" dirty="0"/>
                  <a:t>.</a:t>
                </a:r>
                <a:endParaRPr lang="en-IN" dirty="0"/>
              </a:p>
              <a:p>
                <a:pPr lvl="1"/>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𝑗𝑘</m:t>
                        </m:r>
                      </m:sub>
                    </m:sSub>
                  </m:oMath>
                </a14:m>
                <a:r>
                  <a:rPr lang="en-US" dirty="0"/>
                  <a:t> = probability of feature </a:t>
                </a:r>
                <a14:m>
                  <m:oMath xmlns:m="http://schemas.openxmlformats.org/officeDocument/2006/math">
                    <m:r>
                      <a:rPr lang="en-US" i="1">
                        <a:latin typeface="Cambria Math" panose="02040503050406030204" pitchFamily="18" charset="0"/>
                      </a:rPr>
                      <m:t>𝑗</m:t>
                    </m:r>
                  </m:oMath>
                </a14:m>
                <a:r>
                  <a:rPr lang="en-US" dirty="0"/>
                  <a:t> being </a:t>
                </a:r>
                <a:r>
                  <a:rPr lang="en-US" b="1" dirty="0"/>
                  <a:t>active (1)</a:t>
                </a:r>
                <a:r>
                  <a:rPr lang="en-US" dirty="0"/>
                  <a:t> in component </a:t>
                </a:r>
                <a14:m>
                  <m:oMath xmlns:m="http://schemas.openxmlformats.org/officeDocument/2006/math">
                    <m:r>
                      <a:rPr lang="en-US" i="1">
                        <a:latin typeface="Cambria Math" panose="02040503050406030204" pitchFamily="18" charset="0"/>
                      </a:rPr>
                      <m:t>𝑘</m:t>
                    </m:r>
                  </m:oMath>
                </a14:m>
                <a:r>
                  <a:rPr lang="en-US" dirty="0"/>
                  <a:t>.</a:t>
                </a:r>
                <a:endParaRPr lang="en-IN" dirty="0"/>
              </a:p>
              <a:p>
                <a:pPr lvl="0"/>
                <a14:m>
                  <m:oMath xmlns:m="http://schemas.openxmlformats.org/officeDocument/2006/math">
                    <m:r>
                      <m:rPr>
                        <m:nor/>
                      </m:rPr>
                      <a:rPr lang="en-US"/>
                      <m:t>Ber</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𝑗𝑘</m:t>
                        </m:r>
                      </m:sub>
                    </m:sSub>
                    <m:r>
                      <a:rPr lang="en-US">
                        <a:latin typeface="Cambria Math" panose="02040503050406030204" pitchFamily="18" charset="0"/>
                      </a:rPr>
                      <m:t>)</m:t>
                    </m:r>
                  </m:oMath>
                </a14:m>
                <a:r>
                  <a:rPr lang="en-US" dirty="0"/>
                  <a:t> follows a </a:t>
                </a:r>
                <a:r>
                  <a:rPr lang="en-US" b="1" dirty="0"/>
                  <a:t>Bernoulli distribution</a:t>
                </a:r>
                <a:r>
                  <a:rPr lang="en-US" dirty="0"/>
                  <a:t>:</a:t>
                </a:r>
                <a:endParaRPr lang="en-IN" dirty="0"/>
              </a:p>
              <a:p>
                <a:pPr lvl="1"/>
                <a14:m>
                  <m:oMath xmlns:m="http://schemas.openxmlformats.org/officeDocument/2006/math">
                    <m:r>
                      <m:rPr>
                        <m:nor/>
                      </m:rPr>
                      <a:rPr lang="en-US"/>
                      <m:t>Ber</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𝑗𝑘</m:t>
                        </m:r>
                      </m:sub>
                    </m:sSub>
                    <m:r>
                      <a:rPr lang="en-US">
                        <a:latin typeface="Cambria Math" panose="02040503050406030204" pitchFamily="18" charset="0"/>
                      </a:rPr>
                      <m:t>)=</m:t>
                    </m:r>
                    <m:sSubSup>
                      <m:sSubSupPr>
                        <m:ctrlPr>
                          <a:rPr lang="en-IN" i="1">
                            <a:latin typeface="Cambria Math" panose="02040503050406030204" pitchFamily="18" charset="0"/>
                          </a:rPr>
                        </m:ctrlPr>
                      </m:sSubSupPr>
                      <m:e>
                        <m:r>
                          <a:rPr lang="en-US" i="1">
                            <a:latin typeface="Cambria Math" panose="02040503050406030204" pitchFamily="18" charset="0"/>
                          </a:rPr>
                          <m:t>𝜇</m:t>
                        </m:r>
                      </m:e>
                      <m:sub>
                        <m:r>
                          <a:rPr lang="en-US" i="1">
                            <a:latin typeface="Cambria Math" panose="02040503050406030204" pitchFamily="18" charset="0"/>
                          </a:rPr>
                          <m:t>𝑗𝑘</m:t>
                        </m:r>
                      </m:sub>
                      <m:sup>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up>
                    </m:sSubSup>
                    <m:r>
                      <a:rPr lang="en-US">
                        <a:latin typeface="Cambria Math" panose="02040503050406030204" pitchFamily="18" charset="0"/>
                      </a:rPr>
                      <m:t>(1</m:t>
                    </m:r>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𝑗𝑘</m:t>
                        </m:r>
                      </m:sub>
                    </m:sSub>
                    <m:sSup>
                      <m:sSupPr>
                        <m:ctrlPr>
                          <a:rPr lang="en-IN" i="1">
                            <a:latin typeface="Cambria Math" panose="02040503050406030204" pitchFamily="18" charset="0"/>
                          </a:rPr>
                        </m:ctrlPr>
                      </m:sSupPr>
                      <m:e>
                        <m:r>
                          <a:rPr lang="en-US">
                            <a:latin typeface="Cambria Math" panose="02040503050406030204" pitchFamily="18" charset="0"/>
                          </a:rPr>
                          <m:t>)</m:t>
                        </m:r>
                      </m:e>
                      <m:sup>
                        <m:r>
                          <a:rPr lang="en-US">
                            <a:latin typeface="Cambria Math" panose="02040503050406030204" pitchFamily="18" charset="0"/>
                          </a:rPr>
                          <m:t>1</m:t>
                        </m:r>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up>
                    </m:sSup>
                  </m:oMath>
                </a14:m>
                <a:endParaRPr lang="en-IN" dirty="0"/>
              </a:p>
              <a:p>
                <a:r>
                  <a:rPr lang="en-US" dirty="0"/>
                  <a:t>The overall mixture model is:</a:t>
                </a:r>
                <a:endParaRPr lang="en-IN" dirty="0"/>
              </a:p>
              <a:p>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nary>
                      <m:naryPr>
                        <m:chr m:val="∑"/>
                        <m:limLoc m:val="undOvr"/>
                        <m:grow m:val="on"/>
                        <m:ctrlPr>
                          <a:rPr lang="en-IN" i="1">
                            <a:latin typeface="Cambria Math" panose="02040503050406030204" pitchFamily="18" charset="0"/>
                          </a:rPr>
                        </m:ctrlPr>
                      </m:naryPr>
                      <m:sub>
                        <m:r>
                          <a:rPr lang="en-US" i="1">
                            <a:latin typeface="Cambria Math" panose="02040503050406030204" pitchFamily="18" charset="0"/>
                          </a:rPr>
                          <m:t>𝑘</m:t>
                        </m:r>
                        <m:r>
                          <a:rPr lang="en-US">
                            <a:latin typeface="Cambria Math" panose="02040503050406030204" pitchFamily="18" charset="0"/>
                          </a:rPr>
                          <m:t>=1</m:t>
                        </m:r>
                      </m:sub>
                      <m:sup>
                        <m:r>
                          <a:rPr lang="en-US" i="1">
                            <a:latin typeface="Cambria Math" panose="02040503050406030204" pitchFamily="18" charset="0"/>
                          </a:rPr>
                          <m:t>𝐾</m:t>
                        </m:r>
                      </m:sup>
                      <m:e>
                        <m:r>
                          <a:rPr lang="en-US">
                            <a:latin typeface="Cambria Math" panose="02040503050406030204" pitchFamily="18" charset="0"/>
                          </a:rPr>
                          <m:t> </m:t>
                        </m:r>
                      </m:e>
                    </m:nary>
                    <m:sSub>
                      <m:sSubPr>
                        <m:ctrlPr>
                          <a:rPr lang="en-IN"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𝑘</m:t>
                        </m:r>
                      </m:sub>
                    </m:sSub>
                    <m:nary>
                      <m:naryPr>
                        <m:chr m:val="∏"/>
                        <m:limLoc m:val="undOvr"/>
                        <m:grow m:val="on"/>
                        <m:ctrlPr>
                          <a:rPr lang="en-IN" i="1">
                            <a:latin typeface="Cambria Math" panose="02040503050406030204" pitchFamily="18" charset="0"/>
                          </a:rPr>
                        </m:ctrlPr>
                      </m:naryPr>
                      <m:sub>
                        <m:r>
                          <a:rPr lang="en-US" i="1">
                            <a:latin typeface="Cambria Math" panose="02040503050406030204" pitchFamily="18" charset="0"/>
                          </a:rPr>
                          <m:t>𝑗</m:t>
                        </m:r>
                        <m:r>
                          <a:rPr lang="en-US">
                            <a:latin typeface="Cambria Math" panose="02040503050406030204" pitchFamily="18" charset="0"/>
                          </a:rPr>
                          <m:t>=1</m:t>
                        </m:r>
                      </m:sub>
                      <m:sup>
                        <m:r>
                          <a:rPr lang="en-US" i="1">
                            <a:latin typeface="Cambria Math" panose="02040503050406030204" pitchFamily="18" charset="0"/>
                          </a:rPr>
                          <m:t>𝐷</m:t>
                        </m:r>
                      </m:sup>
                      <m:e>
                        <m:r>
                          <a:rPr lang="en-US">
                            <a:latin typeface="Cambria Math" panose="02040503050406030204" pitchFamily="18" charset="0"/>
                          </a:rPr>
                          <m:t> </m:t>
                        </m:r>
                      </m:e>
                    </m:nary>
                    <m:sSubSup>
                      <m:sSubSupPr>
                        <m:ctrlPr>
                          <a:rPr lang="en-IN" i="1">
                            <a:latin typeface="Cambria Math" panose="02040503050406030204" pitchFamily="18" charset="0"/>
                          </a:rPr>
                        </m:ctrlPr>
                      </m:sSubSupPr>
                      <m:e>
                        <m:r>
                          <a:rPr lang="en-US" i="1">
                            <a:latin typeface="Cambria Math" panose="02040503050406030204" pitchFamily="18" charset="0"/>
                          </a:rPr>
                          <m:t>𝜇</m:t>
                        </m:r>
                      </m:e>
                      <m:sub>
                        <m:r>
                          <a:rPr lang="en-US" i="1">
                            <a:latin typeface="Cambria Math" panose="02040503050406030204" pitchFamily="18" charset="0"/>
                          </a:rPr>
                          <m:t>𝑗𝑘</m:t>
                        </m:r>
                      </m:sub>
                      <m:sup>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up>
                    </m:sSubSup>
                    <m:r>
                      <a:rPr lang="en-US">
                        <a:latin typeface="Cambria Math" panose="02040503050406030204" pitchFamily="18" charset="0"/>
                      </a:rPr>
                      <m:t>(1</m:t>
                    </m:r>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𝑗𝑘</m:t>
                        </m:r>
                      </m:sub>
                    </m:sSub>
                    <m:sSup>
                      <m:sSupPr>
                        <m:ctrlPr>
                          <a:rPr lang="en-IN" i="1">
                            <a:latin typeface="Cambria Math" panose="02040503050406030204" pitchFamily="18" charset="0"/>
                          </a:rPr>
                        </m:ctrlPr>
                      </m:sSupPr>
                      <m:e>
                        <m:r>
                          <a:rPr lang="en-US">
                            <a:latin typeface="Cambria Math" panose="02040503050406030204" pitchFamily="18" charset="0"/>
                          </a:rPr>
                          <m:t>)</m:t>
                        </m:r>
                      </m:e>
                      <m:sup>
                        <m:r>
                          <a:rPr lang="en-US">
                            <a:latin typeface="Cambria Math" panose="02040503050406030204" pitchFamily="18" charset="0"/>
                          </a:rPr>
                          <m:t>1</m:t>
                        </m:r>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sup>
                    </m:sSup>
                  </m:oMath>
                </a14:m>
                <a:endParaRPr lang="en-IN" dirty="0"/>
              </a:p>
              <a:p>
                <a:pPr lvl="1"/>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𝑘</m:t>
                        </m:r>
                      </m:sub>
                    </m:sSub>
                  </m:oMath>
                </a14:m>
                <a:r>
                  <a:rPr lang="en-US" dirty="0"/>
                  <a:t> are the </a:t>
                </a:r>
                <a:r>
                  <a:rPr lang="en-US" b="1" dirty="0"/>
                  <a:t>mixing weights</a:t>
                </a:r>
                <a:r>
                  <a:rPr lang="en-US" dirty="0"/>
                  <a:t>.</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537029" y="1600200"/>
                <a:ext cx="11654971" cy="5257800"/>
              </a:xfrm>
              <a:blipFill rotWithShape="0">
                <a:blip r:embed="rId2"/>
                <a:stretch>
                  <a:fillRect l="-994" t="-2552" r="-1517" b="-464"/>
                </a:stretch>
              </a:blipFill>
            </p:spPr>
            <p:txBody>
              <a:bodyPr/>
              <a:lstStyle/>
              <a:p>
                <a:r>
                  <a:rPr lang="en-IN">
                    <a:noFill/>
                  </a:rPr>
                  <a:t> </a:t>
                </a:r>
              </a:p>
            </p:txBody>
          </p:sp>
        </mc:Fallback>
      </mc:AlternateContent>
    </p:spTree>
    <p:extLst>
      <p:ext uri="{BB962C8B-B14F-4D97-AF65-F5344CB8AC3E}">
        <p14:creationId xmlns:p14="http://schemas.microsoft.com/office/powerpoint/2010/main" val="4018724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3</a:t>
            </a:r>
            <a:r>
              <a:rPr lang="en-US" sz="3600" b="1" dirty="0" smtClean="0"/>
              <a:t>. </a:t>
            </a:r>
            <a:r>
              <a:rPr lang="en-US" sz="3600" b="1" dirty="0"/>
              <a:t>Mixture of Experts (</a:t>
            </a:r>
            <a:r>
              <a:rPr lang="en-US" sz="3600" b="1" dirty="0" err="1"/>
              <a:t>MoE</a:t>
            </a:r>
            <a:r>
              <a:rPr lang="en-US" sz="3600" b="1" dirty="0"/>
              <a:t>) Model</a:t>
            </a:r>
            <a:endParaRPr lang="en-IN" sz="3600"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537029" y="1600200"/>
                <a:ext cx="11654971" cy="5257800"/>
              </a:xfrm>
            </p:spPr>
            <p:txBody>
              <a:bodyPr>
                <a:normAutofit fontScale="85000" lnSpcReduction="20000"/>
              </a:bodyPr>
              <a:lstStyle/>
              <a:p>
                <a:pPr marL="0" indent="0">
                  <a:buNone/>
                </a:pPr>
                <a:r>
                  <a:rPr lang="en-US" sz="2600" dirty="0"/>
                  <a:t>A </a:t>
                </a:r>
                <a:r>
                  <a:rPr lang="en-US" sz="2600" b="1" dirty="0"/>
                  <a:t>Mixture of Experts (</a:t>
                </a:r>
                <a:r>
                  <a:rPr lang="en-US" sz="2600" b="1" dirty="0" err="1"/>
                  <a:t>MoE</a:t>
                </a:r>
                <a:r>
                  <a:rPr lang="en-US" sz="2600" b="1" dirty="0"/>
                  <a:t>)</a:t>
                </a:r>
                <a:r>
                  <a:rPr lang="en-US" sz="2600" dirty="0"/>
                  <a:t> model is an extension of mixture models where different "experts" (functions) are specialized in handling different parts of the </a:t>
                </a:r>
                <a:r>
                  <a:rPr lang="en-US" sz="2600" dirty="0" smtClean="0"/>
                  <a:t>data.</a:t>
                </a:r>
                <a:r>
                  <a:rPr lang="en-IN" sz="2600" dirty="0"/>
                  <a:t> </a:t>
                </a:r>
                <a:r>
                  <a:rPr lang="en-US" sz="2600" dirty="0" smtClean="0"/>
                  <a:t>Instead </a:t>
                </a:r>
                <a:r>
                  <a:rPr lang="en-US" sz="2600" dirty="0"/>
                  <a:t>of assuming that each mixture component is a simple probability distribution (e.g., Gaussian), in </a:t>
                </a:r>
                <a:r>
                  <a:rPr lang="en-US" sz="2600" dirty="0" err="1"/>
                  <a:t>MoE</a:t>
                </a:r>
                <a:r>
                  <a:rPr lang="en-US" sz="2600" dirty="0"/>
                  <a:t>:</a:t>
                </a:r>
                <a:endParaRPr lang="en-IN" sz="2600" dirty="0"/>
              </a:p>
              <a:p>
                <a:pPr lvl="1"/>
                <a:r>
                  <a:rPr lang="en-US" dirty="0"/>
                  <a:t>Each component is a </a:t>
                </a:r>
                <a:r>
                  <a:rPr lang="en-US" b="1" dirty="0"/>
                  <a:t>predictive model</a:t>
                </a:r>
                <a:r>
                  <a:rPr lang="en-US" dirty="0"/>
                  <a:t> (e.g., regression or classification).</a:t>
                </a:r>
                <a:endParaRPr lang="en-IN" dirty="0"/>
              </a:p>
              <a:p>
                <a:pPr lvl="1"/>
                <a:r>
                  <a:rPr lang="en-US" dirty="0"/>
                  <a:t>A </a:t>
                </a:r>
                <a:r>
                  <a:rPr lang="en-US" b="1" dirty="0"/>
                  <a:t>gating function</a:t>
                </a:r>
                <a:r>
                  <a:rPr lang="en-US" dirty="0"/>
                  <a:t> decides which expert is responsible for which data point.</a:t>
                </a:r>
                <a:endParaRPr lang="en-IN" dirty="0"/>
              </a:p>
              <a:p>
                <a:pPr marL="0" indent="0">
                  <a:buNone/>
                </a:pPr>
                <a:r>
                  <a:rPr lang="en-US" sz="2600" b="1" dirty="0"/>
                  <a:t>Mathematical </a:t>
                </a:r>
                <a:r>
                  <a:rPr lang="en-US" sz="2600" b="1" dirty="0" smtClean="0"/>
                  <a:t>Definition</a:t>
                </a:r>
                <a:r>
                  <a:rPr lang="en-IN" sz="2600" dirty="0"/>
                  <a:t> </a:t>
                </a:r>
                <a:r>
                  <a:rPr lang="en-IN" sz="2600" dirty="0" smtClean="0"/>
                  <a:t>: </a:t>
                </a:r>
                <a:r>
                  <a:rPr lang="en-US" sz="2600" dirty="0" smtClean="0"/>
                  <a:t>The </a:t>
                </a:r>
                <a:r>
                  <a:rPr lang="en-US" sz="2600" dirty="0"/>
                  <a:t>probability of output </a:t>
                </a:r>
                <a14:m>
                  <m:oMath xmlns:m="http://schemas.openxmlformats.org/officeDocument/2006/math">
                    <m:r>
                      <a:rPr lang="en-US" sz="2600" i="1">
                        <a:latin typeface="Cambria Math" panose="02040503050406030204" pitchFamily="18" charset="0"/>
                      </a:rPr>
                      <m:t>𝑦</m:t>
                    </m:r>
                  </m:oMath>
                </a14:m>
                <a:r>
                  <a:rPr lang="en-US" sz="2600" dirty="0"/>
                  <a:t> given input </a:t>
                </a:r>
                <a14:m>
                  <m:oMath xmlns:m="http://schemas.openxmlformats.org/officeDocument/2006/math">
                    <m:r>
                      <a:rPr lang="en-US" sz="2600" i="1">
                        <a:latin typeface="Cambria Math" panose="02040503050406030204" pitchFamily="18" charset="0"/>
                      </a:rPr>
                      <m:t>𝑥</m:t>
                    </m:r>
                  </m:oMath>
                </a14:m>
                <a:r>
                  <a:rPr lang="en-US" sz="2600" dirty="0"/>
                  <a:t> is:</a:t>
                </a:r>
                <a:endParaRPr lang="en-IN" sz="2600" dirty="0"/>
              </a:p>
              <a:p>
                <a14:m>
                  <m:oMath xmlns:m="http://schemas.openxmlformats.org/officeDocument/2006/math">
                    <m:r>
                      <a:rPr lang="en-US" sz="2600" i="1">
                        <a:latin typeface="Cambria Math" panose="02040503050406030204" pitchFamily="18" charset="0"/>
                      </a:rPr>
                      <m:t>𝑝</m:t>
                    </m:r>
                    <m:r>
                      <a:rPr lang="en-US" sz="2600">
                        <a:latin typeface="Cambria Math" panose="02040503050406030204" pitchFamily="18" charset="0"/>
                      </a:rPr>
                      <m:t>(</m:t>
                    </m:r>
                    <m:r>
                      <a:rPr lang="en-US" sz="2600" i="1">
                        <a:latin typeface="Cambria Math" panose="02040503050406030204" pitchFamily="18" charset="0"/>
                      </a:rPr>
                      <m:t>𝑦</m:t>
                    </m:r>
                    <m:r>
                      <a:rPr lang="en-US" sz="2600">
                        <a:latin typeface="Cambria Math" panose="02040503050406030204" pitchFamily="18" charset="0"/>
                      </a:rPr>
                      <m:t>|</m:t>
                    </m:r>
                    <m:r>
                      <a:rPr lang="en-US" sz="2600" i="1">
                        <a:latin typeface="Cambria Math" panose="02040503050406030204" pitchFamily="18" charset="0"/>
                      </a:rPr>
                      <m:t>𝑥</m:t>
                    </m:r>
                    <m:r>
                      <a:rPr lang="en-US" sz="2600">
                        <a:latin typeface="Cambria Math" panose="02040503050406030204" pitchFamily="18" charset="0"/>
                      </a:rPr>
                      <m:t>,</m:t>
                    </m:r>
                    <m:r>
                      <a:rPr lang="en-US" sz="2600" i="1">
                        <a:latin typeface="Cambria Math" panose="02040503050406030204" pitchFamily="18" charset="0"/>
                      </a:rPr>
                      <m:t>𝜃</m:t>
                    </m:r>
                    <m:r>
                      <a:rPr lang="en-US" sz="2600">
                        <a:latin typeface="Cambria Math" panose="02040503050406030204" pitchFamily="18" charset="0"/>
                      </a:rPr>
                      <m:t>)=</m:t>
                    </m:r>
                    <m:nary>
                      <m:naryPr>
                        <m:chr m:val="∑"/>
                        <m:limLoc m:val="undOvr"/>
                        <m:grow m:val="on"/>
                        <m:ctrlPr>
                          <a:rPr lang="en-IN" sz="2600" i="1">
                            <a:latin typeface="Cambria Math" panose="02040503050406030204" pitchFamily="18" charset="0"/>
                          </a:rPr>
                        </m:ctrlPr>
                      </m:naryPr>
                      <m:sub>
                        <m:r>
                          <a:rPr lang="en-US" sz="2600" i="1">
                            <a:latin typeface="Cambria Math" panose="02040503050406030204" pitchFamily="18" charset="0"/>
                          </a:rPr>
                          <m:t>𝑘</m:t>
                        </m:r>
                        <m:r>
                          <a:rPr lang="en-US" sz="2600">
                            <a:latin typeface="Cambria Math" panose="02040503050406030204" pitchFamily="18" charset="0"/>
                          </a:rPr>
                          <m:t>=1</m:t>
                        </m:r>
                      </m:sub>
                      <m:sup>
                        <m:r>
                          <a:rPr lang="en-US" sz="2600" i="1">
                            <a:latin typeface="Cambria Math" panose="02040503050406030204" pitchFamily="18" charset="0"/>
                          </a:rPr>
                          <m:t>𝐾</m:t>
                        </m:r>
                      </m:sup>
                      <m:e>
                        <m:r>
                          <a:rPr lang="en-US" sz="2600">
                            <a:latin typeface="Cambria Math" panose="02040503050406030204" pitchFamily="18" charset="0"/>
                          </a:rPr>
                          <m:t> </m:t>
                        </m:r>
                      </m:e>
                    </m:nary>
                    <m:sSub>
                      <m:sSubPr>
                        <m:ctrlPr>
                          <a:rPr lang="en-IN" sz="2600" i="1">
                            <a:latin typeface="Cambria Math" panose="02040503050406030204" pitchFamily="18" charset="0"/>
                          </a:rPr>
                        </m:ctrlPr>
                      </m:sSubPr>
                      <m:e>
                        <m:r>
                          <a:rPr lang="en-US" sz="2600" i="1">
                            <a:latin typeface="Cambria Math" panose="02040503050406030204" pitchFamily="18" charset="0"/>
                          </a:rPr>
                          <m:t>𝜋</m:t>
                        </m:r>
                      </m:e>
                      <m:sub>
                        <m:r>
                          <a:rPr lang="en-US" sz="2600" i="1">
                            <a:latin typeface="Cambria Math" panose="02040503050406030204" pitchFamily="18" charset="0"/>
                          </a:rPr>
                          <m:t>𝑘</m:t>
                        </m:r>
                      </m:sub>
                    </m:sSub>
                    <m:r>
                      <a:rPr lang="en-US" sz="2600">
                        <a:latin typeface="Cambria Math" panose="02040503050406030204" pitchFamily="18" charset="0"/>
                      </a:rPr>
                      <m:t>(</m:t>
                    </m:r>
                    <m:r>
                      <a:rPr lang="en-US" sz="2600" i="1">
                        <a:latin typeface="Cambria Math" panose="02040503050406030204" pitchFamily="18" charset="0"/>
                      </a:rPr>
                      <m:t>𝑥</m:t>
                    </m:r>
                    <m:r>
                      <a:rPr lang="en-US" sz="2600">
                        <a:latin typeface="Cambria Math" panose="02040503050406030204" pitchFamily="18" charset="0"/>
                      </a:rPr>
                      <m:t>)</m:t>
                    </m:r>
                    <m:sSub>
                      <m:sSubPr>
                        <m:ctrlPr>
                          <a:rPr lang="en-IN" sz="2600" i="1">
                            <a:latin typeface="Cambria Math" panose="02040503050406030204" pitchFamily="18" charset="0"/>
                          </a:rPr>
                        </m:ctrlPr>
                      </m:sSubPr>
                      <m:e>
                        <m:r>
                          <a:rPr lang="en-US" sz="2600" i="1">
                            <a:latin typeface="Cambria Math" panose="02040503050406030204" pitchFamily="18" charset="0"/>
                          </a:rPr>
                          <m:t>𝑝</m:t>
                        </m:r>
                      </m:e>
                      <m:sub>
                        <m:r>
                          <a:rPr lang="en-US" sz="2600" i="1">
                            <a:latin typeface="Cambria Math" panose="02040503050406030204" pitchFamily="18" charset="0"/>
                          </a:rPr>
                          <m:t>𝑘</m:t>
                        </m:r>
                      </m:sub>
                    </m:sSub>
                    <m:r>
                      <a:rPr lang="en-US" sz="2600">
                        <a:latin typeface="Cambria Math" panose="02040503050406030204" pitchFamily="18" charset="0"/>
                      </a:rPr>
                      <m:t>(</m:t>
                    </m:r>
                    <m:r>
                      <a:rPr lang="en-US" sz="2600" i="1">
                        <a:latin typeface="Cambria Math" panose="02040503050406030204" pitchFamily="18" charset="0"/>
                      </a:rPr>
                      <m:t>𝑦</m:t>
                    </m:r>
                    <m:r>
                      <a:rPr lang="en-US" sz="2600">
                        <a:latin typeface="Cambria Math" panose="02040503050406030204" pitchFamily="18" charset="0"/>
                      </a:rPr>
                      <m:t>|</m:t>
                    </m:r>
                    <m:r>
                      <a:rPr lang="en-US" sz="2600" i="1">
                        <a:latin typeface="Cambria Math" panose="02040503050406030204" pitchFamily="18" charset="0"/>
                      </a:rPr>
                      <m:t>𝑥</m:t>
                    </m:r>
                    <m:r>
                      <a:rPr lang="en-US" sz="2600">
                        <a:latin typeface="Cambria Math" panose="02040503050406030204" pitchFamily="18" charset="0"/>
                      </a:rPr>
                      <m:t>,</m:t>
                    </m:r>
                    <m:sSub>
                      <m:sSubPr>
                        <m:ctrlPr>
                          <a:rPr lang="en-IN" sz="2600" i="1">
                            <a:latin typeface="Cambria Math" panose="02040503050406030204" pitchFamily="18" charset="0"/>
                          </a:rPr>
                        </m:ctrlPr>
                      </m:sSubPr>
                      <m:e>
                        <m:r>
                          <a:rPr lang="en-US" sz="2600" i="1">
                            <a:latin typeface="Cambria Math" panose="02040503050406030204" pitchFamily="18" charset="0"/>
                          </a:rPr>
                          <m:t>𝜃</m:t>
                        </m:r>
                      </m:e>
                      <m:sub>
                        <m:r>
                          <a:rPr lang="en-US" sz="2600" i="1">
                            <a:latin typeface="Cambria Math" panose="02040503050406030204" pitchFamily="18" charset="0"/>
                          </a:rPr>
                          <m:t>𝑘</m:t>
                        </m:r>
                      </m:sub>
                    </m:sSub>
                    <m:r>
                      <a:rPr lang="en-US" sz="2600">
                        <a:latin typeface="Cambria Math" panose="02040503050406030204" pitchFamily="18" charset="0"/>
                      </a:rPr>
                      <m:t>)</m:t>
                    </m:r>
                  </m:oMath>
                </a14:m>
                <a:endParaRPr lang="en-IN" sz="2600" dirty="0"/>
              </a:p>
              <a:p>
                <a:pPr lvl="1"/>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𝑘</m:t>
                        </m:r>
                      </m:sub>
                    </m:sSub>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oMath>
                </a14:m>
                <a:r>
                  <a:rPr lang="en-US" dirty="0"/>
                  <a:t> = </a:t>
                </a:r>
                <a:r>
                  <a:rPr lang="en-US" b="1" dirty="0"/>
                  <a:t>gating function</a:t>
                </a:r>
                <a:r>
                  <a:rPr lang="en-US" dirty="0"/>
                  <a:t>, which determines the probability of choosing expert </a:t>
                </a:r>
                <a14:m>
                  <m:oMath xmlns:m="http://schemas.openxmlformats.org/officeDocument/2006/math">
                    <m:r>
                      <a:rPr lang="en-US" i="1">
                        <a:latin typeface="Cambria Math" panose="02040503050406030204" pitchFamily="18" charset="0"/>
                      </a:rPr>
                      <m:t>𝑘</m:t>
                    </m:r>
                  </m:oMath>
                </a14:m>
                <a:r>
                  <a:rPr lang="en-US" dirty="0"/>
                  <a:t> for input </a:t>
                </a:r>
                <a14:m>
                  <m:oMath xmlns:m="http://schemas.openxmlformats.org/officeDocument/2006/math">
                    <m:r>
                      <a:rPr lang="en-US" i="1">
                        <a:latin typeface="Cambria Math" panose="02040503050406030204" pitchFamily="18" charset="0"/>
                      </a:rPr>
                      <m:t>𝑥</m:t>
                    </m:r>
                  </m:oMath>
                </a14:m>
                <a:r>
                  <a:rPr lang="en-US" dirty="0"/>
                  <a:t>.</a:t>
                </a:r>
                <a:endParaRPr lang="en-IN" dirty="0"/>
              </a:p>
              <a:p>
                <a:pPr lvl="1"/>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r>
                      <a:rPr lang="en-US">
                        <a:latin typeface="Cambria Math" panose="02040503050406030204" pitchFamily="18" charset="0"/>
                      </a:rPr>
                      <m:t>)</m:t>
                    </m:r>
                  </m:oMath>
                </a14:m>
                <a:r>
                  <a:rPr lang="en-US" dirty="0"/>
                  <a:t> = expert function (e.g., linear regression, neural network).</a:t>
                </a:r>
                <a:endParaRPr lang="en-IN" dirty="0"/>
              </a:p>
              <a:p>
                <a:pPr lvl="1"/>
                <a14:m>
                  <m:oMath xmlns:m="http://schemas.openxmlformats.org/officeDocument/2006/math">
                    <m:r>
                      <a:rPr lang="en-US" i="1">
                        <a:latin typeface="Cambria Math" panose="02040503050406030204" pitchFamily="18" charset="0"/>
                      </a:rPr>
                      <m:t>𝐾</m:t>
                    </m:r>
                  </m:oMath>
                </a14:m>
                <a:r>
                  <a:rPr lang="en-US" dirty="0"/>
                  <a:t> = number of experts.</a:t>
                </a:r>
                <a:endParaRPr lang="en-IN" dirty="0"/>
              </a:p>
              <a:p>
                <a:r>
                  <a:rPr lang="en-US" sz="2600" dirty="0"/>
                  <a:t>Each expert specializes in a region of the input space.</a:t>
                </a:r>
                <a:endParaRPr lang="en-IN" sz="2600" dirty="0"/>
              </a:p>
              <a:p>
                <a:r>
                  <a:rPr lang="en-US" sz="2600" b="1" dirty="0" smtClean="0"/>
                  <a:t>Examples</a:t>
                </a:r>
              </a:p>
              <a:p>
                <a:pPr lvl="1"/>
                <a:r>
                  <a:rPr lang="en-US" b="1" dirty="0" smtClean="0"/>
                  <a:t>Handwriting </a:t>
                </a:r>
                <a:r>
                  <a:rPr lang="en-US" b="1" dirty="0"/>
                  <a:t>recognition</a:t>
                </a:r>
                <a:r>
                  <a:rPr lang="en-US" dirty="0"/>
                  <a:t>: Different experts can specialize in recognizing </a:t>
                </a:r>
                <a:r>
                  <a:rPr lang="en-US" b="1" dirty="0"/>
                  <a:t>different letters</a:t>
                </a:r>
                <a:r>
                  <a:rPr lang="en-US" dirty="0"/>
                  <a:t> or </a:t>
                </a:r>
                <a:r>
                  <a:rPr lang="en-US" b="1" dirty="0"/>
                  <a:t>writing styles</a:t>
                </a:r>
                <a:r>
                  <a:rPr lang="en-US" dirty="0"/>
                  <a:t>.</a:t>
                </a:r>
                <a:endParaRPr lang="en-IN" dirty="0"/>
              </a:p>
              <a:p>
                <a:pPr lvl="1"/>
                <a:r>
                  <a:rPr lang="en-US" b="1" dirty="0"/>
                  <a:t>Autonomous driving</a:t>
                </a:r>
                <a:r>
                  <a:rPr lang="en-US" dirty="0"/>
                  <a:t>: Experts specialize in different </a:t>
                </a:r>
                <a:r>
                  <a:rPr lang="en-US" b="1" dirty="0"/>
                  <a:t>road conditions</a:t>
                </a:r>
                <a:r>
                  <a:rPr lang="en-US" dirty="0"/>
                  <a:t> (e.g., highway, city).</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537029" y="1600200"/>
                <a:ext cx="11654971" cy="5257800"/>
              </a:xfrm>
              <a:blipFill rotWithShape="0">
                <a:blip r:embed="rId2"/>
                <a:stretch>
                  <a:fillRect l="-680" t="-2088" b="-464"/>
                </a:stretch>
              </a:blipFill>
            </p:spPr>
            <p:txBody>
              <a:bodyPr/>
              <a:lstStyle/>
              <a:p>
                <a:r>
                  <a:rPr lang="en-IN">
                    <a:noFill/>
                  </a:rPr>
                  <a:t> </a:t>
                </a:r>
              </a:p>
            </p:txBody>
          </p:sp>
        </mc:Fallback>
      </mc:AlternateContent>
    </p:spTree>
    <p:extLst>
      <p:ext uri="{BB962C8B-B14F-4D97-AF65-F5344CB8AC3E}">
        <p14:creationId xmlns:p14="http://schemas.microsoft.com/office/powerpoint/2010/main" val="3478916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3</a:t>
            </a:r>
            <a:r>
              <a:rPr lang="en-US" sz="3600" b="1" dirty="0" smtClean="0"/>
              <a:t>. </a:t>
            </a:r>
            <a:r>
              <a:rPr lang="en-US" sz="3600" b="1" dirty="0"/>
              <a:t>Mixture of Experts (</a:t>
            </a:r>
            <a:r>
              <a:rPr lang="en-US" sz="3600" b="1" dirty="0" err="1"/>
              <a:t>MoE</a:t>
            </a:r>
            <a:r>
              <a:rPr lang="en-US" sz="3600" b="1" dirty="0"/>
              <a:t>) </a:t>
            </a:r>
            <a:r>
              <a:rPr lang="en-US" sz="3600" b="1" dirty="0" smtClean="0"/>
              <a:t>Model..</a:t>
            </a:r>
            <a:endParaRPr lang="en-IN" sz="3600" dirty="0"/>
          </a:p>
        </p:txBody>
      </p:sp>
      <p:pic>
        <p:nvPicPr>
          <p:cNvPr id="5" name="Picture 4"/>
          <p:cNvPicPr>
            <a:picLocks noChangeAspect="1"/>
          </p:cNvPicPr>
          <p:nvPr/>
        </p:nvPicPr>
        <p:blipFill rotWithShape="1">
          <a:blip r:embed="rId2"/>
          <a:srcRect t="3091"/>
          <a:stretch/>
        </p:blipFill>
        <p:spPr>
          <a:xfrm>
            <a:off x="2398660" y="1538516"/>
            <a:ext cx="7081635" cy="5275942"/>
          </a:xfrm>
          <a:prstGeom prst="rect">
            <a:avLst/>
          </a:prstGeom>
        </p:spPr>
      </p:pic>
    </p:spTree>
    <p:extLst>
      <p:ext uri="{BB962C8B-B14F-4D97-AF65-F5344CB8AC3E}">
        <p14:creationId xmlns:p14="http://schemas.microsoft.com/office/powerpoint/2010/main" val="223644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636" y="1723573"/>
            <a:ext cx="10871200" cy="3399971"/>
          </a:xfrm>
        </p:spPr>
        <p:txBody>
          <a:bodyPr>
            <a:normAutofit/>
          </a:bodyPr>
          <a:lstStyle/>
          <a:p>
            <a:pPr algn="ctr">
              <a:buClrTx/>
              <a:buSzPts val="4400"/>
            </a:pPr>
            <a:r>
              <a:rPr lang="en-IN" dirty="0">
                <a:latin typeface="Mongolian Baiti" panose="03000500000000000000" pitchFamily="66" charset="0"/>
                <a:ea typeface="EB Garamond"/>
                <a:cs typeface="Mongolian Baiti" panose="03000500000000000000" pitchFamily="66" charset="0"/>
                <a:sym typeface="EB Garamond"/>
              </a:rPr>
              <a:t>Latent variable models</a:t>
            </a:r>
          </a:p>
        </p:txBody>
      </p:sp>
    </p:spTree>
    <p:extLst>
      <p:ext uri="{BB962C8B-B14F-4D97-AF65-F5344CB8AC3E}">
        <p14:creationId xmlns:p14="http://schemas.microsoft.com/office/powerpoint/2010/main" val="2784077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664" y="2928258"/>
            <a:ext cx="9604393" cy="990600"/>
          </a:xfrm>
        </p:spPr>
        <p:txBody>
          <a:bodyPr/>
          <a:lstStyle/>
          <a:p>
            <a:r>
              <a:rPr lang="en-US" b="1" dirty="0"/>
              <a:t>Parameter Estimation for Mixture Models</a:t>
            </a:r>
            <a:endParaRPr lang="en-IN" dirty="0"/>
          </a:p>
        </p:txBody>
      </p:sp>
    </p:spTree>
    <p:extLst>
      <p:ext uri="{BB962C8B-B14F-4D97-AF65-F5344CB8AC3E}">
        <p14:creationId xmlns:p14="http://schemas.microsoft.com/office/powerpoint/2010/main" val="3650966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16864" y="1600200"/>
                <a:ext cx="11084850" cy="5257800"/>
              </a:xfrm>
            </p:spPr>
            <p:txBody>
              <a:bodyPr>
                <a:normAutofit fontScale="92500" lnSpcReduction="20000"/>
              </a:bodyPr>
              <a:lstStyle/>
              <a:p>
                <a:r>
                  <a:rPr lang="en-US" dirty="0"/>
                  <a:t>In mixture models, we </a:t>
                </a:r>
                <a:r>
                  <a:rPr lang="en-US" dirty="0" smtClean="0"/>
                  <a:t>have </a:t>
                </a:r>
                <a:r>
                  <a:rPr lang="en-US" dirty="0"/>
                  <a:t>observed data points </a:t>
                </a:r>
                <a14:m>
                  <m:oMath xmlns:m="http://schemas.openxmlformats.org/officeDocument/2006/math">
                    <m:r>
                      <a:rPr lang="en-US" i="1">
                        <a:latin typeface="Cambria Math" panose="02040503050406030204" pitchFamily="18" charset="0"/>
                      </a:rPr>
                      <m:t>𝑋</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1</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𝑁</m:t>
                        </m:r>
                      </m:sub>
                    </m:sSub>
                    <m:r>
                      <a:rPr lang="en-US">
                        <a:latin typeface="Cambria Math" panose="02040503050406030204" pitchFamily="18" charset="0"/>
                      </a:rPr>
                      <m:t>}</m:t>
                    </m:r>
                  </m:oMath>
                </a14:m>
                <a:r>
                  <a:rPr lang="en-US" dirty="0"/>
                  <a:t> and hidden variables </a:t>
                </a:r>
                <a14:m>
                  <m:oMath xmlns:m="http://schemas.openxmlformats.org/officeDocument/2006/math">
                    <m:r>
                      <a:rPr lang="en-US" i="1">
                        <a:latin typeface="Cambria Math" panose="02040503050406030204" pitchFamily="18" charset="0"/>
                      </a:rPr>
                      <m:t>𝑍</m:t>
                    </m:r>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𝑧</m:t>
                        </m:r>
                      </m:e>
                      <m:sub>
                        <m:r>
                          <a:rPr lang="en-US">
                            <a:latin typeface="Cambria Math" panose="02040503050406030204" pitchFamily="18" charset="0"/>
                          </a:rPr>
                          <m:t>1</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𝑧</m:t>
                        </m:r>
                      </m:e>
                      <m:sub>
                        <m:r>
                          <a:rPr lang="en-US">
                            <a:latin typeface="Cambria Math" panose="02040503050406030204" pitchFamily="18" charset="0"/>
                          </a:rPr>
                          <m:t>2</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𝑁</m:t>
                        </m:r>
                      </m:sub>
                    </m:sSub>
                    <m:r>
                      <a:rPr lang="en-US">
                        <a:latin typeface="Cambria Math" panose="02040503050406030204" pitchFamily="18" charset="0"/>
                      </a:rPr>
                      <m:t>}</m:t>
                    </m:r>
                  </m:oMath>
                </a14:m>
                <a:r>
                  <a:rPr lang="en-US" dirty="0"/>
                  <a:t>, which indicate which mixture component generated each data point. The parameters </a:t>
                </a:r>
                <a14:m>
                  <m:oMath xmlns:m="http://schemas.openxmlformats.org/officeDocument/2006/math">
                    <m:r>
                      <a:rPr lang="en-US" i="1">
                        <a:latin typeface="Cambria Math" panose="02040503050406030204" pitchFamily="18" charset="0"/>
                      </a:rPr>
                      <m:t>𝜃</m:t>
                    </m:r>
                  </m:oMath>
                </a14:m>
                <a:r>
                  <a:rPr lang="en-US" dirty="0"/>
                  <a:t> of the model include:</a:t>
                </a:r>
                <a:endParaRPr lang="en-IN" dirty="0"/>
              </a:p>
              <a:p>
                <a:pPr lvl="1"/>
                <a:r>
                  <a:rPr lang="en-US" b="1" dirty="0"/>
                  <a:t>Mixing coefficients</a:t>
                </a:r>
                <a:r>
                  <a:rPr lang="en-US" dirty="0"/>
                  <a:t>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𝑘</m:t>
                        </m:r>
                      </m:sub>
                    </m:sSub>
                  </m:oMath>
                </a14:m>
                <a:r>
                  <a:rPr lang="en-US" dirty="0"/>
                  <a:t> (probability of selecting a component </a:t>
                </a:r>
                <a14:m>
                  <m:oMath xmlns:m="http://schemas.openxmlformats.org/officeDocument/2006/math">
                    <m:r>
                      <a:rPr lang="en-US" i="1">
                        <a:latin typeface="Cambria Math" panose="02040503050406030204" pitchFamily="18" charset="0"/>
                      </a:rPr>
                      <m:t>𝑘</m:t>
                    </m:r>
                  </m:oMath>
                </a14:m>
                <a:r>
                  <a:rPr lang="en-US" dirty="0"/>
                  <a:t>)</a:t>
                </a:r>
                <a:endParaRPr lang="en-IN" dirty="0"/>
              </a:p>
              <a:p>
                <a:pPr lvl="1"/>
                <a:r>
                  <a:rPr lang="en-US" b="1" dirty="0"/>
                  <a:t>Component means</a:t>
                </a:r>
                <a:r>
                  <a:rPr lang="en-US" dirty="0"/>
                  <a:t>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sub>
                    </m:sSub>
                  </m:oMath>
                </a14:m>
                <a:endParaRPr lang="en-IN" dirty="0"/>
              </a:p>
              <a:p>
                <a:pPr lvl="1"/>
                <a:r>
                  <a:rPr lang="en-US" b="1" dirty="0" err="1"/>
                  <a:t>Covariances</a:t>
                </a:r>
                <a:r>
                  <a:rPr lang="en-US" dirty="0"/>
                  <a:t> </a:t>
                </a:r>
                <a14:m>
                  <m:oMath xmlns:m="http://schemas.openxmlformats.org/officeDocument/2006/math">
                    <m:sSub>
                      <m:sSubPr>
                        <m:ctrlPr>
                          <a:rPr lang="en-IN"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𝑘</m:t>
                        </m:r>
                      </m:sub>
                    </m:sSub>
                  </m:oMath>
                </a14:m>
                <a:r>
                  <a:rPr lang="en-US" dirty="0"/>
                  <a:t> (for Gaussian mixture models)</a:t>
                </a:r>
                <a:endParaRPr lang="en-IN" dirty="0"/>
              </a:p>
              <a:p>
                <a:r>
                  <a:rPr lang="en-US" dirty="0"/>
                  <a:t>The goal of parameter estimation is to compute the posterior </a:t>
                </a:r>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r>
                      <a:rPr lang="en-US" i="1">
                        <a:latin typeface="Cambria Math" panose="02040503050406030204" pitchFamily="18" charset="0"/>
                      </a:rPr>
                      <m:t>𝐷</m:t>
                    </m:r>
                    <m:r>
                      <a:rPr lang="en-US">
                        <a:latin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rPr>
                      <m:t>𝐷</m:t>
                    </m:r>
                  </m:oMath>
                </a14:m>
                <a:r>
                  <a:rPr lang="en-US" dirty="0"/>
                  <a:t> represents the observed data.</a:t>
                </a:r>
                <a:endParaRPr lang="en-IN" dirty="0"/>
              </a:p>
              <a:p>
                <a:r>
                  <a:rPr lang="en-US" dirty="0"/>
                  <a:t>In </a:t>
                </a:r>
                <a:r>
                  <a:rPr lang="en-US" b="1" dirty="0"/>
                  <a:t>fully observed</a:t>
                </a:r>
                <a:r>
                  <a:rPr lang="en-US" dirty="0"/>
                  <a:t> models (where </a:t>
                </a:r>
                <a14:m>
                  <m:oMath xmlns:m="http://schemas.openxmlformats.org/officeDocument/2006/math">
                    <m:r>
                      <a:rPr lang="en-US" i="1">
                        <a:latin typeface="Cambria Math" panose="02040503050406030204" pitchFamily="18" charset="0"/>
                      </a:rPr>
                      <m:t>𝑍</m:t>
                    </m:r>
                  </m:oMath>
                </a14:m>
                <a:r>
                  <a:rPr lang="en-US" dirty="0"/>
                  <a:t> is known), parameter estimation is straightforward using Maximum Likelihood Estimation (MLE) or Maximum A Posteriori (MAP) estimation. </a:t>
                </a:r>
                <a:endParaRPr lang="en-US" dirty="0" smtClean="0"/>
              </a:p>
              <a:p>
                <a:r>
                  <a:rPr lang="en-US" dirty="0" smtClean="0"/>
                  <a:t>However</a:t>
                </a:r>
                <a:r>
                  <a:rPr lang="en-US" dirty="0"/>
                  <a:t>, when </a:t>
                </a:r>
                <a14:m>
                  <m:oMath xmlns:m="http://schemas.openxmlformats.org/officeDocument/2006/math">
                    <m:r>
                      <a:rPr lang="en-US" i="1">
                        <a:latin typeface="Cambria Math" panose="02040503050406030204" pitchFamily="18" charset="0"/>
                      </a:rPr>
                      <m:t>𝑍</m:t>
                    </m:r>
                  </m:oMath>
                </a14:m>
                <a:r>
                  <a:rPr lang="en-US" dirty="0"/>
                  <a:t> is </a:t>
                </a:r>
                <a:r>
                  <a:rPr lang="en-US" b="1" dirty="0"/>
                  <a:t>hidden</a:t>
                </a:r>
                <a:r>
                  <a:rPr lang="en-US" dirty="0"/>
                  <a:t>, we must marginalize over all possible assignments of </a:t>
                </a:r>
                <a14:m>
                  <m:oMath xmlns:m="http://schemas.openxmlformats.org/officeDocument/2006/math">
                    <m:r>
                      <a:rPr lang="en-US" i="1">
                        <a:latin typeface="Cambria Math" panose="02040503050406030204" pitchFamily="18" charset="0"/>
                      </a:rPr>
                      <m:t>𝑍</m:t>
                    </m:r>
                  </m:oMath>
                </a14:m>
                <a:r>
                  <a:rPr lang="en-US" dirty="0"/>
                  <a:t>, making computation difficult.</a:t>
                </a: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16864" y="1600200"/>
                <a:ext cx="11084850" cy="5257800"/>
              </a:xfrm>
              <a:blipFill rotWithShape="0">
                <a:blip r:embed="rId2"/>
                <a:stretch>
                  <a:fillRect l="-220" t="-2552" r="-1540" b="-348"/>
                </a:stretch>
              </a:blipFill>
            </p:spPr>
            <p:txBody>
              <a:bodyPr/>
              <a:lstStyle/>
              <a:p>
                <a:r>
                  <a:rPr lang="en-IN">
                    <a:noFill/>
                  </a:rPr>
                  <a:t> </a:t>
                </a:r>
              </a:p>
            </p:txBody>
          </p:sp>
        </mc:Fallback>
      </mc:AlternateContent>
      <p:sp>
        <p:nvSpPr>
          <p:cNvPr id="4" name="Title 1"/>
          <p:cNvSpPr>
            <a:spLocks noGrp="1"/>
          </p:cNvSpPr>
          <p:nvPr>
            <p:ph type="title"/>
          </p:nvPr>
        </p:nvSpPr>
        <p:spPr>
          <a:xfrm>
            <a:off x="816864" y="214085"/>
            <a:ext cx="10871200" cy="990600"/>
          </a:xfrm>
        </p:spPr>
        <p:txBody>
          <a:bodyPr/>
          <a:lstStyle/>
          <a:p>
            <a:r>
              <a:rPr lang="en-US" b="1" dirty="0"/>
              <a:t>Parameter Estimation for Mixture Models</a:t>
            </a:r>
            <a:endParaRPr lang="en-IN" dirty="0"/>
          </a:p>
        </p:txBody>
      </p:sp>
    </p:spTree>
    <p:extLst>
      <p:ext uri="{BB962C8B-B14F-4D97-AF65-F5344CB8AC3E}">
        <p14:creationId xmlns:p14="http://schemas.microsoft.com/office/powerpoint/2010/main" val="102508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16864" y="1600200"/>
                <a:ext cx="11084850" cy="5257800"/>
              </a:xfrm>
            </p:spPr>
            <p:txBody>
              <a:bodyPr>
                <a:normAutofit fontScale="92500" lnSpcReduction="10000"/>
              </a:bodyPr>
              <a:lstStyle/>
              <a:p>
                <a:r>
                  <a:rPr lang="en-US" dirty="0" err="1"/>
                  <a:t>Unidentifiability</a:t>
                </a:r>
                <a:r>
                  <a:rPr lang="en-US" dirty="0"/>
                  <a:t> occurs when multiple sets of parameters produce the same likelihood, leading to a multimodal posterior distribution for </a:t>
                </a:r>
                <a14:m>
                  <m:oMath xmlns:m="http://schemas.openxmlformats.org/officeDocument/2006/math">
                    <m:r>
                      <a:rPr lang="en-US" i="1">
                        <a:latin typeface="Cambria Math" panose="02040503050406030204" pitchFamily="18" charset="0"/>
                      </a:rPr>
                      <m:t>𝜃</m:t>
                    </m:r>
                  </m:oMath>
                </a14:m>
                <a:r>
                  <a:rPr lang="en-US" dirty="0"/>
                  <a:t>. This happens because:</a:t>
                </a:r>
                <a:endParaRPr lang="en-IN" dirty="0"/>
              </a:p>
              <a:p>
                <a:pPr lvl="1"/>
                <a:r>
                  <a:rPr lang="en-US" dirty="0"/>
                  <a:t>Different ways of assigning clusters to data points can lead to identical likelihoods.</a:t>
                </a:r>
                <a:endParaRPr lang="en-IN" dirty="0"/>
              </a:p>
              <a:p>
                <a:pPr lvl="1"/>
                <a:r>
                  <a:rPr lang="en-US" dirty="0"/>
                  <a:t>There are multiple equivalent </a:t>
                </a:r>
                <a:r>
                  <a:rPr lang="en-US" dirty="0" err="1"/>
                  <a:t>labelings</a:t>
                </a:r>
                <a:r>
                  <a:rPr lang="en-US" dirty="0"/>
                  <a:t> of clusters.</a:t>
                </a:r>
                <a:endParaRPr lang="en-IN" dirty="0"/>
              </a:p>
              <a:p>
                <a:r>
                  <a:rPr lang="en-US" dirty="0"/>
                  <a:t>For example, in a </a:t>
                </a:r>
                <a:r>
                  <a:rPr lang="en-US" b="1" dirty="0"/>
                  <a:t>2-component Gaussian Mixture Model (GMM)</a:t>
                </a:r>
                <a:r>
                  <a:rPr lang="en-US" dirty="0"/>
                  <a:t> with means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m:t>
                    </m:r>
                    <m:r>
                      <a:rPr lang="en-US">
                        <a:latin typeface="Cambria Math" panose="02040503050406030204" pitchFamily="18" charset="0"/>
                      </a:rPr>
                      <m:t>10</m:t>
                    </m:r>
                  </m:oMath>
                </a14:m>
                <a:r>
                  <a:rPr lang="en-US" dirty="0"/>
                  <a:t> and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a:latin typeface="Cambria Math" panose="02040503050406030204" pitchFamily="18" charset="0"/>
                          </a:rPr>
                          <m:t>2</m:t>
                        </m:r>
                      </m:sub>
                    </m:sSub>
                    <m:r>
                      <a:rPr lang="en-US">
                        <a:latin typeface="Cambria Math" panose="02040503050406030204" pitchFamily="18" charset="0"/>
                      </a:rPr>
                      <m:t>=10</m:t>
                    </m:r>
                  </m:oMath>
                </a14:m>
                <a:r>
                  <a:rPr lang="en-US" dirty="0"/>
                  <a:t>, the likelihood remains unchanged if we swap the labels: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a:latin typeface="Cambria Math" panose="02040503050406030204" pitchFamily="18" charset="0"/>
                          </a:rPr>
                          <m:t>1</m:t>
                        </m:r>
                      </m:sub>
                    </m:sSub>
                    <m:r>
                      <a:rPr lang="en-US">
                        <a:latin typeface="Cambria Math" panose="02040503050406030204" pitchFamily="18" charset="0"/>
                      </a:rPr>
                      <m:t>=10</m:t>
                    </m:r>
                  </m:oMath>
                </a14:m>
                <a:r>
                  <a:rPr lang="en-US" dirty="0"/>
                  <a:t>,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𝜇</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m:t>
                    </m:r>
                    <m:r>
                      <a:rPr lang="en-US">
                        <a:latin typeface="Cambria Math" panose="02040503050406030204" pitchFamily="18" charset="0"/>
                      </a:rPr>
                      <m:t>10</m:t>
                    </m:r>
                  </m:oMath>
                </a14:m>
                <a:r>
                  <a:rPr lang="en-US" dirty="0"/>
                  <a:t>. Figure 11.10(b) illustrates this issue, showing two peaks in the likelihood surface corresponding to these two </a:t>
                </a:r>
                <a:r>
                  <a:rPr lang="en-US" dirty="0" err="1"/>
                  <a:t>labelings</a:t>
                </a:r>
                <a:r>
                  <a:rPr lang="en-US" dirty="0"/>
                  <a:t>.</a:t>
                </a:r>
                <a:endParaRPr lang="en-IN" dirty="0"/>
              </a:p>
              <a:p>
                <a:r>
                  <a:rPr lang="en-US" dirty="0"/>
                  <a:t>Since there are </a:t>
                </a:r>
                <a14:m>
                  <m:oMath xmlns:m="http://schemas.openxmlformats.org/officeDocument/2006/math">
                    <m:r>
                      <a:rPr lang="en-US" i="1">
                        <a:latin typeface="Cambria Math" panose="02040503050406030204" pitchFamily="18" charset="0"/>
                      </a:rPr>
                      <m:t>𝐾</m:t>
                    </m:r>
                    <m:r>
                      <a:rPr lang="en-US">
                        <a:latin typeface="Cambria Math" panose="02040503050406030204" pitchFamily="18" charset="0"/>
                      </a:rPr>
                      <m:t>!</m:t>
                    </m:r>
                  </m:oMath>
                </a14:m>
                <a:r>
                  <a:rPr lang="en-US" dirty="0"/>
                  <a:t> possible </a:t>
                </a:r>
                <a:r>
                  <a:rPr lang="en-US" dirty="0" err="1"/>
                  <a:t>labelings</a:t>
                </a:r>
                <a:r>
                  <a:rPr lang="en-US" dirty="0"/>
                  <a:t> of </a:t>
                </a:r>
                <a14:m>
                  <m:oMath xmlns:m="http://schemas.openxmlformats.org/officeDocument/2006/math">
                    <m:r>
                      <a:rPr lang="en-US" i="1">
                        <a:latin typeface="Cambria Math" panose="02040503050406030204" pitchFamily="18" charset="0"/>
                      </a:rPr>
                      <m:t>𝐾</m:t>
                    </m:r>
                  </m:oMath>
                </a14:m>
                <a:r>
                  <a:rPr lang="en-US" dirty="0"/>
                  <a:t> clusters, the number of modes in the posterior can grow exponentially, making it </a:t>
                </a:r>
                <a:r>
                  <a:rPr lang="en-US" b="1" dirty="0"/>
                  <a:t>NP-hard</a:t>
                </a:r>
                <a:r>
                  <a:rPr lang="en-US" dirty="0"/>
                  <a:t> to find the global MLE (</a:t>
                </a:r>
                <a:r>
                  <a:rPr lang="en-US" dirty="0" err="1"/>
                  <a:t>Aloise</a:t>
                </a:r>
                <a:r>
                  <a:rPr lang="en-US" dirty="0"/>
                  <a:t> et al., 2009; </a:t>
                </a:r>
                <a:r>
                  <a:rPr lang="en-US" dirty="0" err="1"/>
                  <a:t>Drineas</a:t>
                </a:r>
                <a:r>
                  <a:rPr lang="en-US" dirty="0"/>
                  <a:t> et al., 2004).</a:t>
                </a: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16864" y="1600200"/>
                <a:ext cx="11084850" cy="5257800"/>
              </a:xfrm>
              <a:blipFill rotWithShape="0">
                <a:blip r:embed="rId2"/>
                <a:stretch>
                  <a:fillRect l="-220" t="-1856" r="-1595"/>
                </a:stretch>
              </a:blipFill>
            </p:spPr>
            <p:txBody>
              <a:bodyPr/>
              <a:lstStyle/>
              <a:p>
                <a:r>
                  <a:rPr lang="en-IN">
                    <a:noFill/>
                  </a:rPr>
                  <a:t> </a:t>
                </a:r>
              </a:p>
            </p:txBody>
          </p:sp>
        </mc:Fallback>
      </mc:AlternateContent>
      <p:sp>
        <p:nvSpPr>
          <p:cNvPr id="4" name="Title 1"/>
          <p:cNvSpPr>
            <a:spLocks noGrp="1"/>
          </p:cNvSpPr>
          <p:nvPr>
            <p:ph type="title"/>
          </p:nvPr>
        </p:nvSpPr>
        <p:spPr>
          <a:xfrm>
            <a:off x="816864" y="214085"/>
            <a:ext cx="10871200" cy="990600"/>
          </a:xfrm>
        </p:spPr>
        <p:txBody>
          <a:bodyPr/>
          <a:lstStyle/>
          <a:p>
            <a:r>
              <a:rPr lang="en-US" b="1" dirty="0" err="1"/>
              <a:t>Unidentifiability</a:t>
            </a:r>
            <a:endParaRPr lang="en-IN" dirty="0"/>
          </a:p>
        </p:txBody>
      </p:sp>
    </p:spTree>
    <p:extLst>
      <p:ext uri="{BB962C8B-B14F-4D97-AF65-F5344CB8AC3E}">
        <p14:creationId xmlns:p14="http://schemas.microsoft.com/office/powerpoint/2010/main" val="2124616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4882"/>
          <a:stretch/>
        </p:blipFill>
        <p:spPr>
          <a:xfrm>
            <a:off x="1175410" y="1611086"/>
            <a:ext cx="9913504" cy="5147415"/>
          </a:xfrm>
          <a:prstGeom prst="rect">
            <a:avLst/>
          </a:prstGeom>
        </p:spPr>
      </p:pic>
      <p:sp>
        <p:nvSpPr>
          <p:cNvPr id="5" name="Title 1"/>
          <p:cNvSpPr>
            <a:spLocks noGrp="1"/>
          </p:cNvSpPr>
          <p:nvPr>
            <p:ph type="title"/>
          </p:nvPr>
        </p:nvSpPr>
        <p:spPr>
          <a:xfrm>
            <a:off x="816864" y="214085"/>
            <a:ext cx="10871200" cy="990600"/>
          </a:xfrm>
        </p:spPr>
        <p:txBody>
          <a:bodyPr/>
          <a:lstStyle/>
          <a:p>
            <a:r>
              <a:rPr lang="en-US" b="1" dirty="0" err="1" smtClean="0"/>
              <a:t>Unidentifiability</a:t>
            </a:r>
            <a:r>
              <a:rPr lang="en-US" b="1" dirty="0" smtClean="0"/>
              <a:t>..</a:t>
            </a:r>
            <a:endParaRPr lang="en-IN" dirty="0"/>
          </a:p>
        </p:txBody>
      </p:sp>
    </p:spTree>
    <p:extLst>
      <p:ext uri="{BB962C8B-B14F-4D97-AF65-F5344CB8AC3E}">
        <p14:creationId xmlns:p14="http://schemas.microsoft.com/office/powerpoint/2010/main" val="3844674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Consequences of </a:t>
            </a:r>
            <a:r>
              <a:rPr lang="en-US" b="1" dirty="0" err="1" smtClean="0"/>
              <a:t>Unidentifiability</a:t>
            </a:r>
            <a:r>
              <a:rPr lang="en-US" b="1" dirty="0" smtClean="0"/>
              <a:t> (Figure 11.2)</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816864" y="1600200"/>
                <a:ext cx="11186450" cy="5257800"/>
              </a:xfrm>
            </p:spPr>
            <p:txBody>
              <a:bodyPr>
                <a:normAutofit fontScale="77500" lnSpcReduction="20000"/>
              </a:bodyPr>
              <a:lstStyle/>
              <a:p>
                <a:pPr lvl="0"/>
                <a:r>
                  <a:rPr lang="en-US" sz="3200" b="1" dirty="0"/>
                  <a:t>(a) Histogram of Sampled Data (Left Plot)</a:t>
                </a:r>
                <a:endParaRPr lang="en-IN" sz="3200" dirty="0"/>
              </a:p>
              <a:p>
                <a:pPr lvl="1"/>
                <a:r>
                  <a:rPr lang="en-US" sz="2800" dirty="0"/>
                  <a:t>This shows a dataset of 200 data points sampled from a mixture of two Gaussians in one dimension.</a:t>
                </a:r>
                <a:endParaRPr lang="en-IN" sz="2800" dirty="0"/>
              </a:p>
              <a:p>
                <a:pPr lvl="1"/>
                <a:r>
                  <a:rPr lang="en-US" sz="2800" dirty="0"/>
                  <a:t>The mixture model has:</a:t>
                </a:r>
                <a:endParaRPr lang="en-IN" sz="2800" dirty="0"/>
              </a:p>
              <a:p>
                <a:pPr lvl="2"/>
                <a:r>
                  <a:rPr lang="en-US" sz="2400" dirty="0"/>
                  <a:t>Equal mixing weights (</a:t>
                </a:r>
                <a14:m>
                  <m:oMath xmlns:m="http://schemas.openxmlformats.org/officeDocument/2006/math">
                    <m:sSub>
                      <m:sSubPr>
                        <m:ctrlPr>
                          <a:rPr lang="en-IN" sz="2400" i="1"/>
                        </m:ctrlPr>
                      </m:sSubPr>
                      <m:e>
                        <m:r>
                          <a:rPr lang="en-US" sz="2400" b="0" i="1"/>
                          <m:t>𝜋</m:t>
                        </m:r>
                      </m:e>
                      <m:sub>
                        <m:r>
                          <a:rPr lang="en-US" sz="2400" b="0" i="1"/>
                          <m:t>𝑘</m:t>
                        </m:r>
                      </m:sub>
                    </m:sSub>
                    <m:r>
                      <a:rPr lang="en-US" sz="2400" b="0"/>
                      <m:t>=0.5</m:t>
                    </m:r>
                  </m:oMath>
                </a14:m>
                <a:r>
                  <a:rPr lang="en-US" sz="2400" dirty="0"/>
                  <a:t>), meaning both Gaussians contribute equally.</a:t>
                </a:r>
                <a:endParaRPr lang="en-IN" sz="2400" dirty="0"/>
              </a:p>
              <a:p>
                <a:pPr lvl="2"/>
                <a:r>
                  <a:rPr lang="en-US" sz="2400" dirty="0"/>
                  <a:t>Standard deviation </a:t>
                </a:r>
                <a14:m>
                  <m:oMath xmlns:m="http://schemas.openxmlformats.org/officeDocument/2006/math">
                    <m:sSub>
                      <m:sSubPr>
                        <m:ctrlPr>
                          <a:rPr lang="en-IN" sz="2400" i="1"/>
                        </m:ctrlPr>
                      </m:sSubPr>
                      <m:e>
                        <m:r>
                          <a:rPr lang="en-US" sz="2400" b="0" i="1"/>
                          <m:t>𝜎</m:t>
                        </m:r>
                      </m:e>
                      <m:sub>
                        <m:r>
                          <a:rPr lang="en-US" sz="2400" b="0" i="1"/>
                          <m:t>𝑘</m:t>
                        </m:r>
                      </m:sub>
                    </m:sSub>
                    <m:r>
                      <a:rPr lang="en-US" sz="2400" b="0"/>
                      <m:t>=5</m:t>
                    </m:r>
                  </m:oMath>
                </a14:m>
                <a:r>
                  <a:rPr lang="en-US" sz="2400" dirty="0"/>
                  <a:t>, which controls the spread.</a:t>
                </a:r>
                <a:endParaRPr lang="en-IN" sz="2400" dirty="0"/>
              </a:p>
              <a:p>
                <a:pPr lvl="2"/>
                <a:r>
                  <a:rPr lang="en-US" sz="2400" dirty="0"/>
                  <a:t>Means:</a:t>
                </a:r>
                <a:endParaRPr lang="en-IN" sz="2400" dirty="0"/>
              </a:p>
              <a:p>
                <a:pPr lvl="3"/>
                <a14:m>
                  <m:oMath xmlns:m="http://schemas.openxmlformats.org/officeDocument/2006/math">
                    <m:sSub>
                      <m:sSubPr>
                        <m:ctrlPr>
                          <a:rPr lang="en-IN" i="1"/>
                        </m:ctrlPr>
                      </m:sSubPr>
                      <m:e>
                        <m:r>
                          <a:rPr lang="en-US" b="0" i="1"/>
                          <m:t>𝜇</m:t>
                        </m:r>
                      </m:e>
                      <m:sub>
                        <m:r>
                          <a:rPr lang="en-US" b="0"/>
                          <m:t>1</m:t>
                        </m:r>
                      </m:sub>
                    </m:sSub>
                    <m:r>
                      <a:rPr lang="en-US" b="0"/>
                      <m:t>=</m:t>
                    </m:r>
                    <m:r>
                      <a:rPr lang="en-US" b="0" i="1"/>
                      <m:t>−</m:t>
                    </m:r>
                    <m:r>
                      <a:rPr lang="en-US" b="0"/>
                      <m:t>10</m:t>
                    </m:r>
                  </m:oMath>
                </a14:m>
                <a:r>
                  <a:rPr lang="en-US" dirty="0"/>
                  <a:t> (first Gaussian is centered at -10)</a:t>
                </a:r>
                <a:endParaRPr lang="en-IN" dirty="0"/>
              </a:p>
              <a:p>
                <a:pPr lvl="3"/>
                <a14:m>
                  <m:oMath xmlns:m="http://schemas.openxmlformats.org/officeDocument/2006/math">
                    <m:sSub>
                      <m:sSubPr>
                        <m:ctrlPr>
                          <a:rPr lang="en-IN" i="1"/>
                        </m:ctrlPr>
                      </m:sSubPr>
                      <m:e>
                        <m:r>
                          <a:rPr lang="en-US" i="1"/>
                          <m:t>𝜇</m:t>
                        </m:r>
                      </m:e>
                      <m:sub>
                        <m:r>
                          <a:rPr lang="en-US"/>
                          <m:t>2</m:t>
                        </m:r>
                      </m:sub>
                    </m:sSub>
                    <m:r>
                      <a:rPr lang="en-US"/>
                      <m:t>=10</m:t>
                    </m:r>
                  </m:oMath>
                </a14:m>
                <a:r>
                  <a:rPr lang="en-US" dirty="0"/>
                  <a:t> (second Gaussian is centered at 10)</a:t>
                </a:r>
                <a:endParaRPr lang="en-IN" dirty="0"/>
              </a:p>
              <a:p>
                <a:pPr lvl="1"/>
                <a:r>
                  <a:rPr lang="en-US" sz="2800" dirty="0"/>
                  <a:t>The histogram shows </a:t>
                </a:r>
                <a:r>
                  <a:rPr lang="en-US" sz="2800" b="1" dirty="0"/>
                  <a:t>two peaks</a:t>
                </a:r>
                <a:r>
                  <a:rPr lang="en-US" sz="2800" dirty="0"/>
                  <a:t>, corresponding to the two Gaussian components. This is characteristic of a Gaussian Mixture Model (GMM).</a:t>
                </a:r>
                <a:endParaRPr lang="en-IN" sz="2800" dirty="0"/>
              </a:p>
              <a:p>
                <a:pPr lvl="0"/>
                <a:r>
                  <a:rPr lang="en-US" sz="3100" b="1" dirty="0"/>
                  <a:t>(b) Likelihood Surface of the Mixture Model (Right Plot)</a:t>
                </a:r>
                <a:endParaRPr lang="en-IN" sz="3100" dirty="0"/>
              </a:p>
              <a:p>
                <a:pPr lvl="1"/>
                <a:r>
                  <a:rPr lang="en-US" sz="2800" dirty="0"/>
                  <a:t>This is a contour plot of the likelihood function </a:t>
                </a:r>
                <a14:m>
                  <m:oMath xmlns:m="http://schemas.openxmlformats.org/officeDocument/2006/math">
                    <m:r>
                      <a:rPr lang="en-US" sz="2800" b="0" i="1"/>
                      <m:t>𝑝</m:t>
                    </m:r>
                    <m:r>
                      <a:rPr lang="en-US" sz="2800" b="0"/>
                      <m:t>(</m:t>
                    </m:r>
                    <m:r>
                      <a:rPr lang="en-US" sz="2800" b="0" i="1"/>
                      <m:t>𝒟</m:t>
                    </m:r>
                    <m:r>
                      <a:rPr lang="en-US" sz="2800" b="0"/>
                      <m:t>|</m:t>
                    </m:r>
                    <m:sSub>
                      <m:sSubPr>
                        <m:ctrlPr>
                          <a:rPr lang="en-IN" sz="2800" i="1"/>
                        </m:ctrlPr>
                      </m:sSubPr>
                      <m:e>
                        <m:r>
                          <a:rPr lang="en-US" sz="2800" b="0" i="1"/>
                          <m:t>𝜇</m:t>
                        </m:r>
                      </m:e>
                      <m:sub>
                        <m:r>
                          <a:rPr lang="en-US" sz="2800" b="0" i="1"/>
                          <m:t>1</m:t>
                        </m:r>
                      </m:sub>
                    </m:sSub>
                    <m:r>
                      <a:rPr lang="en-US" sz="2800" b="0"/>
                      <m:t>,</m:t>
                    </m:r>
                    <m:sSub>
                      <m:sSubPr>
                        <m:ctrlPr>
                          <a:rPr lang="en-IN" sz="2800" i="1"/>
                        </m:ctrlPr>
                      </m:sSubPr>
                      <m:e>
                        <m:r>
                          <a:rPr lang="en-US" sz="2800" b="0" i="1"/>
                          <m:t>𝜇</m:t>
                        </m:r>
                      </m:e>
                      <m:sub>
                        <m:r>
                          <a:rPr lang="en-US" sz="2800" b="0" i="1"/>
                          <m:t>2</m:t>
                        </m:r>
                      </m:sub>
                    </m:sSub>
                    <m:r>
                      <a:rPr lang="en-US" sz="2800" b="0"/>
                      <m:t>)</m:t>
                    </m:r>
                  </m:oMath>
                </a14:m>
                <a:r>
                  <a:rPr lang="en-US" sz="2800" dirty="0"/>
                  <a:t>, which represents how likely the observed data </a:t>
                </a:r>
                <a14:m>
                  <m:oMath xmlns:m="http://schemas.openxmlformats.org/officeDocument/2006/math">
                    <m:r>
                      <a:rPr lang="en-US" sz="2800" b="0" i="1"/>
                      <m:t>𝒟</m:t>
                    </m:r>
                  </m:oMath>
                </a14:m>
                <a:r>
                  <a:rPr lang="en-US" sz="2800" dirty="0"/>
                  <a:t> is given different values of </a:t>
                </a:r>
                <a14:m>
                  <m:oMath xmlns:m="http://schemas.openxmlformats.org/officeDocument/2006/math">
                    <m:sSub>
                      <m:sSubPr>
                        <m:ctrlPr>
                          <a:rPr lang="en-IN" sz="2800" i="1"/>
                        </m:ctrlPr>
                      </m:sSubPr>
                      <m:e>
                        <m:r>
                          <a:rPr lang="en-US" sz="2800" b="0" i="1"/>
                          <m:t>𝜇</m:t>
                        </m:r>
                      </m:e>
                      <m:sub>
                        <m:r>
                          <a:rPr lang="en-US" sz="2800" b="0" i="1"/>
                          <m:t>1</m:t>
                        </m:r>
                      </m:sub>
                    </m:sSub>
                  </m:oMath>
                </a14:m>
                <a:r>
                  <a:rPr lang="en-US" sz="2800" dirty="0"/>
                  <a:t> and </a:t>
                </a:r>
                <a14:m>
                  <m:oMath xmlns:m="http://schemas.openxmlformats.org/officeDocument/2006/math">
                    <m:sSub>
                      <m:sSubPr>
                        <m:ctrlPr>
                          <a:rPr lang="en-IN" sz="2800" i="1"/>
                        </m:ctrlPr>
                      </m:sSubPr>
                      <m:e>
                        <m:r>
                          <a:rPr lang="en-US" sz="2800" b="0" i="1"/>
                          <m:t>𝜇</m:t>
                        </m:r>
                      </m:e>
                      <m:sub>
                        <m:r>
                          <a:rPr lang="en-US" sz="2800" b="0" i="1"/>
                          <m:t>2</m:t>
                        </m:r>
                      </m:sub>
                    </m:sSub>
                  </m:oMath>
                </a14:m>
                <a:r>
                  <a:rPr lang="en-US" sz="2800" dirty="0"/>
                  <a:t>.</a:t>
                </a:r>
                <a:endParaRPr lang="en-IN" sz="2800" dirty="0"/>
              </a:p>
              <a:p>
                <a:pPr lvl="1"/>
                <a:r>
                  <a:rPr lang="en-US" sz="2800" u="sng" dirty="0" smtClean="0"/>
                  <a:t>The </a:t>
                </a:r>
                <a:r>
                  <a:rPr lang="en-US" sz="2800" u="sng" dirty="0"/>
                  <a:t>plot has two symmetric peaks, indicating </a:t>
                </a:r>
                <a:r>
                  <a:rPr lang="en-US" sz="2800" u="sng" dirty="0" err="1"/>
                  <a:t>unidentifiability</a:t>
                </a:r>
                <a:r>
                  <a:rPr lang="en-US" sz="2800" u="sng" dirty="0"/>
                  <a:t> in parameter estimation</a:t>
                </a:r>
                <a:r>
                  <a:rPr lang="en-US" sz="2800" u="sng" dirty="0" smtClean="0"/>
                  <a:t>.</a:t>
                </a:r>
                <a:endParaRPr lang="en-IN" sz="2800" u="sng"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816864" y="1600200"/>
                <a:ext cx="11186450" cy="5257800"/>
              </a:xfrm>
              <a:blipFill rotWithShape="0">
                <a:blip r:embed="rId2"/>
                <a:stretch>
                  <a:fillRect l="-163" t="-2436"/>
                </a:stretch>
              </a:blipFill>
            </p:spPr>
            <p:txBody>
              <a:bodyPr/>
              <a:lstStyle/>
              <a:p>
                <a:r>
                  <a:rPr lang="en-IN">
                    <a:noFill/>
                  </a:rPr>
                  <a:t> </a:t>
                </a:r>
              </a:p>
            </p:txBody>
          </p:sp>
        </mc:Fallback>
      </mc:AlternateContent>
    </p:spTree>
    <p:extLst>
      <p:ext uri="{BB962C8B-B14F-4D97-AF65-F5344CB8AC3E}">
        <p14:creationId xmlns:p14="http://schemas.microsoft.com/office/powerpoint/2010/main" val="3330973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1375136" cy="990600"/>
          </a:xfrm>
        </p:spPr>
        <p:txBody>
          <a:bodyPr>
            <a:normAutofit/>
          </a:bodyPr>
          <a:lstStyle/>
          <a:p>
            <a:r>
              <a:rPr lang="en-US" b="1" dirty="0"/>
              <a:t>Consequences of </a:t>
            </a:r>
            <a:r>
              <a:rPr lang="en-US" b="1" dirty="0" err="1" smtClean="0"/>
              <a:t>Unidentifiability</a:t>
            </a:r>
            <a:r>
              <a:rPr lang="en-US" b="1" dirty="0" smtClean="0"/>
              <a:t> (Figure 11.2)..</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816864" y="1600200"/>
                <a:ext cx="11186450" cy="5257800"/>
              </a:xfrm>
            </p:spPr>
            <p:txBody>
              <a:bodyPr>
                <a:normAutofit/>
              </a:bodyPr>
              <a:lstStyle/>
              <a:p>
                <a:pPr lvl="0"/>
                <a:r>
                  <a:rPr lang="en-US" sz="2200" dirty="0"/>
                  <a:t>The histogram shows that data is generated from a mixture of two Gaussian distributions</a:t>
                </a:r>
                <a:r>
                  <a:rPr lang="en-US" sz="2200" dirty="0" smtClean="0"/>
                  <a:t>.</a:t>
                </a:r>
              </a:p>
              <a:p>
                <a:pPr lvl="0"/>
                <a:r>
                  <a:rPr lang="en-US" sz="2200" dirty="0"/>
                  <a:t>The contour plot represents the likelihood function </a:t>
                </a:r>
                <a14:m>
                  <m:oMath xmlns:m="http://schemas.openxmlformats.org/officeDocument/2006/math">
                    <m:r>
                      <a:rPr lang="en-US" sz="2200" i="1"/>
                      <m:t>𝑝</m:t>
                    </m:r>
                    <m:r>
                      <a:rPr lang="en-US" sz="2200"/>
                      <m:t>(</m:t>
                    </m:r>
                    <m:r>
                      <a:rPr lang="en-US" sz="2200" i="1"/>
                      <m:t>𝒟</m:t>
                    </m:r>
                    <m:r>
                      <a:rPr lang="en-US" sz="2200"/>
                      <m:t>|</m:t>
                    </m:r>
                    <m:sSub>
                      <m:sSubPr>
                        <m:ctrlPr>
                          <a:rPr lang="en-IN" sz="2200" i="1"/>
                        </m:ctrlPr>
                      </m:sSubPr>
                      <m:e>
                        <m:r>
                          <a:rPr lang="en-US" sz="2200" i="1"/>
                          <m:t>𝜇</m:t>
                        </m:r>
                      </m:e>
                      <m:sub>
                        <m:r>
                          <a:rPr lang="en-US" sz="2200"/>
                          <m:t>1</m:t>
                        </m:r>
                      </m:sub>
                    </m:sSub>
                    <m:r>
                      <a:rPr lang="en-US" sz="2200"/>
                      <m:t>,</m:t>
                    </m:r>
                    <m:sSub>
                      <m:sSubPr>
                        <m:ctrlPr>
                          <a:rPr lang="en-IN" sz="2200" i="1"/>
                        </m:ctrlPr>
                      </m:sSubPr>
                      <m:e>
                        <m:r>
                          <a:rPr lang="en-US" sz="2200" i="1"/>
                          <m:t>𝜇</m:t>
                        </m:r>
                      </m:e>
                      <m:sub>
                        <m:r>
                          <a:rPr lang="en-US" sz="2200"/>
                          <m:t>2</m:t>
                        </m:r>
                      </m:sub>
                    </m:sSub>
                    <m:r>
                      <a:rPr lang="en-US" sz="2200"/>
                      <m:t>)</m:t>
                    </m:r>
                  </m:oMath>
                </a14:m>
                <a:r>
                  <a:rPr lang="en-US" sz="2200" dirty="0"/>
                  <a:t>.</a:t>
                </a:r>
                <a:endParaRPr lang="en-IN" sz="2200" dirty="0"/>
              </a:p>
              <a:p>
                <a:pPr lvl="0"/>
                <a:r>
                  <a:rPr lang="en-US" sz="2200" dirty="0"/>
                  <a:t>The two </a:t>
                </a:r>
                <a:r>
                  <a:rPr lang="en-US" sz="2200" b="1" dirty="0"/>
                  <a:t>red circles (peaks)</a:t>
                </a:r>
                <a:r>
                  <a:rPr lang="en-US" sz="2200" dirty="0"/>
                  <a:t> show two </a:t>
                </a:r>
                <a:r>
                  <a:rPr lang="en-US" sz="2200" b="1" dirty="0"/>
                  <a:t>maxima</a:t>
                </a:r>
                <a:r>
                  <a:rPr lang="en-US" sz="2200" dirty="0"/>
                  <a:t> in the likelihood function.</a:t>
                </a:r>
                <a:endParaRPr lang="en-IN" sz="2200" dirty="0"/>
              </a:p>
              <a:p>
                <a:pPr lvl="0"/>
                <a:r>
                  <a:rPr lang="en-US" sz="2200" dirty="0"/>
                  <a:t>The two </a:t>
                </a:r>
                <a:r>
                  <a:rPr lang="en-US" sz="2200" b="1" dirty="0"/>
                  <a:t>modes (peaks)</a:t>
                </a:r>
                <a:r>
                  <a:rPr lang="en-US" sz="2200" dirty="0"/>
                  <a:t> reflect </a:t>
                </a:r>
                <a:r>
                  <a:rPr lang="en-US" sz="2200" b="1" dirty="0"/>
                  <a:t>parameter </a:t>
                </a:r>
                <a:r>
                  <a:rPr lang="en-US" sz="2200" b="1" dirty="0" err="1"/>
                  <a:t>unidentifiability</a:t>
                </a:r>
                <a:r>
                  <a:rPr lang="en-US" sz="2200" dirty="0"/>
                  <a:t>:</a:t>
                </a:r>
                <a:endParaRPr lang="en-IN" sz="2200" dirty="0"/>
              </a:p>
              <a:p>
                <a:pPr lvl="1"/>
                <a:r>
                  <a:rPr lang="en-US" sz="2200" dirty="0"/>
                  <a:t>The mixture model </a:t>
                </a:r>
                <a:r>
                  <a:rPr lang="en-US" sz="2200" b="1" dirty="0"/>
                  <a:t>cannot distinguish</a:t>
                </a:r>
                <a:r>
                  <a:rPr lang="en-US" sz="2200" dirty="0"/>
                  <a:t> between </a:t>
                </a:r>
                <a14:m>
                  <m:oMath xmlns:m="http://schemas.openxmlformats.org/officeDocument/2006/math">
                    <m:r>
                      <a:rPr lang="en-US" sz="2200"/>
                      <m:t>(</m:t>
                    </m:r>
                    <m:sSub>
                      <m:sSubPr>
                        <m:ctrlPr>
                          <a:rPr lang="en-IN" sz="2200" i="1"/>
                        </m:ctrlPr>
                      </m:sSubPr>
                      <m:e>
                        <m:r>
                          <a:rPr lang="en-US" sz="2200" i="1"/>
                          <m:t>𝜇</m:t>
                        </m:r>
                      </m:e>
                      <m:sub>
                        <m:r>
                          <a:rPr lang="en-US" sz="2200"/>
                          <m:t>1</m:t>
                        </m:r>
                      </m:sub>
                    </m:sSub>
                    <m:r>
                      <a:rPr lang="en-US" sz="2200"/>
                      <m:t>=</m:t>
                    </m:r>
                    <m:r>
                      <a:rPr lang="en-US" sz="2200" i="1"/>
                      <m:t>−</m:t>
                    </m:r>
                    <m:r>
                      <a:rPr lang="en-US" sz="2200"/>
                      <m:t>10,</m:t>
                    </m:r>
                    <m:sSub>
                      <m:sSubPr>
                        <m:ctrlPr>
                          <a:rPr lang="en-IN" sz="2200" i="1"/>
                        </m:ctrlPr>
                      </m:sSubPr>
                      <m:e>
                        <m:r>
                          <a:rPr lang="en-US" sz="2200" i="1"/>
                          <m:t>𝜇</m:t>
                        </m:r>
                      </m:e>
                      <m:sub>
                        <m:r>
                          <a:rPr lang="en-US" sz="2200"/>
                          <m:t>2</m:t>
                        </m:r>
                      </m:sub>
                    </m:sSub>
                    <m:r>
                      <a:rPr lang="en-US" sz="2200"/>
                      <m:t>=10)</m:t>
                    </m:r>
                  </m:oMath>
                </a14:m>
                <a:r>
                  <a:rPr lang="en-US" sz="2200" dirty="0"/>
                  <a:t> and </a:t>
                </a:r>
                <a14:m>
                  <m:oMath xmlns:m="http://schemas.openxmlformats.org/officeDocument/2006/math">
                    <m:r>
                      <a:rPr lang="en-US" sz="2200"/>
                      <m:t>(</m:t>
                    </m:r>
                    <m:sSub>
                      <m:sSubPr>
                        <m:ctrlPr>
                          <a:rPr lang="en-IN" sz="2200" i="1"/>
                        </m:ctrlPr>
                      </m:sSubPr>
                      <m:e>
                        <m:r>
                          <a:rPr lang="en-US" sz="2200" i="1"/>
                          <m:t>𝜇</m:t>
                        </m:r>
                      </m:e>
                      <m:sub>
                        <m:r>
                          <a:rPr lang="en-US" sz="2200"/>
                          <m:t>1</m:t>
                        </m:r>
                      </m:sub>
                    </m:sSub>
                    <m:r>
                      <a:rPr lang="en-US" sz="2200"/>
                      <m:t>=10,</m:t>
                    </m:r>
                    <m:sSub>
                      <m:sSubPr>
                        <m:ctrlPr>
                          <a:rPr lang="en-IN" sz="2200" i="1"/>
                        </m:ctrlPr>
                      </m:sSubPr>
                      <m:e>
                        <m:r>
                          <a:rPr lang="en-US" sz="2200" i="1"/>
                          <m:t>𝜇</m:t>
                        </m:r>
                      </m:e>
                      <m:sub>
                        <m:r>
                          <a:rPr lang="en-US" sz="2200"/>
                          <m:t>2</m:t>
                        </m:r>
                      </m:sub>
                    </m:sSub>
                    <m:r>
                      <a:rPr lang="en-US" sz="2200"/>
                      <m:t>=</m:t>
                    </m:r>
                    <m:r>
                      <a:rPr lang="en-US" sz="2200" i="1"/>
                      <m:t>−</m:t>
                    </m:r>
                    <m:r>
                      <a:rPr lang="en-US" sz="2200"/>
                      <m:t>10)</m:t>
                    </m:r>
                  </m:oMath>
                </a14:m>
                <a:r>
                  <a:rPr lang="en-US" sz="2200" dirty="0"/>
                  <a:t>.</a:t>
                </a:r>
                <a:endParaRPr lang="en-IN" sz="2200" dirty="0"/>
              </a:p>
              <a:p>
                <a:pPr lvl="1"/>
                <a:r>
                  <a:rPr lang="en-US" sz="2200" dirty="0"/>
                  <a:t>Swapping the labels of the two Gaussians </a:t>
                </a:r>
                <a:r>
                  <a:rPr lang="en-US" sz="2200" b="1" dirty="0"/>
                  <a:t>does not change the likelihood</a:t>
                </a:r>
                <a:r>
                  <a:rPr lang="en-US" sz="2200" dirty="0"/>
                  <a:t>, since both settings generate the same probability distribution</a:t>
                </a:r>
                <a:r>
                  <a:rPr lang="en-US" sz="2200" dirty="0" smtClean="0"/>
                  <a:t>.</a:t>
                </a:r>
              </a:p>
              <a:p>
                <a:pPr lvl="0"/>
                <a:r>
                  <a:rPr lang="en-US" sz="2200" dirty="0"/>
                  <a:t>In a mixture model, the likelihood function is </a:t>
                </a:r>
                <a:r>
                  <a:rPr lang="en-US" sz="2200" b="1" dirty="0"/>
                  <a:t>symmetric</a:t>
                </a:r>
                <a:r>
                  <a:rPr lang="en-US" sz="2200" dirty="0"/>
                  <a:t> in its parameters.</a:t>
                </a:r>
                <a:endParaRPr lang="en-IN" sz="2200" dirty="0"/>
              </a:p>
              <a:p>
                <a:pPr lvl="0"/>
                <a:r>
                  <a:rPr lang="en-US" sz="2200" dirty="0"/>
                  <a:t>If we swap </a:t>
                </a:r>
                <a14:m>
                  <m:oMath xmlns:m="http://schemas.openxmlformats.org/officeDocument/2006/math">
                    <m:sSub>
                      <m:sSubPr>
                        <m:ctrlPr>
                          <a:rPr lang="en-IN" sz="2200" i="1"/>
                        </m:ctrlPr>
                      </m:sSubPr>
                      <m:e>
                        <m:r>
                          <a:rPr lang="en-US" sz="2200" i="1"/>
                          <m:t>𝜇</m:t>
                        </m:r>
                      </m:e>
                      <m:sub>
                        <m:r>
                          <a:rPr lang="en-US" sz="2200"/>
                          <m:t>1</m:t>
                        </m:r>
                      </m:sub>
                    </m:sSub>
                  </m:oMath>
                </a14:m>
                <a:r>
                  <a:rPr lang="en-US" sz="2200" dirty="0"/>
                  <a:t> and </a:t>
                </a:r>
                <a14:m>
                  <m:oMath xmlns:m="http://schemas.openxmlformats.org/officeDocument/2006/math">
                    <m:sSub>
                      <m:sSubPr>
                        <m:ctrlPr>
                          <a:rPr lang="en-IN" sz="2200" i="1"/>
                        </m:ctrlPr>
                      </m:sSubPr>
                      <m:e>
                        <m:r>
                          <a:rPr lang="en-US" sz="2200" i="1"/>
                          <m:t>𝜇</m:t>
                        </m:r>
                      </m:e>
                      <m:sub>
                        <m:r>
                          <a:rPr lang="en-US" sz="2200"/>
                          <m:t>2</m:t>
                        </m:r>
                      </m:sub>
                    </m:sSub>
                  </m:oMath>
                </a14:m>
                <a:r>
                  <a:rPr lang="en-US" sz="2200" dirty="0"/>
                  <a:t>, the probability distribution remains the same.</a:t>
                </a:r>
                <a:endParaRPr lang="en-IN" sz="2200" dirty="0"/>
              </a:p>
              <a:p>
                <a:pPr lvl="0"/>
                <a:r>
                  <a:rPr lang="en-US" sz="2200" dirty="0"/>
                  <a:t>This symmetry causes </a:t>
                </a:r>
                <a:r>
                  <a:rPr lang="en-US" sz="2200" b="1" dirty="0"/>
                  <a:t>multiple optimal solutions</a:t>
                </a:r>
                <a:r>
                  <a:rPr lang="en-US" sz="2200" dirty="0"/>
                  <a:t>, making it harder for optimization algorithms to converge to a unique answer.</a:t>
                </a:r>
                <a:endParaRPr lang="en-IN" sz="2200" dirty="0"/>
              </a:p>
              <a:p>
                <a:endParaRPr lang="en-IN" sz="3100" dirty="0"/>
              </a:p>
              <a:p>
                <a:pPr lvl="0"/>
                <a:endParaRPr lang="en-IN" sz="24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816864" y="1600200"/>
                <a:ext cx="11186450" cy="5257800"/>
              </a:xfrm>
              <a:blipFill rotWithShape="0">
                <a:blip r:embed="rId2"/>
                <a:stretch>
                  <a:fillRect l="-54" t="-812" r="-490"/>
                </a:stretch>
              </a:blipFill>
            </p:spPr>
            <p:txBody>
              <a:bodyPr/>
              <a:lstStyle/>
              <a:p>
                <a:r>
                  <a:rPr lang="en-IN">
                    <a:noFill/>
                  </a:rPr>
                  <a:t> </a:t>
                </a:r>
              </a:p>
            </p:txBody>
          </p:sp>
        </mc:Fallback>
      </mc:AlternateContent>
    </p:spTree>
    <p:extLst>
      <p:ext uri="{BB962C8B-B14F-4D97-AF65-F5344CB8AC3E}">
        <p14:creationId xmlns:p14="http://schemas.microsoft.com/office/powerpoint/2010/main" val="4129429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1375136" cy="990600"/>
          </a:xfrm>
        </p:spPr>
        <p:txBody>
          <a:bodyPr>
            <a:normAutofit/>
          </a:bodyPr>
          <a:lstStyle/>
          <a:p>
            <a:r>
              <a:rPr lang="en-US" b="1" dirty="0"/>
              <a:t>Consequences of </a:t>
            </a:r>
            <a:r>
              <a:rPr lang="en-US" b="1" dirty="0" err="1" smtClean="0"/>
              <a:t>Unidentifiability</a:t>
            </a:r>
            <a:r>
              <a:rPr lang="en-US" b="1" dirty="0" smtClean="0"/>
              <a:t> (Figure 11.2)..</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816864" y="1600200"/>
                <a:ext cx="11186450" cy="5257800"/>
              </a:xfrm>
            </p:spPr>
            <p:txBody>
              <a:bodyPr>
                <a:normAutofit/>
              </a:bodyPr>
              <a:lstStyle/>
              <a:p>
                <a:pPr lvl="0"/>
                <a:r>
                  <a:rPr lang="en-US" sz="2200" dirty="0"/>
                  <a:t>The histogram shows that data is generated from a mixture of two Gaussian distributions</a:t>
                </a:r>
                <a:r>
                  <a:rPr lang="en-US" sz="2200" dirty="0" smtClean="0"/>
                  <a:t>.</a:t>
                </a:r>
              </a:p>
              <a:p>
                <a:pPr lvl="0"/>
                <a:r>
                  <a:rPr lang="en-US" sz="2200" dirty="0"/>
                  <a:t>The contour plot represents the likelihood function </a:t>
                </a:r>
                <a14:m>
                  <m:oMath xmlns:m="http://schemas.openxmlformats.org/officeDocument/2006/math">
                    <m:r>
                      <a:rPr lang="en-US" sz="2200" i="1"/>
                      <m:t>𝑝</m:t>
                    </m:r>
                    <m:r>
                      <a:rPr lang="en-US" sz="2200"/>
                      <m:t>(</m:t>
                    </m:r>
                    <m:r>
                      <a:rPr lang="en-US" sz="2200" i="1"/>
                      <m:t>𝒟</m:t>
                    </m:r>
                    <m:r>
                      <a:rPr lang="en-US" sz="2200"/>
                      <m:t>|</m:t>
                    </m:r>
                    <m:sSub>
                      <m:sSubPr>
                        <m:ctrlPr>
                          <a:rPr lang="en-IN" sz="2200" i="1"/>
                        </m:ctrlPr>
                      </m:sSubPr>
                      <m:e>
                        <m:r>
                          <a:rPr lang="en-US" sz="2200" i="1"/>
                          <m:t>𝜇</m:t>
                        </m:r>
                      </m:e>
                      <m:sub>
                        <m:r>
                          <a:rPr lang="en-US" sz="2200"/>
                          <m:t>1</m:t>
                        </m:r>
                      </m:sub>
                    </m:sSub>
                    <m:r>
                      <a:rPr lang="en-US" sz="2200"/>
                      <m:t>,</m:t>
                    </m:r>
                    <m:sSub>
                      <m:sSubPr>
                        <m:ctrlPr>
                          <a:rPr lang="en-IN" sz="2200" i="1"/>
                        </m:ctrlPr>
                      </m:sSubPr>
                      <m:e>
                        <m:r>
                          <a:rPr lang="en-US" sz="2200" i="1"/>
                          <m:t>𝜇</m:t>
                        </m:r>
                      </m:e>
                      <m:sub>
                        <m:r>
                          <a:rPr lang="en-US" sz="2200"/>
                          <m:t>2</m:t>
                        </m:r>
                      </m:sub>
                    </m:sSub>
                    <m:r>
                      <a:rPr lang="en-US" sz="2200"/>
                      <m:t>)</m:t>
                    </m:r>
                  </m:oMath>
                </a14:m>
                <a:r>
                  <a:rPr lang="en-US" sz="2200" dirty="0"/>
                  <a:t>.</a:t>
                </a:r>
                <a:endParaRPr lang="en-IN" sz="2200" dirty="0"/>
              </a:p>
              <a:p>
                <a:pPr lvl="0"/>
                <a:r>
                  <a:rPr lang="en-US" sz="2200" dirty="0"/>
                  <a:t>The two </a:t>
                </a:r>
                <a:r>
                  <a:rPr lang="en-US" sz="2200" b="1" dirty="0"/>
                  <a:t>red circles (peaks)</a:t>
                </a:r>
                <a:r>
                  <a:rPr lang="en-US" sz="2200" dirty="0"/>
                  <a:t> show two </a:t>
                </a:r>
                <a:r>
                  <a:rPr lang="en-US" sz="2200" b="1" dirty="0"/>
                  <a:t>maxima</a:t>
                </a:r>
                <a:r>
                  <a:rPr lang="en-US" sz="2200" dirty="0"/>
                  <a:t> in the likelihood function.</a:t>
                </a:r>
                <a:endParaRPr lang="en-IN" sz="2200" dirty="0"/>
              </a:p>
              <a:p>
                <a:pPr lvl="0"/>
                <a:r>
                  <a:rPr lang="en-US" sz="2200" dirty="0"/>
                  <a:t>The two </a:t>
                </a:r>
                <a:r>
                  <a:rPr lang="en-US" sz="2200" b="1" dirty="0"/>
                  <a:t>modes (peaks)</a:t>
                </a:r>
                <a:r>
                  <a:rPr lang="en-US" sz="2200" dirty="0"/>
                  <a:t> reflect </a:t>
                </a:r>
                <a:r>
                  <a:rPr lang="en-US" sz="2200" b="1" dirty="0"/>
                  <a:t>parameter </a:t>
                </a:r>
                <a:r>
                  <a:rPr lang="en-US" sz="2200" b="1" dirty="0" err="1"/>
                  <a:t>unidentifiability</a:t>
                </a:r>
                <a:r>
                  <a:rPr lang="en-US" sz="2200" dirty="0"/>
                  <a:t>:</a:t>
                </a:r>
                <a:endParaRPr lang="en-IN" sz="2200" dirty="0"/>
              </a:p>
              <a:p>
                <a:pPr lvl="1"/>
                <a:r>
                  <a:rPr lang="en-US" sz="2200" dirty="0"/>
                  <a:t>The mixture model </a:t>
                </a:r>
                <a:r>
                  <a:rPr lang="en-US" sz="2200" b="1" dirty="0"/>
                  <a:t>cannot distinguish</a:t>
                </a:r>
                <a:r>
                  <a:rPr lang="en-US" sz="2200" dirty="0"/>
                  <a:t> between </a:t>
                </a:r>
                <a14:m>
                  <m:oMath xmlns:m="http://schemas.openxmlformats.org/officeDocument/2006/math">
                    <m:r>
                      <a:rPr lang="en-US" sz="2200"/>
                      <m:t>(</m:t>
                    </m:r>
                    <m:sSub>
                      <m:sSubPr>
                        <m:ctrlPr>
                          <a:rPr lang="en-IN" sz="2200" i="1"/>
                        </m:ctrlPr>
                      </m:sSubPr>
                      <m:e>
                        <m:r>
                          <a:rPr lang="en-US" sz="2200" i="1"/>
                          <m:t>𝜇</m:t>
                        </m:r>
                      </m:e>
                      <m:sub>
                        <m:r>
                          <a:rPr lang="en-US" sz="2200"/>
                          <m:t>1</m:t>
                        </m:r>
                      </m:sub>
                    </m:sSub>
                    <m:r>
                      <a:rPr lang="en-US" sz="2200"/>
                      <m:t>=</m:t>
                    </m:r>
                    <m:r>
                      <a:rPr lang="en-US" sz="2200" i="1"/>
                      <m:t>−</m:t>
                    </m:r>
                    <m:r>
                      <a:rPr lang="en-US" sz="2200"/>
                      <m:t>10,</m:t>
                    </m:r>
                    <m:sSub>
                      <m:sSubPr>
                        <m:ctrlPr>
                          <a:rPr lang="en-IN" sz="2200" i="1"/>
                        </m:ctrlPr>
                      </m:sSubPr>
                      <m:e>
                        <m:r>
                          <a:rPr lang="en-US" sz="2200" i="1"/>
                          <m:t>𝜇</m:t>
                        </m:r>
                      </m:e>
                      <m:sub>
                        <m:r>
                          <a:rPr lang="en-US" sz="2200"/>
                          <m:t>2</m:t>
                        </m:r>
                      </m:sub>
                    </m:sSub>
                    <m:r>
                      <a:rPr lang="en-US" sz="2200"/>
                      <m:t>=10)</m:t>
                    </m:r>
                  </m:oMath>
                </a14:m>
                <a:r>
                  <a:rPr lang="en-US" sz="2200" dirty="0"/>
                  <a:t> and </a:t>
                </a:r>
                <a14:m>
                  <m:oMath xmlns:m="http://schemas.openxmlformats.org/officeDocument/2006/math">
                    <m:r>
                      <a:rPr lang="en-US" sz="2200"/>
                      <m:t>(</m:t>
                    </m:r>
                    <m:sSub>
                      <m:sSubPr>
                        <m:ctrlPr>
                          <a:rPr lang="en-IN" sz="2200" i="1"/>
                        </m:ctrlPr>
                      </m:sSubPr>
                      <m:e>
                        <m:r>
                          <a:rPr lang="en-US" sz="2200" i="1"/>
                          <m:t>𝜇</m:t>
                        </m:r>
                      </m:e>
                      <m:sub>
                        <m:r>
                          <a:rPr lang="en-US" sz="2200"/>
                          <m:t>1</m:t>
                        </m:r>
                      </m:sub>
                    </m:sSub>
                    <m:r>
                      <a:rPr lang="en-US" sz="2200"/>
                      <m:t>=10,</m:t>
                    </m:r>
                    <m:sSub>
                      <m:sSubPr>
                        <m:ctrlPr>
                          <a:rPr lang="en-IN" sz="2200" i="1"/>
                        </m:ctrlPr>
                      </m:sSubPr>
                      <m:e>
                        <m:r>
                          <a:rPr lang="en-US" sz="2200" i="1"/>
                          <m:t>𝜇</m:t>
                        </m:r>
                      </m:e>
                      <m:sub>
                        <m:r>
                          <a:rPr lang="en-US" sz="2200"/>
                          <m:t>2</m:t>
                        </m:r>
                      </m:sub>
                    </m:sSub>
                    <m:r>
                      <a:rPr lang="en-US" sz="2200"/>
                      <m:t>=</m:t>
                    </m:r>
                    <m:r>
                      <a:rPr lang="en-US" sz="2200" i="1"/>
                      <m:t>−</m:t>
                    </m:r>
                    <m:r>
                      <a:rPr lang="en-US" sz="2200"/>
                      <m:t>10)</m:t>
                    </m:r>
                  </m:oMath>
                </a14:m>
                <a:r>
                  <a:rPr lang="en-US" sz="2200" dirty="0"/>
                  <a:t>.</a:t>
                </a:r>
                <a:endParaRPr lang="en-IN" sz="2200" dirty="0"/>
              </a:p>
              <a:p>
                <a:pPr lvl="1"/>
                <a:r>
                  <a:rPr lang="en-US" sz="2200" dirty="0"/>
                  <a:t>Swapping the labels of the two Gaussians </a:t>
                </a:r>
                <a:r>
                  <a:rPr lang="en-US" sz="2200" b="1" dirty="0"/>
                  <a:t>does not change the likelihood</a:t>
                </a:r>
                <a:r>
                  <a:rPr lang="en-US" sz="2200" dirty="0"/>
                  <a:t>, since both settings generate the same probability distribution</a:t>
                </a:r>
                <a:r>
                  <a:rPr lang="en-US" sz="2200" dirty="0" smtClean="0"/>
                  <a:t>.</a:t>
                </a:r>
              </a:p>
              <a:p>
                <a:pPr lvl="0"/>
                <a:r>
                  <a:rPr lang="en-US" sz="2200" dirty="0"/>
                  <a:t>In a mixture model, the likelihood function is </a:t>
                </a:r>
                <a:r>
                  <a:rPr lang="en-US" sz="2200" b="1" dirty="0"/>
                  <a:t>symmetric</a:t>
                </a:r>
                <a:r>
                  <a:rPr lang="en-US" sz="2200" dirty="0"/>
                  <a:t> in its parameters.</a:t>
                </a:r>
                <a:endParaRPr lang="en-IN" sz="2200" dirty="0"/>
              </a:p>
              <a:p>
                <a:pPr lvl="0"/>
                <a:r>
                  <a:rPr lang="en-US" sz="2200" dirty="0"/>
                  <a:t>If we swap </a:t>
                </a:r>
                <a14:m>
                  <m:oMath xmlns:m="http://schemas.openxmlformats.org/officeDocument/2006/math">
                    <m:sSub>
                      <m:sSubPr>
                        <m:ctrlPr>
                          <a:rPr lang="en-IN" sz="2200" i="1"/>
                        </m:ctrlPr>
                      </m:sSubPr>
                      <m:e>
                        <m:r>
                          <a:rPr lang="en-US" sz="2200" i="1"/>
                          <m:t>𝜇</m:t>
                        </m:r>
                      </m:e>
                      <m:sub>
                        <m:r>
                          <a:rPr lang="en-US" sz="2200"/>
                          <m:t>1</m:t>
                        </m:r>
                      </m:sub>
                    </m:sSub>
                  </m:oMath>
                </a14:m>
                <a:r>
                  <a:rPr lang="en-US" sz="2200" dirty="0"/>
                  <a:t> and </a:t>
                </a:r>
                <a14:m>
                  <m:oMath xmlns:m="http://schemas.openxmlformats.org/officeDocument/2006/math">
                    <m:sSub>
                      <m:sSubPr>
                        <m:ctrlPr>
                          <a:rPr lang="en-IN" sz="2200" i="1"/>
                        </m:ctrlPr>
                      </m:sSubPr>
                      <m:e>
                        <m:r>
                          <a:rPr lang="en-US" sz="2200" i="1"/>
                          <m:t>𝜇</m:t>
                        </m:r>
                      </m:e>
                      <m:sub>
                        <m:r>
                          <a:rPr lang="en-US" sz="2200"/>
                          <m:t>2</m:t>
                        </m:r>
                      </m:sub>
                    </m:sSub>
                  </m:oMath>
                </a14:m>
                <a:r>
                  <a:rPr lang="en-US" sz="2200" dirty="0"/>
                  <a:t>, the probability distribution remains the same.</a:t>
                </a:r>
                <a:endParaRPr lang="en-IN" sz="2200" dirty="0"/>
              </a:p>
              <a:p>
                <a:pPr lvl="0"/>
                <a:r>
                  <a:rPr lang="en-US" sz="2200" dirty="0"/>
                  <a:t>This symmetry causes </a:t>
                </a:r>
                <a:r>
                  <a:rPr lang="en-US" sz="2200" b="1" dirty="0"/>
                  <a:t>multiple optimal solutions</a:t>
                </a:r>
                <a:r>
                  <a:rPr lang="en-US" sz="2200" dirty="0"/>
                  <a:t>, making it harder for optimization algorithms to converge to a unique answer.</a:t>
                </a:r>
                <a:endParaRPr lang="en-IN" sz="2200" dirty="0"/>
              </a:p>
              <a:p>
                <a:endParaRPr lang="en-IN" sz="3100" dirty="0"/>
              </a:p>
              <a:p>
                <a:pPr lvl="0"/>
                <a:endParaRPr lang="en-IN" sz="24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816864" y="1600200"/>
                <a:ext cx="11186450" cy="5257800"/>
              </a:xfrm>
              <a:blipFill rotWithShape="0">
                <a:blip r:embed="rId2"/>
                <a:stretch>
                  <a:fillRect l="-54" t="-812" r="-490"/>
                </a:stretch>
              </a:blipFill>
            </p:spPr>
            <p:txBody>
              <a:bodyPr/>
              <a:lstStyle/>
              <a:p>
                <a:r>
                  <a:rPr lang="en-IN">
                    <a:noFill/>
                  </a:rPr>
                  <a:t> </a:t>
                </a:r>
              </a:p>
            </p:txBody>
          </p:sp>
        </mc:Fallback>
      </mc:AlternateContent>
    </p:spTree>
    <p:extLst>
      <p:ext uri="{BB962C8B-B14F-4D97-AF65-F5344CB8AC3E}">
        <p14:creationId xmlns:p14="http://schemas.microsoft.com/office/powerpoint/2010/main" val="4019009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1375136" cy="990600"/>
          </a:xfrm>
        </p:spPr>
        <p:txBody>
          <a:bodyPr>
            <a:noAutofit/>
          </a:bodyPr>
          <a:lstStyle/>
          <a:p>
            <a:r>
              <a:rPr lang="en-US" sz="3600" b="1" dirty="0"/>
              <a:t>Challenge of Computing MAP Estimates in Mixture Models</a:t>
            </a:r>
            <a:endParaRPr lang="en-IN" sz="3600"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551543" y="1527627"/>
                <a:ext cx="11654971" cy="5076373"/>
              </a:xfrm>
            </p:spPr>
            <p:txBody>
              <a:bodyPr>
                <a:noAutofit/>
              </a:bodyPr>
              <a:lstStyle/>
              <a:p>
                <a:pPr marL="0" indent="0">
                  <a:buNone/>
                </a:pPr>
                <a:r>
                  <a:rPr lang="en-US" sz="2200" b="1" dirty="0" smtClean="0"/>
                  <a:t>Non-Convexity of the Likelihood Function</a:t>
                </a:r>
                <a:endParaRPr lang="en-IN" sz="2200" dirty="0"/>
              </a:p>
              <a:p>
                <a:pPr marL="0" indent="0">
                  <a:buNone/>
                </a:pPr>
                <a:r>
                  <a:rPr lang="en-US" sz="2200" dirty="0"/>
                  <a:t>The likelihood function for a mixture model is:</a:t>
                </a:r>
                <a:endParaRPr lang="en-IN" sz="2200" dirty="0"/>
              </a:p>
              <a:p>
                <a14:m>
                  <m:oMath xmlns:m="http://schemas.openxmlformats.org/officeDocument/2006/math">
                    <m:r>
                      <a:rPr lang="en-US" sz="2200" i="1">
                        <a:latin typeface="Cambria Math" panose="02040503050406030204" pitchFamily="18" charset="0"/>
                      </a:rPr>
                      <m:t>𝑝</m:t>
                    </m:r>
                    <m:r>
                      <a:rPr lang="en-US" sz="2200">
                        <a:latin typeface="Cambria Math" panose="02040503050406030204" pitchFamily="18" charset="0"/>
                      </a:rPr>
                      <m:t>(</m:t>
                    </m:r>
                    <m:r>
                      <a:rPr lang="en-US" sz="2200" i="1">
                        <a:latin typeface="Cambria Math" panose="02040503050406030204" pitchFamily="18" charset="0"/>
                      </a:rPr>
                      <m:t>𝐷</m:t>
                    </m:r>
                    <m:r>
                      <a:rPr lang="en-US" sz="2200">
                        <a:latin typeface="Cambria Math" panose="02040503050406030204" pitchFamily="18" charset="0"/>
                      </a:rPr>
                      <m:t>|</m:t>
                    </m:r>
                    <m:r>
                      <a:rPr lang="en-US" sz="2200" i="1">
                        <a:latin typeface="Cambria Math" panose="02040503050406030204" pitchFamily="18" charset="0"/>
                      </a:rPr>
                      <m:t>𝜃</m:t>
                    </m:r>
                    <m:r>
                      <a:rPr lang="en-US" sz="2200">
                        <a:latin typeface="Cambria Math" panose="02040503050406030204" pitchFamily="18" charset="0"/>
                      </a:rPr>
                      <m:t>)=</m:t>
                    </m:r>
                    <m:nary>
                      <m:naryPr>
                        <m:chr m:val="∏"/>
                        <m:limLoc m:val="undOvr"/>
                        <m:grow m:val="on"/>
                        <m:ctrlPr>
                          <a:rPr lang="en-IN" sz="2200" i="1">
                            <a:latin typeface="Cambria Math" panose="02040503050406030204" pitchFamily="18" charset="0"/>
                          </a:rPr>
                        </m:ctrlPr>
                      </m:naryPr>
                      <m:sub>
                        <m:r>
                          <a:rPr lang="en-US" sz="2200" i="1">
                            <a:latin typeface="Cambria Math" panose="02040503050406030204" pitchFamily="18" charset="0"/>
                          </a:rPr>
                          <m:t>𝑖</m:t>
                        </m:r>
                        <m:r>
                          <a:rPr lang="en-US" sz="2200">
                            <a:latin typeface="Cambria Math" panose="02040503050406030204" pitchFamily="18" charset="0"/>
                          </a:rPr>
                          <m:t>=1</m:t>
                        </m:r>
                      </m:sub>
                      <m:sup>
                        <m:r>
                          <a:rPr lang="en-US" sz="2200" i="1">
                            <a:latin typeface="Cambria Math" panose="02040503050406030204" pitchFamily="18" charset="0"/>
                          </a:rPr>
                          <m:t>𝑁</m:t>
                        </m:r>
                      </m:sup>
                      <m:e>
                        <m:r>
                          <a:rPr lang="en-US" sz="2200">
                            <a:latin typeface="Cambria Math" panose="02040503050406030204" pitchFamily="18" charset="0"/>
                          </a:rPr>
                          <m:t> </m:t>
                        </m:r>
                      </m:e>
                    </m:nary>
                    <m:nary>
                      <m:naryPr>
                        <m:chr m:val="∑"/>
                        <m:limLoc m:val="undOvr"/>
                        <m:grow m:val="on"/>
                        <m:supHide m:val="on"/>
                        <m:ctrlPr>
                          <a:rPr lang="en-IN" sz="2200" i="1">
                            <a:latin typeface="Cambria Math" panose="02040503050406030204" pitchFamily="18" charset="0"/>
                          </a:rPr>
                        </m:ctrlPr>
                      </m:naryPr>
                      <m:sub>
                        <m:sSub>
                          <m:sSubPr>
                            <m:ctrlPr>
                              <a:rPr lang="en-IN"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𝑖</m:t>
                            </m:r>
                          </m:sub>
                        </m:sSub>
                      </m:sub>
                      <m:sup/>
                      <m:e>
                        <m:r>
                          <a:rPr lang="en-US" sz="2200">
                            <a:latin typeface="Cambria Math" panose="02040503050406030204" pitchFamily="18" charset="0"/>
                          </a:rPr>
                          <m:t> </m:t>
                        </m:r>
                      </m:e>
                    </m:nary>
                    <m:r>
                      <a:rPr lang="en-US" sz="2200" i="1">
                        <a:latin typeface="Cambria Math" panose="02040503050406030204" pitchFamily="18" charset="0"/>
                      </a:rPr>
                      <m:t>𝑝</m:t>
                    </m:r>
                    <m:r>
                      <a:rPr lang="en-US" sz="2200">
                        <a:latin typeface="Cambria Math" panose="02040503050406030204" pitchFamily="18" charset="0"/>
                      </a:rPr>
                      <m:t>(</m:t>
                    </m:r>
                    <m:sSub>
                      <m:sSubPr>
                        <m:ctrlPr>
                          <a:rPr lang="en-IN"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r>
                      <a:rPr lang="en-US" sz="2200">
                        <a:latin typeface="Cambria Math" panose="02040503050406030204" pitchFamily="18" charset="0"/>
                      </a:rPr>
                      <m:t>,</m:t>
                    </m:r>
                    <m:sSub>
                      <m:sSubPr>
                        <m:ctrlPr>
                          <a:rPr lang="en-IN"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𝜃</m:t>
                    </m:r>
                    <m:r>
                      <a:rPr lang="en-US" sz="2200">
                        <a:latin typeface="Cambria Math" panose="02040503050406030204" pitchFamily="18" charset="0"/>
                      </a:rPr>
                      <m:t>)</m:t>
                    </m:r>
                  </m:oMath>
                </a14:m>
                <a:endParaRPr lang="en-IN" sz="2200" dirty="0"/>
              </a:p>
              <a:p>
                <a:pPr marL="0" indent="0">
                  <a:buNone/>
                </a:pPr>
                <a:r>
                  <a:rPr lang="en-US" sz="2200" dirty="0"/>
                  <a:t>Taking the log-likelihood,</a:t>
                </a:r>
                <a:endParaRPr lang="en-IN" sz="2200" dirty="0"/>
              </a:p>
              <a:p>
                <a14:m>
                  <m:oMath xmlns:m="http://schemas.openxmlformats.org/officeDocument/2006/math">
                    <m:r>
                      <m:rPr>
                        <m:sty m:val="p"/>
                      </m:rPr>
                      <a:rPr lang="en-US" sz="2200">
                        <a:latin typeface="Cambria Math" panose="02040503050406030204" pitchFamily="18" charset="0"/>
                      </a:rPr>
                      <m:t>log</m:t>
                    </m:r>
                    <m:r>
                      <a:rPr lang="en-IN" sz="2200" b="0" i="1" smtClean="0">
                        <a:latin typeface="Cambria Math" panose="02040503050406030204" pitchFamily="18" charset="0"/>
                      </a:rPr>
                      <m:t> </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𝐷</m:t>
                        </m:r>
                      </m:e>
                      <m:e>
                        <m:r>
                          <a:rPr lang="en-US" sz="2200" i="1">
                            <a:latin typeface="Cambria Math" panose="02040503050406030204" pitchFamily="18" charset="0"/>
                          </a:rPr>
                          <m:t>𝜃</m:t>
                        </m:r>
                      </m:e>
                    </m:d>
                    <m:r>
                      <a:rPr lang="en-US" sz="2200">
                        <a:latin typeface="Cambria Math" panose="02040503050406030204" pitchFamily="18" charset="0"/>
                      </a:rPr>
                      <m:t>=</m:t>
                    </m:r>
                    <m:nary>
                      <m:naryPr>
                        <m:chr m:val="∑"/>
                        <m:limLoc m:val="undOvr"/>
                        <m:grow m:val="on"/>
                        <m:ctrlPr>
                          <a:rPr lang="en-IN" sz="2200" i="1">
                            <a:latin typeface="Cambria Math" panose="02040503050406030204" pitchFamily="18" charset="0"/>
                          </a:rPr>
                        </m:ctrlPr>
                      </m:naryPr>
                      <m:sub>
                        <m:r>
                          <a:rPr lang="en-US" sz="2200" i="1">
                            <a:latin typeface="Cambria Math" panose="02040503050406030204" pitchFamily="18" charset="0"/>
                          </a:rPr>
                          <m:t>𝑖</m:t>
                        </m:r>
                        <m:r>
                          <a:rPr lang="en-US" sz="2200">
                            <a:latin typeface="Cambria Math" panose="02040503050406030204" pitchFamily="18" charset="0"/>
                          </a:rPr>
                          <m:t>=1</m:t>
                        </m:r>
                      </m:sub>
                      <m:sup>
                        <m:r>
                          <a:rPr lang="en-US" sz="2200" i="1">
                            <a:latin typeface="Cambria Math" panose="02040503050406030204" pitchFamily="18" charset="0"/>
                          </a:rPr>
                          <m:t>𝑁</m:t>
                        </m:r>
                      </m:sup>
                      <m:e>
                        <m:r>
                          <a:rPr lang="en-US" sz="2200">
                            <a:latin typeface="Cambria Math" panose="02040503050406030204" pitchFamily="18" charset="0"/>
                          </a:rPr>
                          <m:t> </m:t>
                        </m:r>
                      </m:e>
                    </m:nary>
                    <m:r>
                      <m:rPr>
                        <m:sty m:val="p"/>
                      </m:rPr>
                      <a:rPr lang="en-US" sz="2200">
                        <a:latin typeface="Cambria Math" panose="02040503050406030204" pitchFamily="18" charset="0"/>
                      </a:rPr>
                      <m:t>log</m:t>
                    </m:r>
                    <m:nary>
                      <m:naryPr>
                        <m:chr m:val="∑"/>
                        <m:limLoc m:val="undOvr"/>
                        <m:grow m:val="on"/>
                        <m:supHide m:val="on"/>
                        <m:ctrlPr>
                          <a:rPr lang="en-IN" sz="2200" i="1">
                            <a:latin typeface="Cambria Math" panose="02040503050406030204" pitchFamily="18" charset="0"/>
                          </a:rPr>
                        </m:ctrlPr>
                      </m:naryPr>
                      <m:sub>
                        <m:sSub>
                          <m:sSubPr>
                            <m:ctrlPr>
                              <a:rPr lang="en-IN"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𝑖</m:t>
                            </m:r>
                          </m:sub>
                        </m:sSub>
                      </m:sub>
                      <m:sup/>
                      <m:e>
                        <m:r>
                          <a:rPr lang="en-US" sz="2200">
                            <a:latin typeface="Cambria Math" panose="02040503050406030204" pitchFamily="18" charset="0"/>
                          </a:rPr>
                          <m:t> </m:t>
                        </m:r>
                      </m:e>
                    </m:nary>
                    <m:r>
                      <a:rPr lang="en-US" sz="2200" i="1">
                        <a:latin typeface="Cambria Math" panose="02040503050406030204" pitchFamily="18" charset="0"/>
                      </a:rPr>
                      <m:t>𝑝</m:t>
                    </m:r>
                    <m:r>
                      <a:rPr lang="en-US" sz="2200">
                        <a:latin typeface="Cambria Math" panose="02040503050406030204" pitchFamily="18" charset="0"/>
                      </a:rPr>
                      <m:t>(</m:t>
                    </m:r>
                    <m:sSub>
                      <m:sSubPr>
                        <m:ctrlPr>
                          <a:rPr lang="en-IN"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r>
                      <a:rPr lang="en-US" sz="2200">
                        <a:latin typeface="Cambria Math" panose="02040503050406030204" pitchFamily="18" charset="0"/>
                      </a:rPr>
                      <m:t>,</m:t>
                    </m:r>
                    <m:sSub>
                      <m:sSubPr>
                        <m:ctrlPr>
                          <a:rPr lang="en-IN"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𝜃</m:t>
                    </m:r>
                    <m:r>
                      <a:rPr lang="en-US" sz="2200">
                        <a:latin typeface="Cambria Math" panose="02040503050406030204" pitchFamily="18" charset="0"/>
                      </a:rPr>
                      <m:t>)</m:t>
                    </m:r>
                  </m:oMath>
                </a14:m>
                <a:endParaRPr lang="en-IN" sz="2200" dirty="0"/>
              </a:p>
              <a:p>
                <a:r>
                  <a:rPr lang="en-US" sz="2200" dirty="0"/>
                  <a:t>This function is </a:t>
                </a:r>
                <a:r>
                  <a:rPr lang="en-US" sz="2200" b="1" dirty="0" smtClean="0"/>
                  <a:t>non-convex</a:t>
                </a:r>
                <a:endParaRPr lang="en-IN" sz="2200" dirty="0"/>
              </a:p>
              <a:p>
                <a:pPr lvl="1"/>
                <a:r>
                  <a:rPr lang="en-US" sz="2200" dirty="0"/>
                  <a:t>The logarithm cannot be pushed inside the summation, preventing algebraic simplifications.</a:t>
                </a:r>
                <a:endParaRPr lang="en-IN" sz="2200" dirty="0"/>
              </a:p>
              <a:p>
                <a:pPr lvl="1"/>
                <a:r>
                  <a:rPr lang="en-US" sz="2200" dirty="0"/>
                  <a:t>The log-sum-</a:t>
                </a:r>
                <a:r>
                  <a:rPr lang="en-US" sz="2200" dirty="0" err="1"/>
                  <a:t>exp</a:t>
                </a:r>
                <a:r>
                  <a:rPr lang="en-US" sz="2200" dirty="0"/>
                  <a:t> function is convex, and its difference with another convex function is not necessarily convex.</a:t>
                </a:r>
                <a:endParaRPr lang="en-IN" sz="2200" dirty="0"/>
              </a:p>
              <a:p>
                <a:r>
                  <a:rPr lang="en-US" sz="2200" dirty="0"/>
                  <a:t>As a result, the likelihood surface has multiple local </a:t>
                </a:r>
                <a:r>
                  <a:rPr lang="en-US" sz="2200" dirty="0" smtClean="0"/>
                  <a:t>optima:</a:t>
                </a:r>
                <a:endParaRPr lang="en-IN" sz="2200" dirty="0"/>
              </a:p>
              <a:p>
                <a:pPr lvl="1"/>
                <a:r>
                  <a:rPr lang="en-US" sz="2200" dirty="0"/>
                  <a:t>Gradient-based optimization methods (e.g., gradient descent) may converge to different solutions based on initialization.</a:t>
                </a:r>
                <a:endParaRPr lang="en-IN" sz="2200" dirty="0"/>
              </a:p>
              <a:p>
                <a:pPr lvl="1"/>
                <a:r>
                  <a:rPr lang="en-US" sz="2200" dirty="0"/>
                  <a:t>Finding the </a:t>
                </a:r>
                <a:r>
                  <a:rPr lang="en-US" sz="2200" b="1" dirty="0"/>
                  <a:t>global</a:t>
                </a:r>
                <a:r>
                  <a:rPr lang="en-US" sz="2200" dirty="0"/>
                  <a:t> MLE is </a:t>
                </a:r>
                <a:r>
                  <a:rPr lang="en-US" sz="2200" b="1" dirty="0"/>
                  <a:t>NP-hard</a:t>
                </a:r>
                <a:r>
                  <a:rPr lang="en-US" sz="2200" dirty="0" smtClean="0"/>
                  <a:t>.</a:t>
                </a:r>
                <a:endParaRPr lang="en-IN" sz="22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551543" y="1527627"/>
                <a:ext cx="11654971" cy="5076373"/>
              </a:xfrm>
              <a:blipFill rotWithShape="0">
                <a:blip r:embed="rId2"/>
                <a:stretch>
                  <a:fillRect l="-680" t="-841" b="-8654"/>
                </a:stretch>
              </a:blipFill>
            </p:spPr>
            <p:txBody>
              <a:bodyPr/>
              <a:lstStyle/>
              <a:p>
                <a:r>
                  <a:rPr lang="en-IN">
                    <a:noFill/>
                  </a:rPr>
                  <a:t> </a:t>
                </a:r>
              </a:p>
            </p:txBody>
          </p:sp>
        </mc:Fallback>
      </mc:AlternateContent>
    </p:spTree>
    <p:extLst>
      <p:ext uri="{BB962C8B-B14F-4D97-AF65-F5344CB8AC3E}">
        <p14:creationId xmlns:p14="http://schemas.microsoft.com/office/powerpoint/2010/main" val="3158553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quarter" idx="1"/>
          </p:nvPr>
        </p:nvSpPr>
        <p:spPr/>
        <p:txBody>
          <a:bodyPr/>
          <a:lstStyle/>
          <a:p>
            <a:endParaRPr lang="en-IN" dirty="0" smtClean="0"/>
          </a:p>
          <a:p>
            <a:endParaRPr lang="en-IN" dirty="0"/>
          </a:p>
        </p:txBody>
      </p:sp>
      <p:sp>
        <p:nvSpPr>
          <p:cNvPr id="4" name="Content Placeholder 2"/>
          <p:cNvSpPr txBox="1">
            <a:spLocks/>
          </p:cNvSpPr>
          <p:nvPr/>
        </p:nvSpPr>
        <p:spPr>
          <a:xfrm>
            <a:off x="969264" y="1752600"/>
            <a:ext cx="108712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IN" dirty="0" smtClean="0"/>
          </a:p>
          <a:p>
            <a:endParaRPr lang="en-IN" dirty="0" smtClean="0"/>
          </a:p>
          <a:p>
            <a:r>
              <a:rPr lang="en-IN" dirty="0" smtClean="0"/>
              <a:t>Murphy, Kevin P. </a:t>
            </a:r>
            <a:r>
              <a:rPr lang="en-IN" i="1" dirty="0" smtClean="0"/>
              <a:t>Machine learning: a probabilistic perspective</a:t>
            </a:r>
            <a:r>
              <a:rPr lang="en-IN" dirty="0" smtClean="0"/>
              <a:t>. MIT press, 2012.</a:t>
            </a:r>
          </a:p>
          <a:p>
            <a:pPr lvl="1"/>
            <a:r>
              <a:rPr lang="en-IN" dirty="0" smtClean="0"/>
              <a:t>Chapter </a:t>
            </a:r>
            <a:r>
              <a:rPr lang="en-IN" dirty="0" smtClean="0"/>
              <a:t>11</a:t>
            </a:r>
            <a:endParaRPr lang="en-IN" dirty="0" smtClean="0"/>
          </a:p>
        </p:txBody>
      </p:sp>
    </p:spTree>
    <p:extLst>
      <p:ext uri="{BB962C8B-B14F-4D97-AF65-F5344CB8AC3E}">
        <p14:creationId xmlns:p14="http://schemas.microsoft.com/office/powerpoint/2010/main" val="97812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Latent Variable Models (LVMs) </a:t>
            </a:r>
            <a:endParaRPr lang="en-IN" dirty="0"/>
          </a:p>
        </p:txBody>
      </p:sp>
      <p:sp>
        <p:nvSpPr>
          <p:cNvPr id="3" name="Content Placeholder 2"/>
          <p:cNvSpPr>
            <a:spLocks noGrp="1"/>
          </p:cNvSpPr>
          <p:nvPr>
            <p:ph sz="quarter" idx="1"/>
          </p:nvPr>
        </p:nvSpPr>
        <p:spPr/>
        <p:txBody>
          <a:bodyPr/>
          <a:lstStyle/>
          <a:p>
            <a:r>
              <a:rPr lang="en-US" dirty="0"/>
              <a:t>Latent Variable Models (LVMs) are a class of statistical models that include hidden or unobserved variables (latent variables) that influence the observed data. </a:t>
            </a:r>
            <a:endParaRPr lang="en-US" dirty="0" smtClean="0"/>
          </a:p>
          <a:p>
            <a:r>
              <a:rPr lang="en-US" dirty="0" smtClean="0"/>
              <a:t>The </a:t>
            </a:r>
            <a:r>
              <a:rPr lang="en-US" dirty="0"/>
              <a:t>goal of LVMs is to model the underlying structure of the data by incorporating these hidden variables, which help in capturing dependencies and patterns that are not directly observable.</a:t>
            </a:r>
            <a:endParaRPr lang="en-IN" dirty="0"/>
          </a:p>
          <a:p>
            <a:endParaRPr lang="en-IN" dirty="0"/>
          </a:p>
        </p:txBody>
      </p:sp>
    </p:spTree>
    <p:extLst>
      <p:ext uri="{BB962C8B-B14F-4D97-AF65-F5344CB8AC3E}">
        <p14:creationId xmlns:p14="http://schemas.microsoft.com/office/powerpoint/2010/main" val="26728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Latent Variables</a:t>
            </a:r>
            <a:endParaRPr lang="en-IN" dirty="0"/>
          </a:p>
        </p:txBody>
      </p:sp>
      <p:sp>
        <p:nvSpPr>
          <p:cNvPr id="3" name="Content Placeholder 2"/>
          <p:cNvSpPr>
            <a:spLocks noGrp="1"/>
          </p:cNvSpPr>
          <p:nvPr>
            <p:ph sz="quarter" idx="1"/>
          </p:nvPr>
        </p:nvSpPr>
        <p:spPr>
          <a:xfrm>
            <a:off x="816864" y="1600200"/>
            <a:ext cx="10871200" cy="5257800"/>
          </a:xfrm>
        </p:spPr>
        <p:txBody>
          <a:bodyPr>
            <a:normAutofit fontScale="92500" lnSpcReduction="10000"/>
          </a:bodyPr>
          <a:lstStyle/>
          <a:p>
            <a:r>
              <a:rPr lang="en-US" dirty="0"/>
              <a:t>A </a:t>
            </a:r>
            <a:r>
              <a:rPr lang="en-US" b="1" dirty="0"/>
              <a:t>latent variable</a:t>
            </a:r>
            <a:r>
              <a:rPr lang="en-US" dirty="0"/>
              <a:t> is a variable that is not directly observed but is inferred from other observed variables. In LVMs, we assume that the observed variables are related due to some underlying hidden causes.</a:t>
            </a:r>
            <a:endParaRPr lang="en-IN" dirty="0"/>
          </a:p>
          <a:p>
            <a:r>
              <a:rPr lang="en-US" dirty="0"/>
              <a:t>For example:</a:t>
            </a:r>
            <a:endParaRPr lang="en-IN" dirty="0"/>
          </a:p>
          <a:p>
            <a:pPr lvl="1"/>
            <a:r>
              <a:rPr lang="en-US" dirty="0"/>
              <a:t>In </a:t>
            </a:r>
            <a:r>
              <a:rPr lang="en-US" b="1" dirty="0"/>
              <a:t>medical diagnosis</a:t>
            </a:r>
            <a:r>
              <a:rPr lang="en-US" dirty="0"/>
              <a:t>, symptoms (observed variables) may be correlated due to an underlying disease (latent variable).</a:t>
            </a:r>
            <a:endParaRPr lang="en-IN" dirty="0"/>
          </a:p>
          <a:p>
            <a:pPr lvl="1"/>
            <a:r>
              <a:rPr lang="en-US" dirty="0"/>
              <a:t>In </a:t>
            </a:r>
            <a:r>
              <a:rPr lang="en-US" b="1" dirty="0"/>
              <a:t>natural language processing</a:t>
            </a:r>
            <a:r>
              <a:rPr lang="en-US" dirty="0"/>
              <a:t>, topics (latent variables) influence word distributions in documents.</a:t>
            </a:r>
            <a:endParaRPr lang="en-IN" dirty="0"/>
          </a:p>
          <a:p>
            <a:r>
              <a:rPr lang="en-US" dirty="0"/>
              <a:t>LVMs are particularly useful because:</a:t>
            </a:r>
            <a:endParaRPr lang="en-IN" dirty="0"/>
          </a:p>
          <a:p>
            <a:pPr lvl="1"/>
            <a:r>
              <a:rPr lang="en-US" b="1" dirty="0"/>
              <a:t>Dimensionality Reduction</a:t>
            </a:r>
            <a:r>
              <a:rPr lang="en-US" dirty="0"/>
              <a:t>: They reduce the number of parameters needed to model relationships.</a:t>
            </a:r>
            <a:endParaRPr lang="en-IN" dirty="0"/>
          </a:p>
          <a:p>
            <a:pPr lvl="1"/>
            <a:r>
              <a:rPr lang="en-US" b="1" dirty="0"/>
              <a:t>Feature Learning</a:t>
            </a:r>
            <a:r>
              <a:rPr lang="en-US" dirty="0"/>
              <a:t>: The latent variables can serve as a compressed representation of data.</a:t>
            </a:r>
            <a:endParaRPr lang="en-IN" dirty="0"/>
          </a:p>
          <a:p>
            <a:endParaRPr lang="en-IN" dirty="0"/>
          </a:p>
        </p:txBody>
      </p:sp>
    </p:spTree>
    <p:extLst>
      <p:ext uri="{BB962C8B-B14F-4D97-AF65-F5344CB8AC3E}">
        <p14:creationId xmlns:p14="http://schemas.microsoft.com/office/powerpoint/2010/main" val="421133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Latent </a:t>
            </a:r>
            <a:r>
              <a:rPr lang="en-US" b="1" dirty="0" smtClean="0"/>
              <a:t>Variables..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522513" y="1600200"/>
                <a:ext cx="11916229" cy="5257800"/>
              </a:xfrm>
            </p:spPr>
            <p:txBody>
              <a:bodyPr>
                <a:normAutofit fontScale="85000" lnSpcReduction="10000"/>
              </a:bodyPr>
              <a:lstStyle/>
              <a:p>
                <a:pPr marL="0" indent="0">
                  <a:buNone/>
                </a:pPr>
                <a:r>
                  <a:rPr lang="en-US" dirty="0"/>
                  <a:t>Given observed data </a:t>
                </a:r>
                <a14:m>
                  <m:oMath xmlns:m="http://schemas.openxmlformats.org/officeDocument/2006/math">
                    <m:r>
                      <a:rPr lang="en-US" i="1"/>
                      <m:t>𝑥</m:t>
                    </m:r>
                  </m:oMath>
                </a14:m>
                <a:r>
                  <a:rPr lang="en-US" dirty="0"/>
                  <a:t> and latent variables </a:t>
                </a:r>
                <a14:m>
                  <m:oMath xmlns:m="http://schemas.openxmlformats.org/officeDocument/2006/math">
                    <m:r>
                      <a:rPr lang="en-US" i="1"/>
                      <m:t>𝑧</m:t>
                    </m:r>
                  </m:oMath>
                </a14:m>
                <a:r>
                  <a:rPr lang="en-US" dirty="0"/>
                  <a:t>, the joint probability distribution is defined as:</a:t>
                </a:r>
                <a:endParaRPr lang="en-IN" dirty="0"/>
              </a:p>
              <a:p>
                <a14:m>
                  <m:oMath xmlns:m="http://schemas.openxmlformats.org/officeDocument/2006/math">
                    <m:r>
                      <a:rPr lang="en-US" i="1"/>
                      <m:t>𝑝</m:t>
                    </m:r>
                    <m:r>
                      <a:rPr lang="en-US"/>
                      <m:t>(</m:t>
                    </m:r>
                    <m:r>
                      <a:rPr lang="en-US" i="1"/>
                      <m:t>𝑥</m:t>
                    </m:r>
                    <m:r>
                      <a:rPr lang="en-US"/>
                      <m:t>,</m:t>
                    </m:r>
                    <m:r>
                      <a:rPr lang="en-US" i="1"/>
                      <m:t>𝑧</m:t>
                    </m:r>
                    <m:r>
                      <a:rPr lang="en-US"/>
                      <m:t>|</m:t>
                    </m:r>
                    <m:r>
                      <a:rPr lang="en-US" i="1"/>
                      <m:t>𝜃</m:t>
                    </m:r>
                    <m:r>
                      <a:rPr lang="en-US"/>
                      <m:t>)=</m:t>
                    </m:r>
                    <m:r>
                      <a:rPr lang="en-US" i="1"/>
                      <m:t>𝑝</m:t>
                    </m:r>
                    <m:r>
                      <a:rPr lang="en-US"/>
                      <m:t>(</m:t>
                    </m:r>
                    <m:r>
                      <a:rPr lang="en-US" i="1"/>
                      <m:t>𝑥</m:t>
                    </m:r>
                    <m:r>
                      <a:rPr lang="en-US"/>
                      <m:t>|</m:t>
                    </m:r>
                    <m:r>
                      <a:rPr lang="en-US" i="1"/>
                      <m:t>𝑧</m:t>
                    </m:r>
                    <m:r>
                      <a:rPr lang="en-US"/>
                      <m:t>,</m:t>
                    </m:r>
                    <m:r>
                      <a:rPr lang="en-US" i="1"/>
                      <m:t>𝜃</m:t>
                    </m:r>
                    <m:r>
                      <a:rPr lang="en-US"/>
                      <m:t>)</m:t>
                    </m:r>
                    <m:r>
                      <a:rPr lang="en-US" i="1"/>
                      <m:t>𝑝</m:t>
                    </m:r>
                    <m:r>
                      <a:rPr lang="en-US"/>
                      <m:t>(</m:t>
                    </m:r>
                    <m:r>
                      <a:rPr lang="en-US" i="1"/>
                      <m:t>𝑧</m:t>
                    </m:r>
                    <m:r>
                      <a:rPr lang="en-US"/>
                      <m:t>|</m:t>
                    </m:r>
                    <m:r>
                      <a:rPr lang="en-US" i="1"/>
                      <m:t>𝜃</m:t>
                    </m:r>
                    <m:r>
                      <a:rPr lang="en-US"/>
                      <m:t>)</m:t>
                    </m:r>
                  </m:oMath>
                </a14:m>
                <a:endParaRPr lang="en-IN" dirty="0"/>
              </a:p>
              <a:p>
                <a:pPr lvl="1"/>
                <a14:m>
                  <m:oMath xmlns:m="http://schemas.openxmlformats.org/officeDocument/2006/math">
                    <m:r>
                      <a:rPr lang="en-US" i="1"/>
                      <m:t>𝑥</m:t>
                    </m:r>
                  </m:oMath>
                </a14:m>
                <a:r>
                  <a:rPr lang="en-US" dirty="0"/>
                  <a:t> represents </a:t>
                </a:r>
                <a:r>
                  <a:rPr lang="en-US" b="1" dirty="0"/>
                  <a:t>observed</a:t>
                </a:r>
                <a:r>
                  <a:rPr lang="en-US" dirty="0"/>
                  <a:t> variables,</a:t>
                </a:r>
                <a:endParaRPr lang="en-IN" dirty="0"/>
              </a:p>
              <a:p>
                <a:pPr lvl="1"/>
                <a14:m>
                  <m:oMath xmlns:m="http://schemas.openxmlformats.org/officeDocument/2006/math">
                    <m:r>
                      <a:rPr lang="en-US" i="1"/>
                      <m:t>𝑧</m:t>
                    </m:r>
                  </m:oMath>
                </a14:m>
                <a:r>
                  <a:rPr lang="en-US" dirty="0"/>
                  <a:t> represents </a:t>
                </a:r>
                <a:r>
                  <a:rPr lang="en-US" b="1" dirty="0"/>
                  <a:t>latent</a:t>
                </a:r>
                <a:r>
                  <a:rPr lang="en-US" dirty="0"/>
                  <a:t> variables,</a:t>
                </a:r>
                <a:endParaRPr lang="en-IN" dirty="0"/>
              </a:p>
              <a:p>
                <a:pPr lvl="1"/>
                <a14:m>
                  <m:oMath xmlns:m="http://schemas.openxmlformats.org/officeDocument/2006/math">
                    <m:r>
                      <a:rPr lang="en-US" i="1"/>
                      <m:t>𝜃</m:t>
                    </m:r>
                  </m:oMath>
                </a14:m>
                <a:r>
                  <a:rPr lang="en-US" dirty="0"/>
                  <a:t> represents </a:t>
                </a:r>
                <a:r>
                  <a:rPr lang="en-US" b="1" dirty="0"/>
                  <a:t>model parameters</a:t>
                </a:r>
                <a:r>
                  <a:rPr lang="en-US" dirty="0"/>
                  <a:t>.</a:t>
                </a:r>
                <a:endParaRPr lang="en-IN" dirty="0"/>
              </a:p>
              <a:p>
                <a:pPr marL="0" indent="0">
                  <a:buNone/>
                </a:pPr>
                <a:r>
                  <a:rPr lang="en-US" dirty="0"/>
                  <a:t>Since the latent variable </a:t>
                </a:r>
                <a14:m>
                  <m:oMath xmlns:m="http://schemas.openxmlformats.org/officeDocument/2006/math">
                    <m:r>
                      <a:rPr lang="en-US" i="1"/>
                      <m:t>𝑧</m:t>
                    </m:r>
                  </m:oMath>
                </a14:m>
                <a:r>
                  <a:rPr lang="en-US" dirty="0"/>
                  <a:t> is not observed, we compute the </a:t>
                </a:r>
                <a:r>
                  <a:rPr lang="en-US" b="1" dirty="0"/>
                  <a:t>marginal distribution</a:t>
                </a:r>
                <a:r>
                  <a:rPr lang="en-US" dirty="0"/>
                  <a:t> over </a:t>
                </a:r>
                <a14:m>
                  <m:oMath xmlns:m="http://schemas.openxmlformats.org/officeDocument/2006/math">
                    <m:r>
                      <a:rPr lang="en-US" i="1"/>
                      <m:t>𝑥</m:t>
                    </m:r>
                  </m:oMath>
                </a14:m>
                <a:r>
                  <a:rPr lang="en-US" dirty="0"/>
                  <a:t>:</a:t>
                </a:r>
                <a:endParaRPr lang="en-IN" dirty="0"/>
              </a:p>
              <a:p>
                <a14:m>
                  <m:oMath xmlns:m="http://schemas.openxmlformats.org/officeDocument/2006/math">
                    <m:r>
                      <a:rPr lang="en-US" i="1"/>
                      <m:t>𝑝</m:t>
                    </m:r>
                    <m:r>
                      <a:rPr lang="en-US"/>
                      <m:t>(</m:t>
                    </m:r>
                    <m:r>
                      <a:rPr lang="en-US" i="1"/>
                      <m:t>𝑥</m:t>
                    </m:r>
                    <m:r>
                      <a:rPr lang="en-US"/>
                      <m:t>|</m:t>
                    </m:r>
                    <m:r>
                      <a:rPr lang="en-US" i="1"/>
                      <m:t>𝜃</m:t>
                    </m:r>
                    <m:r>
                      <a:rPr lang="en-US"/>
                      <m:t>)=</m:t>
                    </m:r>
                    <m:nary>
                      <m:naryPr>
                        <m:chr m:val="∑"/>
                        <m:limLoc m:val="undOvr"/>
                        <m:grow m:val="on"/>
                        <m:supHide m:val="on"/>
                        <m:ctrlPr>
                          <a:rPr lang="en-IN" i="1"/>
                        </m:ctrlPr>
                      </m:naryPr>
                      <m:sub>
                        <m:r>
                          <a:rPr lang="en-US" i="1"/>
                          <m:t>𝑧</m:t>
                        </m:r>
                      </m:sub>
                      <m:sup/>
                      <m:e>
                        <m:r>
                          <a:rPr lang="en-US"/>
                          <m:t> </m:t>
                        </m:r>
                      </m:e>
                    </m:nary>
                    <m:r>
                      <a:rPr lang="en-US" i="1"/>
                      <m:t>𝑝</m:t>
                    </m:r>
                    <m:r>
                      <a:rPr lang="en-US"/>
                      <m:t>(</m:t>
                    </m:r>
                    <m:r>
                      <a:rPr lang="en-US" i="1"/>
                      <m:t>𝑥</m:t>
                    </m:r>
                    <m:r>
                      <a:rPr lang="en-US"/>
                      <m:t>,</m:t>
                    </m:r>
                    <m:r>
                      <a:rPr lang="en-US" i="1"/>
                      <m:t>𝑧</m:t>
                    </m:r>
                    <m:r>
                      <a:rPr lang="en-US"/>
                      <m:t>|</m:t>
                    </m:r>
                    <m:r>
                      <a:rPr lang="en-US" i="1"/>
                      <m:t>𝜃</m:t>
                    </m:r>
                    <m:r>
                      <a:rPr lang="en-US"/>
                      <m:t>)</m:t>
                    </m:r>
                  </m:oMath>
                </a14:m>
                <a:endParaRPr lang="en-IN" dirty="0"/>
              </a:p>
              <a:p>
                <a:pPr marL="0" indent="0">
                  <a:buNone/>
                </a:pPr>
                <a:r>
                  <a:rPr lang="en-US" dirty="0" smtClean="0"/>
                  <a:t>for </a:t>
                </a:r>
                <a:r>
                  <a:rPr lang="en-US" dirty="0"/>
                  <a:t>continuous latent variables:</a:t>
                </a:r>
                <a:endParaRPr lang="en-IN" dirty="0"/>
              </a:p>
              <a:p>
                <a14:m>
                  <m:oMath xmlns:m="http://schemas.openxmlformats.org/officeDocument/2006/math">
                    <m:r>
                      <a:rPr lang="en-US" i="1"/>
                      <m:t>𝑝</m:t>
                    </m:r>
                    <m:r>
                      <a:rPr lang="en-US"/>
                      <m:t>(</m:t>
                    </m:r>
                    <m:r>
                      <a:rPr lang="en-US" i="1"/>
                      <m:t>𝑥</m:t>
                    </m:r>
                    <m:r>
                      <a:rPr lang="en-US"/>
                      <m:t>|</m:t>
                    </m:r>
                    <m:r>
                      <a:rPr lang="en-US" i="1"/>
                      <m:t>𝜃</m:t>
                    </m:r>
                    <m:r>
                      <a:rPr lang="en-US"/>
                      <m:t>)=</m:t>
                    </m:r>
                    <m:nary>
                      <m:naryPr>
                        <m:limLoc m:val="undOvr"/>
                        <m:subHide m:val="on"/>
                        <m:supHide m:val="on"/>
                        <m:ctrlPr>
                          <a:rPr lang="en-IN" i="1"/>
                        </m:ctrlPr>
                      </m:naryPr>
                      <m:sub/>
                      <m:sup/>
                      <m:e>
                        <m:r>
                          <a:rPr lang="en-US" i="1"/>
                          <m:t> </m:t>
                        </m:r>
                      </m:e>
                    </m:nary>
                    <m:r>
                      <a:rPr lang="en-US" i="1"/>
                      <m:t>𝑝</m:t>
                    </m:r>
                    <m:r>
                      <a:rPr lang="en-US"/>
                      <m:t>(</m:t>
                    </m:r>
                    <m:r>
                      <a:rPr lang="en-US" i="1"/>
                      <m:t>𝑥</m:t>
                    </m:r>
                    <m:r>
                      <a:rPr lang="en-US"/>
                      <m:t>,</m:t>
                    </m:r>
                    <m:r>
                      <a:rPr lang="en-US" i="1"/>
                      <m:t>𝑧</m:t>
                    </m:r>
                    <m:r>
                      <a:rPr lang="en-US"/>
                      <m:t>|</m:t>
                    </m:r>
                    <m:r>
                      <a:rPr lang="en-US" i="1"/>
                      <m:t>𝜃</m:t>
                    </m:r>
                    <m:r>
                      <a:rPr lang="en-US"/>
                      <m:t>)</m:t>
                    </m:r>
                    <m:r>
                      <a:rPr lang="en-US" i="1"/>
                      <m:t>𝑑𝑧</m:t>
                    </m:r>
                  </m:oMath>
                </a14:m>
                <a:endParaRPr lang="en-IN" dirty="0"/>
              </a:p>
              <a:p>
                <a:r>
                  <a:rPr lang="en-US" dirty="0"/>
                  <a:t>This marginalization often makes direct computation difficult, </a:t>
                </a:r>
                <a:r>
                  <a:rPr lang="en-US" dirty="0" smtClean="0"/>
                  <a:t>and so Expectation-Maximization </a:t>
                </a:r>
                <a:r>
                  <a:rPr lang="en-US" dirty="0"/>
                  <a:t>(EM) or </a:t>
                </a:r>
                <a:r>
                  <a:rPr lang="en-US" dirty="0" err="1"/>
                  <a:t>variational</a:t>
                </a:r>
                <a:r>
                  <a:rPr lang="en-US" dirty="0"/>
                  <a:t> </a:t>
                </a:r>
                <a:r>
                  <a:rPr lang="en-US" dirty="0" smtClean="0"/>
                  <a:t>inference is used</a:t>
                </a:r>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522513" y="1600200"/>
                <a:ext cx="11916229" cy="5257800"/>
              </a:xfrm>
              <a:blipFill rotWithShape="0">
                <a:blip r:embed="rId2"/>
                <a:stretch>
                  <a:fillRect l="-870" t="-1856" r="-51"/>
                </a:stretch>
              </a:blipFill>
            </p:spPr>
            <p:txBody>
              <a:bodyPr/>
              <a:lstStyle/>
              <a:p>
                <a:r>
                  <a:rPr lang="en-IN">
                    <a:noFill/>
                  </a:rPr>
                  <a:t> </a:t>
                </a:r>
              </a:p>
            </p:txBody>
          </p:sp>
        </mc:Fallback>
      </mc:AlternateContent>
    </p:spTree>
    <p:extLst>
      <p:ext uri="{BB962C8B-B14F-4D97-AF65-F5344CB8AC3E}">
        <p14:creationId xmlns:p14="http://schemas.microsoft.com/office/powerpoint/2010/main" val="117704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1375136" cy="990600"/>
          </a:xfrm>
        </p:spPr>
        <p:txBody>
          <a:bodyPr>
            <a:normAutofit fontScale="90000"/>
          </a:bodyPr>
          <a:lstStyle/>
          <a:p>
            <a:r>
              <a:rPr lang="en-US" b="1" dirty="0"/>
              <a:t>Latent Variable Models vs. Directly Correlated Models</a:t>
            </a:r>
            <a:endParaRPr lang="en-IN" dirty="0"/>
          </a:p>
        </p:txBody>
      </p:sp>
      <p:sp>
        <p:nvSpPr>
          <p:cNvPr id="3" name="Content Placeholder 2"/>
          <p:cNvSpPr>
            <a:spLocks noGrp="1"/>
          </p:cNvSpPr>
          <p:nvPr>
            <p:ph sz="quarter" idx="1"/>
          </p:nvPr>
        </p:nvSpPr>
        <p:spPr>
          <a:xfrm>
            <a:off x="816864" y="1600199"/>
            <a:ext cx="11157422" cy="4974771"/>
          </a:xfrm>
        </p:spPr>
        <p:txBody>
          <a:bodyPr>
            <a:normAutofit lnSpcReduction="10000"/>
          </a:bodyPr>
          <a:lstStyle/>
          <a:p>
            <a:pPr marL="0" indent="0">
              <a:buNone/>
            </a:pPr>
            <a:r>
              <a:rPr lang="en-US" dirty="0"/>
              <a:t>Instead of modeling dependencies between observed variables directly, LVMs introduce latent variables that serve as common hidden causes. This often results in more compact models with fewer parameters.</a:t>
            </a:r>
            <a:endParaRPr lang="en-IN" dirty="0"/>
          </a:p>
          <a:p>
            <a:pPr marL="0" indent="0">
              <a:buNone/>
            </a:pPr>
            <a:r>
              <a:rPr lang="en-US" b="1" dirty="0"/>
              <a:t>Example of Parameter Reduction</a:t>
            </a:r>
            <a:endParaRPr lang="en-IN" dirty="0"/>
          </a:p>
          <a:p>
            <a:pPr lvl="0"/>
            <a:r>
              <a:rPr lang="en-US" b="1" dirty="0"/>
              <a:t>Directly correlated model</a:t>
            </a:r>
            <a:r>
              <a:rPr lang="en-US" dirty="0"/>
              <a:t>: Suppose we model relationships among 5 observed variables directly using a Bayesian Network (without latent variables). The number of parameters grows quickly.</a:t>
            </a:r>
            <a:endParaRPr lang="en-IN" dirty="0"/>
          </a:p>
          <a:p>
            <a:pPr lvl="0"/>
            <a:r>
              <a:rPr lang="en-US" b="1" dirty="0"/>
              <a:t>LVM Approach</a:t>
            </a:r>
            <a:r>
              <a:rPr lang="en-US" dirty="0"/>
              <a:t>: Introducing a single latent variable reduces the number of parameters, making the model more efficient.</a:t>
            </a:r>
            <a:endParaRPr lang="en-IN" dirty="0"/>
          </a:p>
          <a:p>
            <a:pPr marL="0" indent="0">
              <a:buNone/>
            </a:pPr>
            <a:r>
              <a:rPr lang="en-US" dirty="0" smtClean="0"/>
              <a:t>A </a:t>
            </a:r>
            <a:r>
              <a:rPr lang="en-US" dirty="0"/>
              <a:t>latent variable acts as a mediator between symptoms and underlying causes like smoking or diet.</a:t>
            </a:r>
            <a:endParaRPr lang="en-IN" dirty="0"/>
          </a:p>
          <a:p>
            <a:endParaRPr lang="en-IN" dirty="0"/>
          </a:p>
        </p:txBody>
      </p:sp>
    </p:spTree>
    <p:extLst>
      <p:ext uri="{BB962C8B-B14F-4D97-AF65-F5344CB8AC3E}">
        <p14:creationId xmlns:p14="http://schemas.microsoft.com/office/powerpoint/2010/main" val="139259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Latent Variable Models</a:t>
            </a:r>
            <a:endParaRPr lang="en-IN" dirty="0"/>
          </a:p>
        </p:txBody>
      </p:sp>
      <p:sp>
        <p:nvSpPr>
          <p:cNvPr id="3" name="Content Placeholder 2"/>
          <p:cNvSpPr>
            <a:spLocks noGrp="1"/>
          </p:cNvSpPr>
          <p:nvPr>
            <p:ph sz="quarter" idx="1"/>
          </p:nvPr>
        </p:nvSpPr>
        <p:spPr>
          <a:xfrm>
            <a:off x="696686" y="1600200"/>
            <a:ext cx="10991378" cy="5257800"/>
          </a:xfrm>
        </p:spPr>
        <p:txBody>
          <a:bodyPr>
            <a:normAutofit fontScale="77500" lnSpcReduction="20000"/>
          </a:bodyPr>
          <a:lstStyle/>
          <a:p>
            <a:pPr marL="0" indent="0">
              <a:buNone/>
            </a:pPr>
            <a:r>
              <a:rPr lang="en-US" dirty="0"/>
              <a:t>LVMs can have different structures based on how latent variables interact with observed data. Figure 11.2 </a:t>
            </a:r>
            <a:r>
              <a:rPr lang="en-US" dirty="0" smtClean="0"/>
              <a:t>illustrates </a:t>
            </a:r>
            <a:r>
              <a:rPr lang="en-US" dirty="0"/>
              <a:t>common structures:</a:t>
            </a:r>
            <a:endParaRPr lang="en-IN" dirty="0"/>
          </a:p>
          <a:p>
            <a:pPr marL="0" indent="0">
              <a:buNone/>
            </a:pPr>
            <a:r>
              <a:rPr lang="en-US" b="1" dirty="0"/>
              <a:t>(a) Many-to-Many Mapping</a:t>
            </a:r>
            <a:endParaRPr lang="en-IN" dirty="0"/>
          </a:p>
          <a:p>
            <a:pPr lvl="0"/>
            <a:r>
              <a:rPr lang="en-US" dirty="0"/>
              <a:t>Multiple latent variables influence multiple observed variables.</a:t>
            </a:r>
            <a:endParaRPr lang="en-IN" dirty="0"/>
          </a:p>
          <a:p>
            <a:pPr lvl="0"/>
            <a:r>
              <a:rPr lang="en-US" dirty="0"/>
              <a:t>Example: </a:t>
            </a:r>
            <a:r>
              <a:rPr lang="en-US" b="1" dirty="0"/>
              <a:t>Factor Analysis</a:t>
            </a:r>
            <a:r>
              <a:rPr lang="en-US" dirty="0"/>
              <a:t>, where multiple latent factors influence observed variables.</a:t>
            </a:r>
            <a:endParaRPr lang="en-IN" dirty="0"/>
          </a:p>
          <a:p>
            <a:pPr marL="0" indent="0">
              <a:buNone/>
            </a:pPr>
            <a:r>
              <a:rPr lang="en-US" b="1" dirty="0"/>
              <a:t>(b) One-to-Many Mapping</a:t>
            </a:r>
            <a:endParaRPr lang="en-IN" dirty="0"/>
          </a:p>
          <a:p>
            <a:pPr lvl="0"/>
            <a:r>
              <a:rPr lang="en-US" dirty="0"/>
              <a:t>A single latent variable influences multiple observed variables.</a:t>
            </a:r>
            <a:endParaRPr lang="en-IN" dirty="0"/>
          </a:p>
          <a:p>
            <a:pPr lvl="0"/>
            <a:r>
              <a:rPr lang="en-US" dirty="0"/>
              <a:t>Example: </a:t>
            </a:r>
            <a:r>
              <a:rPr lang="en-US" b="1" dirty="0"/>
              <a:t>Mixture models</a:t>
            </a:r>
            <a:r>
              <a:rPr lang="en-US" dirty="0"/>
              <a:t>, where a discrete latent variable determines which Gaussian component generates the data.</a:t>
            </a:r>
            <a:endParaRPr lang="en-IN" dirty="0"/>
          </a:p>
          <a:p>
            <a:pPr marL="0" indent="0">
              <a:buNone/>
            </a:pPr>
            <a:r>
              <a:rPr lang="en-US" b="1" dirty="0"/>
              <a:t>(c) Many-to-One Mapping</a:t>
            </a:r>
            <a:endParaRPr lang="en-IN" dirty="0"/>
          </a:p>
          <a:p>
            <a:pPr lvl="0"/>
            <a:r>
              <a:rPr lang="en-US" dirty="0"/>
              <a:t>Multiple latent variables contribute to a single observed variable.</a:t>
            </a:r>
            <a:endParaRPr lang="en-IN" dirty="0"/>
          </a:p>
          <a:p>
            <a:pPr lvl="0"/>
            <a:r>
              <a:rPr lang="en-US" dirty="0"/>
              <a:t>Example: </a:t>
            </a:r>
            <a:r>
              <a:rPr lang="en-US" b="1" dirty="0"/>
              <a:t>Probabilistic Matrix Factorization</a:t>
            </a:r>
            <a:r>
              <a:rPr lang="en-US" dirty="0"/>
              <a:t>, used in recommender systems.</a:t>
            </a:r>
            <a:endParaRPr lang="en-IN" dirty="0"/>
          </a:p>
          <a:p>
            <a:pPr marL="0" indent="0">
              <a:buNone/>
            </a:pPr>
            <a:r>
              <a:rPr lang="en-US" b="1" dirty="0"/>
              <a:t>(d) One-to-One Mapping</a:t>
            </a:r>
            <a:endParaRPr lang="en-IN" dirty="0"/>
          </a:p>
          <a:p>
            <a:pPr lvl="0"/>
            <a:r>
              <a:rPr lang="en-US" dirty="0"/>
              <a:t>Each observed variable has a corresponding latent variable.</a:t>
            </a:r>
            <a:endParaRPr lang="en-IN" dirty="0"/>
          </a:p>
          <a:p>
            <a:pPr lvl="0"/>
            <a:r>
              <a:rPr lang="en-US" dirty="0"/>
              <a:t>Example: </a:t>
            </a:r>
            <a:r>
              <a:rPr lang="en-US" b="1" dirty="0" err="1"/>
              <a:t>Autoencoders</a:t>
            </a:r>
            <a:r>
              <a:rPr lang="en-US" dirty="0"/>
              <a:t>, where the latent representation is used for data compression.</a:t>
            </a:r>
            <a:endParaRPr lang="en-IN" dirty="0"/>
          </a:p>
          <a:p>
            <a:endParaRPr lang="en-IN" dirty="0"/>
          </a:p>
        </p:txBody>
      </p:sp>
    </p:spTree>
    <p:extLst>
      <p:ext uri="{BB962C8B-B14F-4D97-AF65-F5344CB8AC3E}">
        <p14:creationId xmlns:p14="http://schemas.microsoft.com/office/powerpoint/2010/main" val="180542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Variables (Visible and Latent)</a:t>
            </a:r>
            <a:endParaRPr lang="en-IN" dirty="0"/>
          </a:p>
        </p:txBody>
      </p:sp>
      <p:pic>
        <p:nvPicPr>
          <p:cNvPr id="4" name="Picture 3"/>
          <p:cNvPicPr>
            <a:picLocks noChangeAspect="1"/>
          </p:cNvPicPr>
          <p:nvPr/>
        </p:nvPicPr>
        <p:blipFill>
          <a:blip r:embed="rId2"/>
          <a:stretch>
            <a:fillRect/>
          </a:stretch>
        </p:blipFill>
        <p:spPr>
          <a:xfrm>
            <a:off x="1229960" y="1659162"/>
            <a:ext cx="9568669" cy="4772637"/>
          </a:xfrm>
          <a:prstGeom prst="rect">
            <a:avLst/>
          </a:prstGeom>
        </p:spPr>
      </p:pic>
    </p:spTree>
    <p:extLst>
      <p:ext uri="{BB962C8B-B14F-4D97-AF65-F5344CB8AC3E}">
        <p14:creationId xmlns:p14="http://schemas.microsoft.com/office/powerpoint/2010/main" val="3369219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Variables (Visible and Latent)..</a:t>
            </a:r>
            <a:endParaRPr lang="en-IN" dirty="0"/>
          </a:p>
        </p:txBody>
      </p:sp>
      <p:pic>
        <p:nvPicPr>
          <p:cNvPr id="3" name="Picture 2"/>
          <p:cNvPicPr>
            <a:picLocks noChangeAspect="1"/>
          </p:cNvPicPr>
          <p:nvPr/>
        </p:nvPicPr>
        <p:blipFill>
          <a:blip r:embed="rId2"/>
          <a:stretch>
            <a:fillRect/>
          </a:stretch>
        </p:blipFill>
        <p:spPr>
          <a:xfrm>
            <a:off x="1452238" y="1582057"/>
            <a:ext cx="9382370" cy="5034442"/>
          </a:xfrm>
          <a:prstGeom prst="rect">
            <a:avLst/>
          </a:prstGeom>
        </p:spPr>
      </p:pic>
    </p:spTree>
    <p:extLst>
      <p:ext uri="{BB962C8B-B14F-4D97-AF65-F5344CB8AC3E}">
        <p14:creationId xmlns:p14="http://schemas.microsoft.com/office/powerpoint/2010/main" val="32437322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ustom 1">
      <a:majorFont>
        <a:latin typeface="Mongolian Baiti"/>
        <a:ea typeface=""/>
        <a:cs typeface=""/>
      </a:majorFont>
      <a:minorFont>
        <a:latin typeface="Mongolian Baiti"/>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6376</TotalTime>
  <Words>1204</Words>
  <Application>Microsoft Office PowerPoint</Application>
  <PresentationFormat>Widescreen</PresentationFormat>
  <Paragraphs>187</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Wingdings</vt:lpstr>
      <vt:lpstr>Mongolian Baiti</vt:lpstr>
      <vt:lpstr>EB Garamond</vt:lpstr>
      <vt:lpstr>Cambria Math</vt:lpstr>
      <vt:lpstr>Wingdings 2</vt:lpstr>
      <vt:lpstr>Median</vt:lpstr>
      <vt:lpstr>PowerPoint Presentation</vt:lpstr>
      <vt:lpstr>Latent variable models</vt:lpstr>
      <vt:lpstr>Latent Variable Models (LVMs) </vt:lpstr>
      <vt:lpstr>Understanding Latent Variables</vt:lpstr>
      <vt:lpstr>Understanding Latent Variables..</vt:lpstr>
      <vt:lpstr>Latent Variable Models vs. Directly Correlated Models</vt:lpstr>
      <vt:lpstr>Types of Latent Variable Models</vt:lpstr>
      <vt:lpstr>Variables (Visible and Latent)</vt:lpstr>
      <vt:lpstr>Variables (Visible and Latent)..</vt:lpstr>
      <vt:lpstr>Latent Variable Models</vt:lpstr>
      <vt:lpstr>Mixture Models</vt:lpstr>
      <vt:lpstr>Mixture Models</vt:lpstr>
      <vt:lpstr>Mixture Models..</vt:lpstr>
      <vt:lpstr>1. Mixtures of Gaussians (Gaussian Mixture Models - GMMs)</vt:lpstr>
      <vt:lpstr>1. Mixtures of Gaussians (Gaussian Mixture Models - GMMs)..</vt:lpstr>
      <vt:lpstr>1. Mixtures of Gaussians (Gaussian Mixture Models - GMMs)..</vt:lpstr>
      <vt:lpstr>2. Mixture of Multinomials (Bernoulli Mixture Model)</vt:lpstr>
      <vt:lpstr>3. Mixture of Experts (MoE) Model</vt:lpstr>
      <vt:lpstr>3. Mixture of Experts (MoE) Model..</vt:lpstr>
      <vt:lpstr>Parameter Estimation for Mixture Models</vt:lpstr>
      <vt:lpstr>Parameter Estimation for Mixture Models</vt:lpstr>
      <vt:lpstr>Unidentifiability</vt:lpstr>
      <vt:lpstr>Unidentifiability..</vt:lpstr>
      <vt:lpstr>Consequences of Unidentifiability (Figure 11.2)</vt:lpstr>
      <vt:lpstr>Consequences of Unidentifiability (Figure 11.2)..</vt:lpstr>
      <vt:lpstr>Consequences of Unidentifiability (Figure 11.2)..</vt:lpstr>
      <vt:lpstr>Challenge of Computing MAP Estimates in Mixture Models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Post-disaster Image Analysis For Urban Regions:  A Domain Adaptation Approach</dc:title>
  <dc:creator>Prakash</dc:creator>
  <cp:lastModifiedBy>Microsoft account</cp:lastModifiedBy>
  <cp:revision>555</cp:revision>
  <cp:lastPrinted>2018-09-13T22:08:13Z</cp:lastPrinted>
  <dcterms:modified xsi:type="dcterms:W3CDTF">2025-03-07T07:49:12Z</dcterms:modified>
</cp:coreProperties>
</file>