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16"/>
  </p:notesMasterIdLst>
  <p:sldIdLst>
    <p:sldId id="420" r:id="rId2"/>
    <p:sldId id="506" r:id="rId3"/>
    <p:sldId id="543" r:id="rId4"/>
    <p:sldId id="548" r:id="rId5"/>
    <p:sldId id="549" r:id="rId6"/>
    <p:sldId id="550" r:id="rId7"/>
    <p:sldId id="551" r:id="rId8"/>
    <p:sldId id="552" r:id="rId9"/>
    <p:sldId id="553" r:id="rId10"/>
    <p:sldId id="554" r:id="rId11"/>
    <p:sldId id="555" r:id="rId12"/>
    <p:sldId id="556" r:id="rId13"/>
    <p:sldId id="557" r:id="rId14"/>
    <p:sldId id="547" r:id="rId15"/>
  </p:sldIdLst>
  <p:sldSz cx="12192000" cy="6858000"/>
  <p:notesSz cx="7315200" cy="9601200"/>
  <p:embeddedFontLst>
    <p:embeddedFont>
      <p:font typeface="Corbel" panose="020B0503020204020204" pitchFamily="34" charset="0"/>
      <p:regular r:id="rId17"/>
      <p:bold r:id="rId18"/>
      <p:italic r:id="rId19"/>
      <p:boldItalic r:id="rId20"/>
    </p:embeddedFont>
    <p:embeddedFont>
      <p:font typeface="Mongolian Baiti" panose="03000500000000000000" pitchFamily="66" charset="0"/>
      <p:regular r:id="rId21"/>
    </p:embeddedFont>
    <p:embeddedFont>
      <p:font typeface="EB Garamond" panose="020B0604020202020204" charset="0"/>
      <p:regular r:id="rId22"/>
      <p:bold r:id="rId23"/>
      <p:italic r:id="rId24"/>
      <p:boldItalic r:id="rId25"/>
    </p:embeddedFont>
    <p:embeddedFont>
      <p:font typeface="Cambria Math" panose="02040503050406030204" pitchFamily="18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 varScale="1">
        <p:scale>
          <a:sx n="66" d="100"/>
          <a:sy n="66" d="100"/>
        </p:scale>
        <p:origin x="87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heme" Target="theme/theme1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tableStyles" Target="tableStyles.xml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-73002" y="514356"/>
            <a:ext cx="12163402" cy="99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Mixture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and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algorithm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806769" y="2215233"/>
            <a:ext cx="7387771" cy="186328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sz="3600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Algorithm (2)</a:t>
            </a:r>
            <a:endParaRPr lang="en-US" sz="3600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4: Maximization Step (M-Step)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Step 4.2: Update the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</m:oMath>
                </a14:m>
                <a:r>
                  <a:rPr lang="en-US" sz="2400" b="1" dirty="0"/>
                  <a:t>)</a:t>
                </a:r>
                <a:endParaRPr lang="en-IN" sz="2400" dirty="0"/>
              </a:p>
              <a:p>
                <a:r>
                  <a:rPr lang="en-US" sz="2400" dirty="0"/>
                  <a:t>The new mean is calculated as a </a:t>
                </a:r>
                <a:r>
                  <a:rPr lang="en-US" sz="2400" b="1" dirty="0"/>
                  <a:t>weighted average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/>
                              <m:t>=1</m:t>
                            </m:r>
                          </m:sub>
                          <m:sup>
                            <m:r>
                              <a:rPr lang="en-US" sz="2400" i="1"/>
                              <m:t>𝑁</m:t>
                            </m:r>
                          </m:sup>
                          <m:e>
                            <m:r>
                              <a:rPr lang="en-US" sz="2400"/>
                              <m:t> </m:t>
                            </m:r>
                          </m:e>
                        </m:nary>
                        <m:r>
                          <a:rPr lang="en-US" sz="2400"/>
                          <m:t> 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/>
                              <m:t>=1</m:t>
                            </m:r>
                          </m:sub>
                          <m:sup>
                            <m:r>
                              <a:rPr lang="en-US" sz="2400" i="1"/>
                              <m:t>𝑁</m:t>
                            </m:r>
                          </m:sup>
                          <m:e>
                            <m:r>
                              <a:rPr lang="en-US" sz="2400"/>
                              <m:t> </m:t>
                            </m:r>
                          </m:e>
                        </m:nary>
                        <m:r>
                          <a:rPr lang="en-US" sz="2400"/>
                          <m:t> 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:r>
                  <a:rPr lang="en-US" sz="2400" b="1" dirty="0"/>
                  <a:t>Cluster 1 (Female)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(0.9992×158)+(0.575×170)+(0.775×165)+...</m:t>
                        </m:r>
                      </m:num>
                      <m:den>
                        <m:r>
                          <a:rPr lang="en-US" sz="2400"/>
                          <m:t>2.9122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≈163.4</m:t>
                    </m:r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:r>
                  <a:rPr lang="en-US" sz="2400" b="1" dirty="0"/>
                  <a:t>Cluster 2 (Male)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2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(0.0008×158)+(0.425×170)+...</m:t>
                        </m:r>
                      </m:num>
                      <m:den>
                        <m:r>
                          <a:rPr lang="en-US" sz="2400"/>
                          <m:t>2.0878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2</m:t>
                        </m:r>
                      </m:sub>
                    </m:sSub>
                    <m:r>
                      <a:rPr lang="en-US" sz="2400"/>
                      <m:t>≈177.6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  <a:blipFill rotWithShape="0">
                <a:blip r:embed="rId2"/>
                <a:stretch>
                  <a:fillRect l="-801" t="-960" b="-46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4: Maximization Step (M-Step)</a:t>
                </a:r>
                <a:endParaRPr lang="en-IN" sz="2400" dirty="0"/>
              </a:p>
              <a:p>
                <a:r>
                  <a:rPr lang="en-US" sz="2400" b="1" dirty="0"/>
                  <a:t>Step 4.3: Update the Variance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</m:oMath>
                </a14:m>
                <a:r>
                  <a:rPr lang="en-US" sz="2400" b="1" dirty="0"/>
                  <a:t>)</a:t>
                </a:r>
                <a:endParaRPr lang="en-IN" sz="2400" dirty="0"/>
              </a:p>
              <a:p>
                <a:r>
                  <a:rPr lang="en-US" sz="2400" dirty="0"/>
                  <a:t>The new variance is: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/>
                              <m:t>=1</m:t>
                            </m:r>
                          </m:sub>
                          <m:sup>
                            <m:r>
                              <a:rPr lang="en-US" sz="2400" i="1"/>
                              <m:t>𝑁</m:t>
                            </m:r>
                          </m:sup>
                          <m:e>
                            <m:r>
                              <a:rPr lang="en-US" sz="2400"/>
                              <m:t> </m:t>
                            </m:r>
                          </m:e>
                        </m:nary>
                        <m:r>
                          <a:rPr lang="en-US" sz="2400"/>
                          <m:t> 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𝑖𝑘</m:t>
                            </m:r>
                          </m:sub>
                        </m:sSub>
                        <m:r>
                          <a:rPr lang="en-US" sz="2400"/>
                          <m:t>(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en-US" sz="2400" i="1"/>
                          <m:t>−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 i="1"/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sz="2400" i="1"/>
                            </m:ctrlPr>
                          </m:sSupPr>
                          <m:e>
                            <m:r>
                              <a:rPr lang="en-US" sz="2400"/>
                              <m:t>)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/>
                              <m:t>=1</m:t>
                            </m:r>
                          </m:sub>
                          <m:sup>
                            <m:r>
                              <a:rPr lang="en-US" sz="2400" i="1"/>
                              <m:t>𝑁</m:t>
                            </m:r>
                          </m:sup>
                          <m:e>
                            <m:r>
                              <a:rPr lang="en-US" sz="2400"/>
                              <m:t> </m:t>
                            </m:r>
                          </m:e>
                        </m:nary>
                        <m:r>
                          <a:rPr lang="en-US" sz="2400"/>
                          <m:t> 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:r>
                  <a:rPr lang="en-US" sz="2400" b="1" dirty="0"/>
                  <a:t>Cluster 1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(0.9992×(158</m:t>
                        </m:r>
                        <m:r>
                          <a:rPr lang="en-US" sz="2400" i="1"/>
                          <m:t>−</m:t>
                        </m:r>
                        <m:r>
                          <a:rPr lang="en-US" sz="2400"/>
                          <m:t>163.4</m:t>
                        </m:r>
                        <m:sSup>
                          <m:sSupPr>
                            <m:ctrlPr>
                              <a:rPr lang="en-IN" sz="2400" i="1"/>
                            </m:ctrlPr>
                          </m:sSupPr>
                          <m:e>
                            <m:r>
                              <a:rPr lang="en-US" sz="2400"/>
                              <m:t>)</m:t>
                            </m:r>
                          </m:e>
                          <m:sup>
                            <m:r>
                              <a:rPr lang="en-US" sz="2400"/>
                              <m:t>2</m:t>
                            </m:r>
                          </m:sup>
                        </m:sSup>
                        <m:r>
                          <a:rPr lang="en-US" sz="2400"/>
                          <m:t>)+...</m:t>
                        </m:r>
                      </m:num>
                      <m:den>
                        <m:r>
                          <a:rPr lang="en-US" sz="2400"/>
                          <m:t>2.9122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≈18.6</m:t>
                    </m:r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:r>
                  <a:rPr lang="en-US" sz="2400" b="1" dirty="0"/>
                  <a:t>Cluster 2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/>
                          <m:t>2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≈20.4</m:t>
                    </m:r>
                  </m:oMath>
                </a14:m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  <a:blipFill rotWithShape="0">
                <a:blip r:embed="rId2"/>
                <a:stretch>
                  <a:fillRect l="-801" t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0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6947" y="1614713"/>
            <a:ext cx="11413454" cy="5076373"/>
          </a:xfrm>
        </p:spPr>
        <p:txBody>
          <a:bodyPr>
            <a:noAutofit/>
          </a:bodyPr>
          <a:lstStyle/>
          <a:p>
            <a:r>
              <a:rPr lang="en-US" sz="2400" b="1" dirty="0"/>
              <a:t>Step 5: Repeat E-Step and M-Step</a:t>
            </a:r>
            <a:endParaRPr lang="en-IN" sz="2400" dirty="0"/>
          </a:p>
          <a:p>
            <a:pPr lvl="0"/>
            <a:r>
              <a:rPr lang="en-US" sz="2400" dirty="0"/>
              <a:t>Use the </a:t>
            </a:r>
            <a:r>
              <a:rPr lang="en-US" sz="2400" b="1" dirty="0"/>
              <a:t>new means, variances, and priors</a:t>
            </a:r>
            <a:r>
              <a:rPr lang="en-US" sz="2400" dirty="0"/>
              <a:t> to </a:t>
            </a:r>
            <a:r>
              <a:rPr lang="en-US" sz="2400" b="1" dirty="0"/>
              <a:t>recalculate responsibilities (E-step)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400" dirty="0"/>
              <a:t>Again maximize the log-likelihood (M-step).</a:t>
            </a:r>
            <a:endParaRPr lang="en-IN" sz="2400" dirty="0"/>
          </a:p>
          <a:p>
            <a:r>
              <a:rPr lang="en-US" sz="2400" dirty="0"/>
              <a:t>Repeat until convergence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Result after 3 Iterations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411646"/>
                  </p:ext>
                </p:extLst>
              </p:nvPr>
            </p:nvGraphicFramePr>
            <p:xfrm>
              <a:off x="1064188" y="4074845"/>
              <a:ext cx="8907128" cy="1484127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226782"/>
                    <a:gridCol w="2226782"/>
                    <a:gridCol w="2226782"/>
                    <a:gridCol w="2226782"/>
                  </a:tblGrid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+mn-lt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Variance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>
                                      <a:effectLst/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+mn-lt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+mn-l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Mixing Coefficient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+mn-lt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162.5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19.4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0.56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177.2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22.1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0.44</a:t>
                          </a:r>
                          <a:endParaRPr lang="en-IN" sz="16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411646"/>
                  </p:ext>
                </p:extLst>
              </p:nvPr>
            </p:nvGraphicFramePr>
            <p:xfrm>
              <a:off x="1064188" y="4074845"/>
              <a:ext cx="8907128" cy="1484127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226782"/>
                    <a:gridCol w="2226782"/>
                    <a:gridCol w="2226782"/>
                    <a:gridCol w="2226782"/>
                  </a:tblGrid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00548" t="-1235" r="-20137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200000" t="-1235" r="-10082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300822" t="-1235" r="-1096" b="-203704"/>
                          </a:stretch>
                        </a:blipFill>
                      </a:tcPr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162.5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19.4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0.56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177.2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22.1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0.44</a:t>
                          </a:r>
                          <a:endParaRPr lang="en-IN" sz="16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353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6947" y="1614713"/>
            <a:ext cx="11413454" cy="5076373"/>
          </a:xfrm>
        </p:spPr>
        <p:txBody>
          <a:bodyPr>
            <a:noAutofit/>
          </a:bodyPr>
          <a:lstStyle/>
          <a:p>
            <a:r>
              <a:rPr lang="en-US" sz="2400" b="1" dirty="0"/>
              <a:t>Step 5: Repeat E-Step and M-Step</a:t>
            </a:r>
            <a:endParaRPr lang="en-IN" sz="2400" dirty="0"/>
          </a:p>
          <a:p>
            <a:pPr lvl="0"/>
            <a:r>
              <a:rPr lang="en-US" sz="2400" dirty="0"/>
              <a:t>Use the </a:t>
            </a:r>
            <a:r>
              <a:rPr lang="en-US" sz="2400" b="1" dirty="0"/>
              <a:t>new means, variances, and priors</a:t>
            </a:r>
            <a:r>
              <a:rPr lang="en-US" sz="2400" dirty="0"/>
              <a:t> to </a:t>
            </a:r>
            <a:r>
              <a:rPr lang="en-US" sz="2400" b="1" dirty="0"/>
              <a:t>recalculate responsibilities (E-step)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400" dirty="0"/>
              <a:t>Again maximize the log-likelihood (M-step).</a:t>
            </a:r>
            <a:endParaRPr lang="en-IN" sz="2400" dirty="0"/>
          </a:p>
          <a:p>
            <a:r>
              <a:rPr lang="en-US" sz="2400" dirty="0"/>
              <a:t>Repeat until convergence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b="1" dirty="0"/>
              <a:t>Result after 3 Iterations</a:t>
            </a:r>
            <a:endParaRPr lang="en-IN" sz="2400" dirty="0"/>
          </a:p>
          <a:p>
            <a:pPr marL="0" indent="0">
              <a:buNone/>
            </a:pP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411646"/>
                  </p:ext>
                </p:extLst>
              </p:nvPr>
            </p:nvGraphicFramePr>
            <p:xfrm>
              <a:off x="1064188" y="4074845"/>
              <a:ext cx="8907128" cy="1484127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226782"/>
                    <a:gridCol w="2226782"/>
                    <a:gridCol w="2226782"/>
                    <a:gridCol w="2226782"/>
                  </a:tblGrid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+mn-lt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Variance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600">
                                      <a:effectLst/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>
                                      <a:effectLst/>
                                      <a:latin typeface="+mn-lt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600">
                                      <a:effectLst/>
                                      <a:latin typeface="+mn-l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Mixing Coefficient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>
                                  <a:effectLst/>
                                  <a:latin typeface="+mn-lt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600">
                              <a:effectLst/>
                              <a:latin typeface="+mn-lt"/>
                            </a:rPr>
                            <a:t>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162.5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19.4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0.56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177.2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22.1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0.44</a:t>
                          </a:r>
                          <a:endParaRPr lang="en-IN" sz="16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9411646"/>
                  </p:ext>
                </p:extLst>
              </p:nvPr>
            </p:nvGraphicFramePr>
            <p:xfrm>
              <a:off x="1064188" y="4074845"/>
              <a:ext cx="8907128" cy="1484127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226782"/>
                    <a:gridCol w="2226782"/>
                    <a:gridCol w="2226782"/>
                    <a:gridCol w="2226782"/>
                  </a:tblGrid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00548" t="-1235" r="-20137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200000" t="-1235" r="-100820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300822" t="-1235" r="-1096" b="-203704"/>
                          </a:stretch>
                        </a:blipFill>
                      </a:tcPr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162.5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19.4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0.56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49470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177.2 cm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>
                              <a:effectLst/>
                              <a:latin typeface="+mn-lt"/>
                            </a:rPr>
                            <a:t>22.1</a:t>
                          </a:r>
                          <a:endParaRPr lang="en-IN" sz="16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effectLst/>
                              <a:latin typeface="+mn-lt"/>
                            </a:rPr>
                            <a:t>0.44</a:t>
                          </a:r>
                          <a:endParaRPr lang="en-IN" sz="16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1064187" y="6073745"/>
            <a:ext cx="10242441" cy="264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200"/>
              </a:lnSpc>
              <a:spcAft>
                <a:spcPts val="1200"/>
              </a:spcAft>
            </a:pP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The EM Algorithm </a:t>
            </a:r>
            <a:r>
              <a:rPr lang="en-US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automatically separated the data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into two clusters based on height </a:t>
            </a:r>
            <a:r>
              <a:rPr lang="en-US" sz="1800" b="1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without any labels</a:t>
            </a:r>
            <a:r>
              <a:rPr lang="en-US" sz="18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8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27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Murphy, Kevin P. </a:t>
            </a:r>
            <a:r>
              <a:rPr lang="en-IN" i="1" dirty="0" smtClean="0"/>
              <a:t>Machine learning: a probabilistic perspective</a:t>
            </a:r>
            <a:r>
              <a:rPr lang="en-IN" dirty="0" smtClean="0"/>
              <a:t>. MIT press, 2012.</a:t>
            </a:r>
          </a:p>
          <a:p>
            <a:pPr lvl="1"/>
            <a:r>
              <a:rPr lang="en-IN" dirty="0" smtClean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97812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636" y="1723573"/>
            <a:ext cx="10871200" cy="3399971"/>
          </a:xfrm>
        </p:spPr>
        <p:txBody>
          <a:bodyPr>
            <a:normAutofit/>
          </a:bodyPr>
          <a:lstStyle/>
          <a:p>
            <a:pPr algn="ctr">
              <a:buClrTx/>
              <a:buSzPts val="4400"/>
            </a:pP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Algorithm (2)</a:t>
            </a:r>
            <a:endParaRPr lang="en-IN" dirty="0"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Step-by-Step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51543" y="1527627"/>
                <a:ext cx="11654971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Suppose you have </a:t>
                </a:r>
                <a:r>
                  <a:rPr lang="en-US" sz="2400" b="1" dirty="0"/>
                  <a:t>5 height measurements</a:t>
                </a:r>
                <a:r>
                  <a:rPr lang="en-US" sz="2400" dirty="0"/>
                  <a:t> from a mixed population (say, males and females), and you want to identify the </a:t>
                </a:r>
                <a:r>
                  <a:rPr lang="en-US" sz="2400" b="1" dirty="0"/>
                  <a:t>two clusters</a:t>
                </a:r>
                <a:r>
                  <a:rPr lang="en-US" sz="2400" dirty="0"/>
                  <a:t> (males and females) and estimate their mean height and variance using the </a:t>
                </a:r>
                <a:r>
                  <a:rPr lang="en-US" sz="2400" b="1" dirty="0"/>
                  <a:t>EM Algorithm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height data (in cm):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={158,170,165,180,175}</m:t>
                    </m:r>
                  </m:oMath>
                </a14:m>
                <a:endParaRPr lang="en-IN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Assume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:pPr lvl="0"/>
                <a:r>
                  <a:rPr lang="en-US" sz="2400" dirty="0"/>
                  <a:t>There are </a:t>
                </a:r>
                <a:r>
                  <a:rPr lang="en-US" sz="2400" b="1" dirty="0"/>
                  <a:t>2 clusters (K=2)</a:t>
                </a:r>
                <a:r>
                  <a:rPr lang="en-US" sz="2400" dirty="0"/>
                  <a:t> → Cluster 1 (Females) and Cluster 2 (Males)</a:t>
                </a:r>
                <a:endParaRPr lang="en-IN" sz="2400" dirty="0"/>
              </a:p>
              <a:p>
                <a:pPr lvl="0"/>
                <a:r>
                  <a:rPr lang="en-US" sz="2400" dirty="0"/>
                  <a:t>We do not know which height belongs to which cluster.</a:t>
                </a:r>
                <a:endParaRPr lang="en-IN" sz="2400" dirty="0"/>
              </a:p>
              <a:p>
                <a:pPr lvl="0"/>
                <a:r>
                  <a:rPr lang="en-US" sz="2400" dirty="0"/>
                  <a:t>The data is drawn from two </a:t>
                </a:r>
                <a:r>
                  <a:rPr lang="en-US" sz="2400" b="1" dirty="0"/>
                  <a:t>Gaussian Distributions</a:t>
                </a:r>
                <a:r>
                  <a:rPr lang="en-US" sz="2400" dirty="0"/>
                  <a:t> with unknown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.</a:t>
                </a: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51543" y="1527627"/>
                <a:ext cx="11654971" cy="5076373"/>
              </a:xfrm>
              <a:blipFill rotWithShape="0">
                <a:blip r:embed="rId2"/>
                <a:stretch>
                  <a:fillRect l="-785" t="-962" r="-4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55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Step-by-Step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76946" y="1600199"/>
            <a:ext cx="11654971" cy="50763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Step 1: Initialize the Parameters (Random Guess)</a:t>
            </a:r>
            <a:endParaRPr lang="en-IN" sz="2400" dirty="0"/>
          </a:p>
          <a:p>
            <a:r>
              <a:rPr lang="en-US" sz="2400" dirty="0"/>
              <a:t>Since we have no prior knowledge about the clusters, we start with </a:t>
            </a:r>
            <a:r>
              <a:rPr lang="en-US" sz="2400" b="1" dirty="0"/>
              <a:t>random initial estimates</a:t>
            </a:r>
            <a:r>
              <a:rPr lang="en-US" sz="2400" dirty="0"/>
              <a:t>: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88398"/>
                  </p:ext>
                </p:extLst>
              </p:nvPr>
            </p:nvGraphicFramePr>
            <p:xfrm>
              <a:off x="1252993" y="3181010"/>
              <a:ext cx="9211809" cy="262470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3070603"/>
                    <a:gridCol w="3070603"/>
                    <a:gridCol w="3070603"/>
                  </a:tblGrid>
                  <a:tr h="6561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Parameter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Mean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+mn-lt"/>
                                </a:rPr>
                                <m:t>𝜇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+mn-lt"/>
                            </a:rPr>
                            <a:t>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160 cm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175 cm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Variance 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sz="1800">
                                      <a:effectLst/>
                                      <a:latin typeface="+mn-lt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1800">
                              <a:effectLst/>
                              <a:latin typeface="+mn-lt"/>
                            </a:rPr>
                            <a:t>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25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25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Mixing Coefficient (</a:t>
                          </a:r>
                          <a14:m>
                            <m:oMath xmlns:m="http://schemas.openxmlformats.org/officeDocument/2006/math">
                              <m:r>
                                <a:rPr lang="en-US" sz="1800">
                                  <a:effectLst/>
                                  <a:latin typeface="+mn-lt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sz="1800">
                              <a:effectLst/>
                              <a:latin typeface="+mn-lt"/>
                            </a:rPr>
                            <a:t>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0.5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0.5</a:t>
                          </a:r>
                          <a:endParaRPr lang="en-IN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3588398"/>
                  </p:ext>
                </p:extLst>
              </p:nvPr>
            </p:nvGraphicFramePr>
            <p:xfrm>
              <a:off x="1252993" y="3181010"/>
              <a:ext cx="9211809" cy="262470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3070603"/>
                    <a:gridCol w="3070603"/>
                    <a:gridCol w="3070603"/>
                  </a:tblGrid>
                  <a:tr h="656176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Parameter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Cluster 1 (Female)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Cluster 2 (Male)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98" t="-100926" r="-200794" b="-2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160 cm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175 cm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98" t="-200926" r="-200794" b="-10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25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25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5617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98" t="-300926" r="-200794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0.5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0.5</a:t>
                          </a:r>
                          <a:endParaRPr lang="en-IN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977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6" y="1600199"/>
                <a:ext cx="11654971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In this step, we calculate the </a:t>
                </a:r>
                <a:r>
                  <a:rPr lang="en-US" sz="2400" b="1" dirty="0"/>
                  <a:t>responsibilities</a:t>
                </a:r>
                <a:r>
                  <a:rPr lang="en-US" sz="2400" dirty="0"/>
                  <a:t>, i.e., the probability that each height belongs to </a:t>
                </a:r>
                <a:r>
                  <a:rPr lang="en-US" sz="2400" b="1" dirty="0"/>
                  <a:t>Cluster 1 (Female)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Cluster 2 (Male)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The formula for the </a:t>
                </a:r>
                <a:r>
                  <a:rPr lang="en-US" sz="2400" b="1" dirty="0"/>
                  <a:t>Gaussian distribution</a:t>
                </a:r>
                <a:r>
                  <a:rPr lang="en-US" sz="2400" dirty="0"/>
                  <a:t> is: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r>
                      <a:rPr lang="en-US" sz="2400"/>
                      <m:t>(</m:t>
                    </m:r>
                    <m:r>
                      <a:rPr lang="en-US" sz="2400" i="1"/>
                      <m:t>𝑥</m:t>
                    </m:r>
                    <m:r>
                      <a:rPr lang="en-US" sz="2400"/>
                      <m:t>|</m:t>
                    </m:r>
                    <m:r>
                      <a:rPr lang="en-US" sz="2400" i="1"/>
                      <m:t>𝜇</m:t>
                    </m:r>
                    <m:r>
                      <a:rPr lang="en-US" sz="2400"/>
                      <m:t>,</m:t>
                    </m:r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𝜎</m:t>
                        </m:r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  <m:r>
                      <a:rPr lang="en-US" sz="2400"/>
                      <m:t>)=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2</m:t>
                            </m:r>
                            <m:r>
                              <a:rPr lang="en-US" sz="2400" i="1"/>
                              <m:t>𝜋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 i="1"/>
                                  <m:t>𝜎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(</m:t>
                            </m:r>
                            <m:r>
                              <a:rPr lang="en-US" sz="2400" i="1"/>
                              <m:t>𝑥</m:t>
                            </m:r>
                            <m:r>
                              <a:rPr lang="en-US" sz="2400" i="1"/>
                              <m:t>−</m:t>
                            </m:r>
                            <m:r>
                              <a:rPr lang="en-US" sz="2400" i="1"/>
                              <m:t>𝜇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/>
                                  <m:t>)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/>
                              <m:t>2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 i="1"/>
                                  <m:t>𝜎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For the first height: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=158</m:t>
                    </m:r>
                  </m:oMath>
                </a14:m>
                <a:endParaRPr lang="en-IN" sz="2400" dirty="0"/>
              </a:p>
              <a:p>
                <a:r>
                  <a:rPr lang="en-US" sz="2400" b="1" dirty="0"/>
                  <a:t>For Cluster 1 (Female):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r>
                      <a:rPr lang="en-US" sz="2400"/>
                      <m:t>(158|</m:t>
                    </m:r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=160,</m:t>
                    </m:r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=25)=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2</m:t>
                            </m:r>
                            <m:r>
                              <a:rPr lang="en-US" sz="2400" i="1"/>
                              <m:t>𝜋</m:t>
                            </m:r>
                            <m:r>
                              <a:rPr lang="en-US" sz="2400"/>
                              <m:t>×25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(158</m:t>
                            </m:r>
                            <m:r>
                              <a:rPr lang="en-US" sz="2400" i="1"/>
                              <m:t>−</m:t>
                            </m:r>
                            <m:r>
                              <a:rPr lang="en-US" sz="2400"/>
                              <m:t>160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/>
                                  <m:t>)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/>
                              <m:t>2×25</m:t>
                            </m:r>
                          </m:den>
                        </m:f>
                      </m:sup>
                    </m:sSup>
                  </m:oMath>
                </a14:m>
                <a:endParaRPr lang="en-IN" sz="2400" dirty="0"/>
              </a:p>
              <a:p>
                <a:r>
                  <a:rPr lang="en-US" sz="2400" dirty="0"/>
                  <a:t>Calculating it: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/>
                          <m:t>158</m:t>
                        </m:r>
                      </m:e>
                      <m:e>
                        <m:r>
                          <a:rPr lang="en-US" sz="2400" i="1"/>
                          <m:t>𝐹𝑒𝑚𝑎𝑙𝑒</m:t>
                        </m:r>
                      </m:e>
                    </m:d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157.08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4</m:t>
                            </m:r>
                          </m:num>
                          <m:den>
                            <m:r>
                              <a:rPr lang="en-US" sz="2400"/>
                              <m:t>50</m:t>
                            </m:r>
                          </m:den>
                        </m:f>
                      </m:sup>
                    </m:sSup>
                    <m:r>
                      <a:rPr lang="en-US" sz="2400"/>
                      <m:t>=0.0798</m:t>
                    </m:r>
                  </m:oMath>
                </a14:m>
                <a:endParaRPr lang="en-IN" sz="2400" dirty="0"/>
              </a:p>
              <a:p>
                <a:r>
                  <a:rPr lang="en-US" sz="2400" b="1" dirty="0"/>
                  <a:t>For Cluster 2 (Male):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/>
                          <m:t>158</m:t>
                        </m:r>
                      </m:e>
                      <m:e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  <m:r>
                          <a:rPr lang="en-US" sz="2400"/>
                          <m:t>=175,</m:t>
                        </m:r>
                        <m:sSubSup>
                          <m:sSubSupPr>
                            <m:ctrlPr>
                              <a:rPr lang="en-IN" sz="2400" i="1"/>
                            </m:ctrlPr>
                          </m:sSubSup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  <m:sup>
                            <m:r>
                              <a:rPr lang="en-US" sz="2400"/>
                              <m:t>2</m:t>
                            </m:r>
                          </m:sup>
                        </m:sSubSup>
                        <m:r>
                          <a:rPr lang="en-US" sz="2400"/>
                          <m:t>=25</m:t>
                        </m:r>
                      </m:e>
                    </m:d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157.08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289</m:t>
                            </m:r>
                          </m:num>
                          <m:den>
                            <m:r>
                              <a:rPr lang="en-US" sz="2400"/>
                              <m:t>50</m:t>
                            </m:r>
                          </m:den>
                        </m:f>
                      </m:sup>
                    </m:sSup>
                    <m:r>
                      <a:rPr lang="en-US" sz="2400"/>
                      <m:t>=0.00006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6" y="1600199"/>
                <a:ext cx="11654971" cy="5076373"/>
              </a:xfrm>
              <a:blipFill rotWithShape="0">
                <a:blip r:embed="rId2"/>
                <a:stretch>
                  <a:fillRect l="-785" t="-8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0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6" y="1600199"/>
                <a:ext cx="11654971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2.1: Calculate the Gaussian Probability for Each </a:t>
                </a:r>
                <a:r>
                  <a:rPr lang="en-US" sz="2400" b="1" dirty="0" smtClean="0"/>
                  <a:t>Point</a:t>
                </a:r>
                <a:endParaRPr lang="en-US" sz="2400" dirty="0" smtClean="0"/>
              </a:p>
              <a:p>
                <a:pPr marL="0" indent="0">
                  <a:buNone/>
                </a:pPr>
                <a:r>
                  <a:rPr lang="en-US" sz="2400" dirty="0" smtClean="0"/>
                  <a:t>In this step, we calculate the </a:t>
                </a:r>
                <a:r>
                  <a:rPr lang="en-US" sz="2400" b="1" dirty="0"/>
                  <a:t>responsibilities</a:t>
                </a:r>
                <a:r>
                  <a:rPr lang="en-US" sz="2400" dirty="0"/>
                  <a:t>, i.e., the probability that each height belongs to </a:t>
                </a:r>
                <a:r>
                  <a:rPr lang="en-US" sz="2400" b="1" dirty="0"/>
                  <a:t>Cluster 1 (Female)</a:t>
                </a:r>
                <a:r>
                  <a:rPr lang="en-US" sz="2400" dirty="0"/>
                  <a:t> or </a:t>
                </a:r>
                <a:r>
                  <a:rPr lang="en-US" sz="2400" b="1" dirty="0"/>
                  <a:t>Cluster 2 (Male)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marL="0" indent="0">
                  <a:buNone/>
                </a:pPr>
                <a:r>
                  <a:rPr lang="en-US" sz="2400" dirty="0"/>
                  <a:t>The formula for the </a:t>
                </a:r>
                <a:r>
                  <a:rPr lang="en-US" sz="2400" b="1" dirty="0"/>
                  <a:t>Gaussian distribution</a:t>
                </a:r>
                <a:r>
                  <a:rPr lang="en-US" sz="2400" dirty="0"/>
                  <a:t> is: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r>
                      <a:rPr lang="en-US" sz="2400"/>
                      <m:t>(</m:t>
                    </m:r>
                    <m:r>
                      <a:rPr lang="en-US" sz="2400" i="1"/>
                      <m:t>𝑥</m:t>
                    </m:r>
                    <m:r>
                      <a:rPr lang="en-US" sz="2400"/>
                      <m:t>|</m:t>
                    </m:r>
                    <m:r>
                      <a:rPr lang="en-US" sz="2400" i="1"/>
                      <m:t>𝜇</m:t>
                    </m:r>
                    <m:r>
                      <a:rPr lang="en-US" sz="2400"/>
                      <m:t>,</m:t>
                    </m:r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𝜎</m:t>
                        </m:r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  <m:r>
                      <a:rPr lang="en-US" sz="2400"/>
                      <m:t>)=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2</m:t>
                            </m:r>
                            <m:r>
                              <a:rPr lang="en-US" sz="2400" i="1"/>
                              <m:t>𝜋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 i="1"/>
                                  <m:t>𝜎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(</m:t>
                            </m:r>
                            <m:r>
                              <a:rPr lang="en-US" sz="2400" i="1"/>
                              <m:t>𝑥</m:t>
                            </m:r>
                            <m:r>
                              <a:rPr lang="en-US" sz="2400" i="1"/>
                              <m:t>−</m:t>
                            </m:r>
                            <m:r>
                              <a:rPr lang="en-US" sz="2400" i="1"/>
                              <m:t>𝜇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/>
                                  <m:t>)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/>
                              <m:t>2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 i="1"/>
                                  <m:t>𝜎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US" sz="2400" b="1" dirty="0"/>
                  <a:t>For the first height: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=158</m:t>
                    </m:r>
                  </m:oMath>
                </a14:m>
                <a:endParaRPr lang="en-IN" sz="2400" dirty="0"/>
              </a:p>
              <a:p>
                <a:r>
                  <a:rPr lang="en-US" sz="2400" b="1" dirty="0"/>
                  <a:t>For Cluster 1 (Female):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r>
                      <a:rPr lang="en-US" sz="2400"/>
                      <m:t>(158|</m:t>
                    </m:r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=160,</m:t>
                    </m:r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=25)=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2</m:t>
                            </m:r>
                            <m:r>
                              <a:rPr lang="en-US" sz="2400" i="1"/>
                              <m:t>𝜋</m:t>
                            </m:r>
                            <m:r>
                              <a:rPr lang="en-US" sz="2400"/>
                              <m:t>×25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(158</m:t>
                            </m:r>
                            <m:r>
                              <a:rPr lang="en-US" sz="2400" i="1"/>
                              <m:t>−</m:t>
                            </m:r>
                            <m:r>
                              <a:rPr lang="en-US" sz="2400"/>
                              <m:t>160</m:t>
                            </m:r>
                            <m:sSup>
                              <m:sSupPr>
                                <m:ctrlPr>
                                  <a:rPr lang="en-IN" sz="2400" i="1"/>
                                </m:ctrlPr>
                              </m:sSupPr>
                              <m:e>
                                <m:r>
                                  <a:rPr lang="en-US" sz="2400"/>
                                  <m:t>)</m:t>
                                </m:r>
                              </m:e>
                              <m:sup>
                                <m:r>
                                  <a:rPr lang="en-US" sz="2400"/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/>
                              <m:t>2×25</m:t>
                            </m:r>
                          </m:den>
                        </m:f>
                      </m:sup>
                    </m:sSup>
                  </m:oMath>
                </a14:m>
                <a:endParaRPr lang="en-IN" sz="2400" dirty="0"/>
              </a:p>
              <a:p>
                <a:r>
                  <a:rPr lang="en-US" sz="2400" dirty="0"/>
                  <a:t>Calculating it: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/>
                          <m:t>158</m:t>
                        </m:r>
                      </m:e>
                      <m:e>
                        <m:r>
                          <a:rPr lang="en-US" sz="2400" i="1"/>
                          <m:t>𝐹𝑒𝑚𝑎𝑙𝑒</m:t>
                        </m:r>
                      </m:e>
                    </m:d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157.08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4</m:t>
                            </m:r>
                          </m:num>
                          <m:den>
                            <m:r>
                              <a:rPr lang="en-US" sz="2400"/>
                              <m:t>50</m:t>
                            </m:r>
                          </m:den>
                        </m:f>
                      </m:sup>
                    </m:sSup>
                    <m:r>
                      <a:rPr lang="en-US" sz="2400"/>
                      <m:t>=0.0798</m:t>
                    </m:r>
                  </m:oMath>
                </a14:m>
                <a:endParaRPr lang="en-IN" sz="2400" dirty="0"/>
              </a:p>
              <a:p>
                <a:r>
                  <a:rPr lang="en-US" sz="2400" b="1" dirty="0"/>
                  <a:t>For Cluster 2 (Male):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/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/>
                          <m:t>158</m:t>
                        </m:r>
                      </m:e>
                      <m:e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  <m:r>
                          <a:rPr lang="en-US" sz="2400"/>
                          <m:t>=175,</m:t>
                        </m:r>
                        <m:sSubSup>
                          <m:sSubSupPr>
                            <m:ctrlPr>
                              <a:rPr lang="en-IN" sz="2400" i="1"/>
                            </m:ctrlPr>
                          </m:sSubSup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  <m:sup>
                            <m:r>
                              <a:rPr lang="en-US" sz="2400"/>
                              <m:t>2</m:t>
                            </m:r>
                          </m:sup>
                        </m:sSubSup>
                        <m:r>
                          <a:rPr lang="en-US" sz="2400"/>
                          <m:t>=25</m:t>
                        </m:r>
                      </m:e>
                    </m:d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sz="2400" i="1"/>
                            </m:ctrlPr>
                          </m:radPr>
                          <m:deg/>
                          <m:e>
                            <m:r>
                              <a:rPr lang="en-US" sz="2400"/>
                              <m:t>157.08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𝑒</m:t>
                        </m:r>
                      </m:e>
                      <m:sup>
                        <m:r>
                          <a:rPr lang="en-US" sz="2400" i="1"/>
                          <m:t>−</m:t>
                        </m:r>
                        <m:f>
                          <m:fPr>
                            <m:ctrlPr>
                              <a:rPr lang="en-IN" sz="2400" i="1"/>
                            </m:ctrlPr>
                          </m:fPr>
                          <m:num>
                            <m:r>
                              <a:rPr lang="en-US" sz="2400"/>
                              <m:t>289</m:t>
                            </m:r>
                          </m:num>
                          <m:den>
                            <m:r>
                              <a:rPr lang="en-US" sz="2400"/>
                              <m:t>50</m:t>
                            </m:r>
                          </m:den>
                        </m:f>
                      </m:sup>
                    </m:sSup>
                    <m:r>
                      <a:rPr lang="en-US" sz="2400"/>
                      <m:t>=0.00006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6" y="1600199"/>
                <a:ext cx="11654971" cy="5076373"/>
              </a:xfrm>
              <a:blipFill rotWithShape="0">
                <a:blip r:embed="rId2"/>
                <a:stretch>
                  <a:fillRect l="-785" t="-840" b="-31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641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2.2: Calculate the Posterior Probability (Responsibilities</a:t>
                </a:r>
                <a:r>
                  <a:rPr lang="en-US" sz="2400" b="1" dirty="0" smtClean="0"/>
                  <a:t>)</a:t>
                </a:r>
              </a:p>
              <a:p>
                <a:r>
                  <a:rPr lang="en-US" sz="2400" dirty="0"/>
                  <a:t>The formula for the </a:t>
                </a:r>
                <a:r>
                  <a:rPr lang="en-US" sz="2400" b="1" dirty="0"/>
                  <a:t>responsibility</a:t>
                </a:r>
                <a:r>
                  <a:rPr lang="en-US" sz="2400" dirty="0"/>
                  <a:t> is given by Bayes' Theorem: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𝑟</m:t>
                        </m:r>
                      </m:e>
                      <m:sub>
                        <m:r>
                          <a:rPr lang="en-US" sz="2400" i="1"/>
                          <m:t>𝑖</m:t>
                        </m:r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𝜋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  <m:r>
                          <a:rPr lang="en-US" sz="2400" i="1"/>
                          <m:t>𝑝</m:t>
                        </m:r>
                        <m:r>
                          <a:rPr lang="en-US" sz="2400"/>
                          <m:t>(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en-US" sz="2400"/>
                          <m:t>|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  <m:r>
                          <a:rPr lang="en-US" sz="2400"/>
                          <m:t>,</m:t>
                        </m:r>
                        <m:sSubSup>
                          <m:sSubSupPr>
                            <m:ctrlPr>
                              <a:rPr lang="en-IN" sz="2400" i="1"/>
                            </m:ctrlPr>
                          </m:sSubSup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  <m:sup>
                            <m:r>
                              <a:rPr lang="en-US" sz="2400"/>
                              <m:t>2</m:t>
                            </m:r>
                          </m:sup>
                        </m:sSubSup>
                        <m:r>
                          <a:rPr lang="en-US" sz="2400"/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𝜋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  <m:r>
                          <a:rPr lang="en-US" sz="2400" i="1"/>
                          <m:t>𝑝</m:t>
                        </m:r>
                        <m:r>
                          <a:rPr lang="en-US" sz="2400"/>
                          <m:t>(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en-US" sz="2400"/>
                          <m:t>|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</m:sSub>
                        <m:r>
                          <a:rPr lang="en-US" sz="2400"/>
                          <m:t>,</m:t>
                        </m:r>
                        <m:sSubSup>
                          <m:sSubSupPr>
                            <m:ctrlPr>
                              <a:rPr lang="en-IN" sz="2400" i="1"/>
                            </m:ctrlPr>
                          </m:sSubSup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/>
                              <m:t>1</m:t>
                            </m:r>
                          </m:sub>
                          <m:sup>
                            <m:r>
                              <a:rPr lang="en-US" sz="2400"/>
                              <m:t>2</m:t>
                            </m:r>
                          </m:sup>
                        </m:sSubSup>
                        <m:r>
                          <a:rPr lang="en-US" sz="2400"/>
                          <m:t>)+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𝜋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  <m:r>
                          <a:rPr lang="en-US" sz="2400" i="1"/>
                          <m:t>𝑝</m:t>
                        </m:r>
                        <m:r>
                          <a:rPr lang="en-US" sz="2400"/>
                          <m:t>(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𝑥</m:t>
                            </m:r>
                          </m:e>
                          <m:sub>
                            <m:r>
                              <a:rPr lang="en-US" sz="2400" i="1"/>
                              <m:t>𝑖</m:t>
                            </m:r>
                          </m:sub>
                        </m:sSub>
                        <m:r>
                          <a:rPr lang="en-US" sz="2400"/>
                          <m:t>|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𝜇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</m:sSub>
                        <m:r>
                          <a:rPr lang="en-US" sz="2400"/>
                          <m:t>,</m:t>
                        </m:r>
                        <m:sSubSup>
                          <m:sSubSupPr>
                            <m:ctrlPr>
                              <a:rPr lang="en-IN" sz="2400" i="1"/>
                            </m:ctrlPr>
                          </m:sSubSupPr>
                          <m:e>
                            <m:r>
                              <a:rPr lang="en-US" sz="2400" i="1"/>
                              <m:t>𝜎</m:t>
                            </m:r>
                          </m:e>
                          <m:sub>
                            <m:r>
                              <a:rPr lang="en-US" sz="2400"/>
                              <m:t>2</m:t>
                            </m:r>
                          </m:sub>
                          <m:sup>
                            <m:r>
                              <a:rPr lang="en-US" sz="2400"/>
                              <m:t>2</m:t>
                            </m:r>
                          </m:sup>
                        </m:sSubSup>
                        <m:r>
                          <a:rPr lang="en-US" sz="2400"/>
                          <m:t>)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=158</m:t>
                    </m:r>
                  </m:oMath>
                </a14:m>
                <a:r>
                  <a:rPr lang="en-US" sz="2400" dirty="0" smtClean="0"/>
                  <a:t>:</a:t>
                </a:r>
                <a:r>
                  <a:rPr lang="en-IN" sz="2400" dirty="0"/>
                  <a:t> </a:t>
                </a:r>
                <a:r>
                  <a:rPr lang="en-IN" sz="2400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/>
                        </m:ctrlPr>
                      </m:sSubPr>
                      <m:e>
                        <m:r>
                          <a:rPr lang="en-US" sz="2400" i="1"/>
                          <m:t>𝑟</m:t>
                        </m:r>
                      </m:e>
                      <m:sub>
                        <m:r>
                          <a:rPr lang="en-US" sz="2400"/>
                          <m:t>1,1</m:t>
                        </m:r>
                      </m:sub>
                    </m:sSub>
                    <m:r>
                      <a:rPr lang="en-US" sz="2400" smtClean="0"/>
                      <m:t>=</m:t>
                    </m:r>
                    <m:f>
                      <m:fPr>
                        <m:ctrlPr>
                          <a:rPr lang="en-IN" sz="2400" i="1" smtClean="0"/>
                        </m:ctrlPr>
                      </m:fPr>
                      <m:num>
                        <m:r>
                          <a:rPr lang="en-US" sz="2400"/>
                          <m:t>0.5×0.0798</m:t>
                        </m:r>
                      </m:num>
                      <m:den>
                        <m:r>
                          <a:rPr lang="en-US" sz="2400"/>
                          <m:t>0.5×0.0798+0.5×0.00006</m:t>
                        </m:r>
                      </m:den>
                    </m:f>
                    <m:r>
                      <a:rPr lang="en-US" sz="2400"/>
                      <m:t>≈0.9992</m:t>
                    </m:r>
                  </m:oMath>
                </a14:m>
                <a:endParaRPr lang="en-IN" sz="2400" dirty="0"/>
              </a:p>
              <a:p>
                <a:r>
                  <a:rPr lang="en-US" sz="2400" dirty="0"/>
                  <a:t>This means </a:t>
                </a:r>
                <a:r>
                  <a:rPr lang="en-US" sz="2400" b="1" dirty="0"/>
                  <a:t>point 158 cm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99.92% likely</a:t>
                </a:r>
                <a:r>
                  <a:rPr lang="en-US" sz="2400" dirty="0"/>
                  <a:t> to belong to </a:t>
                </a:r>
                <a:r>
                  <a:rPr lang="en-US" sz="2400" b="1" dirty="0"/>
                  <a:t>Cluster 1 (Female)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r>
                  <a:rPr lang="en-US" sz="2400" dirty="0"/>
                  <a:t>Similarly, 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compute the responsibility for </a:t>
                </a:r>
                <a:r>
                  <a:rPr lang="en-US" sz="2400" b="1" dirty="0"/>
                  <a:t>all 5 points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  <a:blipFill rotWithShape="0">
                <a:blip r:embed="rId2"/>
                <a:stretch>
                  <a:fillRect l="-801" t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964302"/>
                  </p:ext>
                </p:extLst>
              </p:nvPr>
            </p:nvGraphicFramePr>
            <p:xfrm>
              <a:off x="1545190" y="4886435"/>
              <a:ext cx="9921096" cy="189899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480274"/>
                    <a:gridCol w="2480274"/>
                    <a:gridCol w="2480274"/>
                    <a:gridCol w="2480274"/>
                  </a:tblGrid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Height (cm)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( p(x/Female))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( p(x / Male) 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Responsibility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200">
                                      <a:effectLst/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>
                                      <a:effectLst/>
                                      <a:latin typeface="+mn-lt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200">
                                      <a:effectLst/>
                                      <a:latin typeface="+mn-lt"/>
                                    </a:rPr>
                                    <m:t>𝑖</m:t>
                                  </m:r>
                                  <m:r>
                                    <a:rPr lang="en-US" sz="1200">
                                      <a:effectLst/>
                                      <a:latin typeface="+mn-lt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200">
                              <a:effectLst/>
                              <a:latin typeface="+mn-lt"/>
                            </a:rPr>
                            <a:t>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158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0.0798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0.00006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0.9992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170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0.0594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0.0439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0.575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165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0.0716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0.0207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0.775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180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0.0146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0.0549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0.208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0.0266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0.0484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n-lt"/>
                            </a:rPr>
                            <a:t>0.355</a:t>
                          </a:r>
                          <a:endParaRPr lang="en-IN" sz="12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0964302"/>
                  </p:ext>
                </p:extLst>
              </p:nvPr>
            </p:nvGraphicFramePr>
            <p:xfrm>
              <a:off x="1545190" y="4886435"/>
              <a:ext cx="9921096" cy="189899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480274"/>
                    <a:gridCol w="2480274"/>
                    <a:gridCol w="2480274"/>
                    <a:gridCol w="2480274"/>
                  </a:tblGrid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Height (cm)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( p(x/Female))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( p(x / Male) )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3"/>
                          <a:stretch>
                            <a:fillRect l="-300246" t="-1923" r="-1229" b="-505769"/>
                          </a:stretch>
                        </a:blipFill>
                      </a:tcPr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158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0.0798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0.00006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0.9992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170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0.0594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0.0439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0.575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165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0.0716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0.0207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0.775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180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0.0146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0.0549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0.208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31649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175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0.0266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  <a:latin typeface="+mn-lt"/>
                            </a:rPr>
                            <a:t>0.0484</a:t>
                          </a:r>
                          <a:endParaRPr lang="en-IN" sz="12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+mn-lt"/>
                            </a:rPr>
                            <a:t>0.355</a:t>
                          </a:r>
                          <a:endParaRPr lang="en-IN" sz="12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916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 smtClean="0"/>
                  <a:t>Step 3 : Compute the Expected Log-Likelihood (Optional)</a:t>
                </a:r>
                <a:endParaRPr lang="en-IN" sz="2400" dirty="0"/>
              </a:p>
              <a:p>
                <a:r>
                  <a:rPr lang="en-US" sz="2400" dirty="0"/>
                  <a:t>The expected log-likelihood is computed as: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r>
                      <a:rPr lang="en-US" sz="2400" i="1"/>
                      <m:t>𝑄</m:t>
                    </m:r>
                    <m:r>
                      <a:rPr lang="en-US" sz="2400"/>
                      <m:t>(</m:t>
                    </m:r>
                    <m:r>
                      <a:rPr lang="en-US" sz="2400" i="1"/>
                      <m:t>𝜃</m:t>
                    </m:r>
                    <m:r>
                      <a:rPr lang="en-US" sz="2400"/>
                      <m:t>,</m:t>
                    </m:r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 sz="240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/>
                              <m:t>𝑡</m:t>
                            </m:r>
                            <m:r>
                              <a:rPr lang="en-US" sz="2400" i="1"/>
                              <m:t>−</m:t>
                            </m:r>
                            <m:r>
                              <a:rPr lang="en-US" sz="2400"/>
                              <m:t>1</m:t>
                            </m:r>
                          </m:e>
                        </m:d>
                      </m:sup>
                    </m:sSup>
                    <m:r>
                      <a:rPr lang="en-US" sz="2400"/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/>
                        </m:ctrlPr>
                      </m:naryPr>
                      <m:sub>
                        <m:r>
                          <a:rPr lang="en-US" sz="2400" i="1"/>
                          <m:t>𝑖</m:t>
                        </m:r>
                        <m:r>
                          <a:rPr lang="en-US" sz="2400"/>
                          <m:t>=1</m:t>
                        </m:r>
                      </m:sub>
                      <m:sup>
                        <m:r>
                          <a:rPr lang="en-US" sz="2400" i="1"/>
                          <m:t>𝑁</m:t>
                        </m:r>
                      </m:sup>
                      <m:e>
                        <m:r>
                          <a:rPr lang="en-US" sz="2400"/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/>
                        </m:ctrlPr>
                      </m:naryPr>
                      <m:sub>
                        <m:r>
                          <a:rPr lang="en-US" sz="2400" i="1"/>
                          <m:t>𝑘</m:t>
                        </m:r>
                        <m:r>
                          <a:rPr lang="en-US" sz="2400"/>
                          <m:t>=1</m:t>
                        </m:r>
                      </m:sub>
                      <m:sup>
                        <m:r>
                          <a:rPr lang="en-US" sz="2400" i="1"/>
                          <m:t>𝐾</m:t>
                        </m:r>
                      </m:sup>
                      <m:e>
                        <m:r>
                          <a:rPr lang="en-US" sz="2400"/>
                          <m:t> </m:t>
                        </m:r>
                      </m:e>
                    </m:nary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𝑟</m:t>
                        </m:r>
                      </m:e>
                      <m:sub>
                        <m:r>
                          <a:rPr lang="en-US" sz="2400" i="1"/>
                          <m:t>𝑖𝑘</m:t>
                        </m:r>
                      </m:sub>
                    </m:sSub>
                    <m:r>
                      <a:rPr lang="en-US" sz="2400"/>
                      <m:t>[</m:t>
                    </m:r>
                    <m:r>
                      <m:rPr>
                        <m:sty m:val="p"/>
                      </m:rPr>
                      <a:rPr lang="en-US" sz="2400"/>
                      <m:t>log</m:t>
                    </m:r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/>
                      <m:t>(</m:t>
                    </m:r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  <m:r>
                      <a:rPr lang="en-US" sz="2400"/>
                      <m:t>)+</m:t>
                    </m:r>
                    <m:r>
                      <m:rPr>
                        <m:sty m:val="p"/>
                      </m:rPr>
                      <a:rPr lang="en-US" sz="2400"/>
                      <m:t>log</m:t>
                    </m:r>
                    <m:r>
                      <a:rPr lang="en-US" sz="2400"/>
                      <m:t>(</m:t>
                    </m:r>
                    <m:r>
                      <a:rPr lang="en-US" sz="2400" i="1"/>
                      <m:t>𝑝</m:t>
                    </m:r>
                    <m:r>
                      <a:rPr lang="en-US" sz="2400"/>
                      <m:t>(</m:t>
                    </m:r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𝑥</m:t>
                        </m:r>
                      </m:e>
                      <m:sub>
                        <m:r>
                          <a:rPr lang="en-US" sz="2400" i="1"/>
                          <m:t>𝑖</m:t>
                        </m:r>
                      </m:sub>
                    </m:sSub>
                    <m:r>
                      <a:rPr lang="en-US" sz="2400"/>
                      <m:t>|</m:t>
                    </m:r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𝜇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  <m:r>
                      <a:rPr lang="en-US" sz="2400"/>
                      <m:t>,</m:t>
                    </m:r>
                    <m:sSubSup>
                      <m:sSubSupPr>
                        <m:ctrlPr>
                          <a:rPr lang="en-IN" sz="2400" i="1"/>
                        </m:ctrlPr>
                      </m:sSubSupPr>
                      <m:e>
                        <m:r>
                          <a:rPr lang="en-US" sz="2400" i="1"/>
                          <m:t>𝜎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  <m:sup>
                        <m:r>
                          <a:rPr lang="en-US" sz="2400"/>
                          <m:t>2</m:t>
                        </m:r>
                      </m:sup>
                    </m:sSubSup>
                    <m:r>
                      <a:rPr lang="en-US" sz="2400"/>
                      <m:t>))]</m:t>
                    </m:r>
                  </m:oMath>
                </a14:m>
                <a:endParaRPr lang="en-IN" sz="2400" dirty="0"/>
              </a:p>
              <a:p>
                <a:r>
                  <a:rPr lang="en-US" sz="2400" dirty="0" smtClean="0"/>
                  <a:t>It's </a:t>
                </a:r>
                <a:r>
                  <a:rPr lang="en-US" sz="2400" dirty="0"/>
                  <a:t>essentially maximizing the probability based on the calculated responsibilities.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  <a:blipFill rotWithShape="0">
                <a:blip r:embed="rId2"/>
                <a:stretch>
                  <a:fillRect l="-801" t="-9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754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1375136" cy="990600"/>
          </a:xfrm>
        </p:spPr>
        <p:txBody>
          <a:bodyPr>
            <a:noAutofit/>
          </a:bodyPr>
          <a:lstStyle/>
          <a:p>
            <a:r>
              <a:rPr lang="en-US" sz="3600" b="1" dirty="0"/>
              <a:t>EM Algorithm </a:t>
            </a:r>
            <a:r>
              <a:rPr lang="en-US" sz="3600" b="1" dirty="0" smtClean="0"/>
              <a:t>Step-by-Step : </a:t>
            </a:r>
            <a:r>
              <a:rPr lang="en-US" sz="3600" b="1" dirty="0"/>
              <a:t>Expectation Step (E-Step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400" b="1" dirty="0"/>
                  <a:t>Step 4: Maximization Step (M-Step)</a:t>
                </a:r>
                <a:endParaRPr lang="en-IN" sz="2400" dirty="0"/>
              </a:p>
              <a:p>
                <a:r>
                  <a:rPr lang="en-US" sz="2400" dirty="0"/>
                  <a:t>In </a:t>
                </a:r>
                <a:r>
                  <a:rPr lang="en-US" sz="2400" dirty="0" smtClean="0"/>
                  <a:t>this </a:t>
                </a:r>
                <a:r>
                  <a:rPr lang="en-US" sz="2400" dirty="0"/>
                  <a:t>step, we update the parameters (</a:t>
                </a:r>
                <a14:m>
                  <m:oMath xmlns:m="http://schemas.openxmlformats.org/officeDocument/2006/math">
                    <m:r>
                      <a:rPr lang="en-US" sz="2400" i="1"/>
                      <m:t>𝜇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/>
                        </m:ctrlPr>
                      </m:sSupPr>
                      <m:e>
                        <m:r>
                          <a:rPr lang="en-US" sz="2400" i="1"/>
                          <m:t>𝜎</m:t>
                        </m:r>
                      </m:e>
                      <m:sup>
                        <m:r>
                          <a:rPr lang="en-US" sz="2400"/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/>
                      <m:t>𝜋</m:t>
                    </m:r>
                  </m:oMath>
                </a14:m>
                <a:r>
                  <a:rPr lang="en-US" sz="2400" dirty="0"/>
                  <a:t>) using the </a:t>
                </a:r>
                <a:r>
                  <a:rPr lang="en-US" sz="2400" dirty="0" smtClean="0"/>
                  <a:t>responsibilities</a:t>
                </a:r>
              </a:p>
              <a:p>
                <a:r>
                  <a:rPr lang="en-US" sz="2400" b="1" dirty="0"/>
                  <a:t>Step 4.1: Update Mixing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</m:oMath>
                </a14:m>
                <a:r>
                  <a:rPr lang="en-US" sz="2400" b="1" dirty="0"/>
                  <a:t>)</a:t>
                </a:r>
                <a:endParaRPr lang="en-IN" sz="2400" dirty="0"/>
              </a:p>
              <a:p>
                <a:r>
                  <a:rPr lang="en-US" sz="2400" dirty="0"/>
                  <a:t>The new mixing coefficient (prior) is: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 i="1"/>
                          <m:t>𝑘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2400" i="1"/>
                            </m:ctrlPr>
                          </m:naryPr>
                          <m:sub>
                            <m:r>
                              <a:rPr lang="en-US" sz="2400" i="1"/>
                              <m:t>𝑖</m:t>
                            </m:r>
                            <m:r>
                              <a:rPr lang="en-US" sz="2400"/>
                              <m:t>=1</m:t>
                            </m:r>
                          </m:sub>
                          <m:sup>
                            <m:r>
                              <a:rPr lang="en-US" sz="2400" i="1"/>
                              <m:t>𝑁</m:t>
                            </m:r>
                          </m:sup>
                          <m:e>
                            <m:r>
                              <a:rPr lang="en-US" sz="2400"/>
                              <m:t> </m:t>
                            </m:r>
                          </m:e>
                        </m:nary>
                        <m:r>
                          <a:rPr lang="en-US" sz="2400"/>
                          <m:t> </m:t>
                        </m:r>
                        <m:sSub>
                          <m:sSubPr>
                            <m:ctrlPr>
                              <a:rPr lang="en-IN" sz="2400" i="1"/>
                            </m:ctrlPr>
                          </m:sSubPr>
                          <m:e>
                            <m:r>
                              <a:rPr lang="en-US" sz="2400" i="1"/>
                              <m:t>𝑟</m:t>
                            </m:r>
                          </m:e>
                          <m:sub>
                            <m:r>
                              <a:rPr lang="en-US" sz="2400" i="1"/>
                              <m:t>𝑖𝑘</m:t>
                            </m:r>
                          </m:sub>
                        </m:sSub>
                      </m:num>
                      <m:den>
                        <m:r>
                          <a:rPr lang="en-US" sz="2400" i="1"/>
                          <m:t>𝑁</m:t>
                        </m:r>
                      </m:den>
                    </m:f>
                  </m:oMath>
                </a14:m>
                <a:endParaRPr lang="en-IN" sz="2400" dirty="0"/>
              </a:p>
              <a:p>
                <a:r>
                  <a:rPr lang="en-US" sz="2400" dirty="0"/>
                  <a:t>For </a:t>
                </a:r>
                <a:r>
                  <a:rPr lang="en-US" sz="2400" b="1" dirty="0"/>
                  <a:t>Cluster 1</a:t>
                </a:r>
                <a:r>
                  <a:rPr lang="en-US" sz="2400" dirty="0"/>
                  <a:t>:</a:t>
                </a:r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0.9992+0.575+0.775+0.208+0.355</m:t>
                        </m:r>
                      </m:num>
                      <m:den>
                        <m:r>
                          <a:rPr lang="en-US" sz="2400"/>
                          <m:t>5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</m:t>
                    </m:r>
                    <m:f>
                      <m:fPr>
                        <m:ctrlPr>
                          <a:rPr lang="en-IN" sz="2400" i="1"/>
                        </m:ctrlPr>
                      </m:fPr>
                      <m:num>
                        <m:r>
                          <a:rPr lang="en-US" sz="2400"/>
                          <m:t>2.9122</m:t>
                        </m:r>
                      </m:num>
                      <m:den>
                        <m:r>
                          <a:rPr lang="en-US" sz="2400"/>
                          <m:t>5</m:t>
                        </m:r>
                      </m:den>
                    </m:f>
                  </m:oMath>
                </a14:m>
                <a:endParaRPr lang="en-I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/>
                        </m:ctrlPr>
                      </m:sSubPr>
                      <m:e>
                        <m:r>
                          <a:rPr lang="en-US" sz="2400" i="1"/>
                          <m:t>𝜋</m:t>
                        </m:r>
                      </m:e>
                      <m:sub>
                        <m:r>
                          <a:rPr lang="en-US" sz="2400"/>
                          <m:t>1</m:t>
                        </m:r>
                      </m:sub>
                    </m:sSub>
                    <m:r>
                      <a:rPr lang="en-US" sz="2400"/>
                      <m:t>=0.582</m:t>
                    </m:r>
                  </m:oMath>
                </a14:m>
                <a:endParaRPr lang="en-IN" sz="2400" dirty="0"/>
              </a:p>
              <a:p>
                <a:r>
                  <a:rPr lang="en-US" sz="2400" dirty="0"/>
                  <a:t>So the new prior probability for </a:t>
                </a:r>
                <a:r>
                  <a:rPr lang="en-US" sz="2400" b="1" dirty="0"/>
                  <a:t>Cluster 1</a:t>
                </a:r>
                <a:r>
                  <a:rPr lang="en-US" sz="2400" dirty="0"/>
                  <a:t> is </a:t>
                </a:r>
                <a:r>
                  <a:rPr lang="en-US" sz="2400" b="1" dirty="0"/>
                  <a:t>58.2%</a:t>
                </a:r>
                <a:r>
                  <a:rPr lang="en-US" sz="2400" dirty="0"/>
                  <a:t>.</a:t>
                </a:r>
                <a:endParaRPr lang="en-IN" sz="2400" dirty="0"/>
              </a:p>
              <a:p>
                <a:pPr marL="0" indent="0">
                  <a:buNone/>
                </a:pPr>
                <a:endParaRPr lang="en-IN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76947" y="1614713"/>
                <a:ext cx="11413454" cy="5076373"/>
              </a:xfrm>
              <a:blipFill rotWithShape="0">
                <a:blip r:embed="rId2"/>
                <a:stretch>
                  <a:fillRect l="-801" t="-960" b="-3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070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6398</TotalTime>
  <Words>662</Words>
  <Application>Microsoft Office PowerPoint</Application>
  <PresentationFormat>Widescreen</PresentationFormat>
  <Paragraphs>156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Corbel</vt:lpstr>
      <vt:lpstr>Wingdings</vt:lpstr>
      <vt:lpstr>Mongolian Baiti</vt:lpstr>
      <vt:lpstr>EB Garamond</vt:lpstr>
      <vt:lpstr>Cambria Math</vt:lpstr>
      <vt:lpstr>Calibri</vt:lpstr>
      <vt:lpstr>Wingdings 2</vt:lpstr>
      <vt:lpstr>Times New Roman</vt:lpstr>
      <vt:lpstr>Median</vt:lpstr>
      <vt:lpstr>PowerPoint Presentation</vt:lpstr>
      <vt:lpstr>EM Algorithm (2)</vt:lpstr>
      <vt:lpstr>EM Algorithm Step-by-Step</vt:lpstr>
      <vt:lpstr>EM Algorithm Step-by-Step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EM Algorithm Step-by-Step : Expectation Step (E-Step)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559</cp:revision>
  <cp:lastPrinted>2018-09-13T22:08:13Z</cp:lastPrinted>
  <dcterms:modified xsi:type="dcterms:W3CDTF">2025-03-11T04:29:41Z</dcterms:modified>
</cp:coreProperties>
</file>