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50" r:id="rId1"/>
  </p:sldMasterIdLst>
  <p:notesMasterIdLst>
    <p:notesMasterId r:id="rId23"/>
  </p:notesMasterIdLst>
  <p:sldIdLst>
    <p:sldId id="420" r:id="rId2"/>
    <p:sldId id="506" r:id="rId3"/>
    <p:sldId id="548" r:id="rId4"/>
    <p:sldId id="549" r:id="rId5"/>
    <p:sldId id="550" r:id="rId6"/>
    <p:sldId id="551" r:id="rId7"/>
    <p:sldId id="552" r:id="rId8"/>
    <p:sldId id="553" r:id="rId9"/>
    <p:sldId id="554" r:id="rId10"/>
    <p:sldId id="555" r:id="rId11"/>
    <p:sldId id="556" r:id="rId12"/>
    <p:sldId id="557" r:id="rId13"/>
    <p:sldId id="558" r:id="rId14"/>
    <p:sldId id="559" r:id="rId15"/>
    <p:sldId id="560" r:id="rId16"/>
    <p:sldId id="561" r:id="rId17"/>
    <p:sldId id="562" r:id="rId18"/>
    <p:sldId id="563" r:id="rId19"/>
    <p:sldId id="564" r:id="rId20"/>
    <p:sldId id="565" r:id="rId21"/>
    <p:sldId id="547" r:id="rId22"/>
  </p:sldIdLst>
  <p:sldSz cx="12192000" cy="6858000"/>
  <p:notesSz cx="7315200" cy="9601200"/>
  <p:embeddedFontLst>
    <p:embeddedFont>
      <p:font typeface="Corbel" panose="020B0503020204020204" pitchFamily="34" charset="0"/>
      <p:regular r:id="rId24"/>
      <p:bold r:id="rId25"/>
      <p:italic r:id="rId26"/>
      <p:boldItalic r:id="rId27"/>
    </p:embeddedFont>
    <p:embeddedFont>
      <p:font typeface="Mongolian Baiti" panose="03000500000000000000" pitchFamily="66" charset="0"/>
      <p:regular r:id="rId28"/>
    </p:embeddedFont>
    <p:embeddedFont>
      <p:font typeface="Cambria Math" panose="02040503050406030204" pitchFamily="18" charset="0"/>
      <p:regular r:id="rId29"/>
    </p:embeddedFont>
    <p:embeddedFont>
      <p:font typeface="Calibri" panose="020F0502020204030204" pitchFamily="34" charset="0"/>
      <p:regular r:id="rId30"/>
      <p:bold r:id="rId31"/>
      <p:italic r:id="rId32"/>
      <p:boldItalic r:id="rId33"/>
    </p:embeddedFont>
    <p:embeddedFont>
      <p:font typeface="Wingdings 2" panose="05020102010507070707" pitchFamily="18" charset="2"/>
      <p:regular r:id="rId34"/>
    </p:embeddedFont>
    <p:embeddedFont>
      <p:font typeface="EB Garamon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BAC347-8AF2-4B99-94C9-A27A2F839D6E}" v="1" dt="2022-01-12T11:19:59.833"/>
    <p1510:client id="{44D7F92B-B8F9-4B70-99C4-1614802A01CA}" v="19" dt="2022-01-12T10:42:22.434"/>
  </p1510:revLst>
</p1510:revInfo>
</file>

<file path=ppt/tableStyles.xml><?xml version="1.0" encoding="utf-8"?>
<a:tblStyleLst xmlns:a="http://schemas.openxmlformats.org/drawingml/2006/main" def="{2A54E739-E25B-4C29-A71C-FB83D43C9B92}">
  <a:tblStyle styleId="{2A54E739-E25B-4C29-A71C-FB83D43C9B92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F1F4"/>
          </a:solidFill>
        </a:fill>
      </a:tcStyle>
    </a:wholeTbl>
    <a:band1H>
      <a:tcTxStyle/>
      <a:tcStyle>
        <a:tcBdr/>
        <a:fill>
          <a:solidFill>
            <a:srgbClr val="CDE3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E3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08" autoAdjust="0"/>
  </p:normalViewPr>
  <p:slideViewPr>
    <p:cSldViewPr snapToGrid="0">
      <p:cViewPr>
        <p:scale>
          <a:sx n="54" d="100"/>
          <a:sy n="54" d="100"/>
        </p:scale>
        <p:origin x="10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ableStyles" Target="tableStyles.xml"/><Relationship Id="rId125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126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44D7F92B-B8F9-4B70-99C4-1614802A01CA}"/>
    <pc:docChg chg="modSld">
      <pc:chgData name="" userId="" providerId="" clId="Web-{44D7F92B-B8F9-4B70-99C4-1614802A01CA}" dt="2022-01-12T10:41:15.495" v="1" actId="20577"/>
      <pc:docMkLst>
        <pc:docMk/>
      </pc:docMkLst>
      <pc:sldChg chg="addSp delSp modSp">
        <pc:chgData name="" userId="" providerId="" clId="Web-{44D7F92B-B8F9-4B70-99C4-1614802A01CA}" dt="2022-01-12T10:41:15.495" v="1" actId="20577"/>
        <pc:sldMkLst>
          <pc:docMk/>
          <pc:sldMk cId="3629037967" sldId="420"/>
        </pc:sldMkLst>
        <pc:spChg chg="del">
          <ac:chgData name="" userId="" providerId="" clId="Web-{44D7F92B-B8F9-4B70-99C4-1614802A01CA}" dt="2022-01-12T10:41:02.745" v="0"/>
          <ac:spMkLst>
            <pc:docMk/>
            <pc:sldMk cId="3629037967" sldId="420"/>
            <ac:spMk id="2" creationId="{00000000-0000-0000-0000-000000000000}"/>
          </ac:spMkLst>
        </pc:spChg>
        <pc:spChg chg="add mod">
          <ac:chgData name="" userId="" providerId="" clId="Web-{44D7F92B-B8F9-4B70-99C4-1614802A01CA}" dt="2022-01-12T10:41:15.495" v="1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44D7F92B-B8F9-4B70-99C4-1614802A01CA}"/>
    <pc:docChg chg="modSld">
      <pc:chgData name="Prakash Andugula" userId="15a7d749222b3618" providerId="Windows Live" clId="Web-{44D7F92B-B8F9-4B70-99C4-1614802A01CA}" dt="2022-01-12T10:42:22.356" v="14" actId="20577"/>
      <pc:docMkLst>
        <pc:docMk/>
      </pc:docMkLst>
      <pc:sldChg chg="addSp delSp modSp">
        <pc:chgData name="Prakash Andugula" userId="15a7d749222b3618" providerId="Windows Live" clId="Web-{44D7F92B-B8F9-4B70-99C4-1614802A01CA}" dt="2022-01-12T10:42:22.356" v="14" actId="20577"/>
        <pc:sldMkLst>
          <pc:docMk/>
          <pc:sldMk cId="0" sldId="256"/>
        </pc:sldMkLst>
        <pc:spChg chg="add mod">
          <ac:chgData name="Prakash Andugula" userId="15a7d749222b3618" providerId="Windows Live" clId="Web-{44D7F92B-B8F9-4B70-99C4-1614802A01CA}" dt="2022-01-12T10:42:22.356" v="14" actId="20577"/>
          <ac:spMkLst>
            <pc:docMk/>
            <pc:sldMk cId="0" sldId="256"/>
            <ac:spMk id="3" creationId="{9360D0DC-9235-46DC-85FD-410EAE47F97C}"/>
          </ac:spMkLst>
        </pc:spChg>
        <pc:spChg chg="del">
          <ac:chgData name="Prakash Andugula" userId="15a7d749222b3618" providerId="Windows Live" clId="Web-{44D7F92B-B8F9-4B70-99C4-1614802A01CA}" dt="2022-01-12T10:41:46.949" v="6"/>
          <ac:spMkLst>
            <pc:docMk/>
            <pc:sldMk cId="0" sldId="256"/>
            <ac:spMk id="9" creationId="{00000000-0000-0000-0000-000000000000}"/>
          </ac:spMkLst>
        </pc:spChg>
      </pc:sldChg>
      <pc:sldChg chg="modSp">
        <pc:chgData name="Prakash Andugula" userId="15a7d749222b3618" providerId="Windows Live" clId="Web-{44D7F92B-B8F9-4B70-99C4-1614802A01CA}" dt="2022-01-12T10:41:31.214" v="5" actId="20577"/>
        <pc:sldMkLst>
          <pc:docMk/>
          <pc:sldMk cId="3629037967" sldId="420"/>
        </pc:sldMkLst>
        <pc:spChg chg="mod">
          <ac:chgData name="Prakash Andugula" userId="15a7d749222b3618" providerId="Windows Live" clId="Web-{44D7F92B-B8F9-4B70-99C4-1614802A01CA}" dt="2022-01-12T10:41:31.214" v="5" actId="20577"/>
          <ac:spMkLst>
            <pc:docMk/>
            <pc:sldMk cId="3629037967" sldId="420"/>
            <ac:spMk id="4" creationId="{B506A89E-E563-48C3-819F-3579A784EB79}"/>
          </ac:spMkLst>
        </pc:spChg>
      </pc:sldChg>
    </pc:docChg>
  </pc:docChgLst>
  <pc:docChgLst>
    <pc:chgData name="Prakash Andugula" userId="15a7d749222b3618" providerId="Windows Live" clId="Web-{3DBAC347-8AF2-4B99-94C9-A27A2F839D6E}"/>
    <pc:docChg chg="delSld">
      <pc:chgData name="Prakash Andugula" userId="15a7d749222b3618" providerId="Windows Live" clId="Web-{3DBAC347-8AF2-4B99-94C9-A27A2F839D6E}" dt="2022-01-12T11:19:59.833" v="0"/>
      <pc:docMkLst>
        <pc:docMk/>
      </pc:docMkLst>
      <pc:sldChg chg="del">
        <pc:chgData name="Prakash Andugula" userId="15a7d749222b3618" providerId="Windows Live" clId="Web-{3DBAC347-8AF2-4B99-94C9-A27A2F839D6E}" dt="2022-01-12T11:19:59.833" v="0"/>
        <pc:sldMkLst>
          <pc:docMk/>
          <pc:sldMk cId="877747258" sldId="44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460375" y="720725"/>
            <a:ext cx="6396038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13" tIns="99013" rIns="99013" bIns="99013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614917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>
            <a:spLocks noGrp="1"/>
          </p:cNvSpPr>
          <p:nvPr>
            <p:ph type="body" idx="1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spcFirstLastPara="1" wrap="square" lIns="99013" tIns="99013" rIns="99013" bIns="99013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  <p:sp>
        <p:nvSpPr>
          <p:cNvPr id="135" name="Google Shape;13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7625" cy="3598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2468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9"/>
          <p:cNvSpPr txBox="1"/>
          <p:nvPr/>
        </p:nvSpPr>
        <p:spPr>
          <a:xfrm>
            <a:off x="7674566" y="4558352"/>
            <a:ext cx="4517434" cy="1392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Dr. Prakash </a:t>
            </a:r>
            <a:r>
              <a:rPr lang="en-US" sz="3200" dirty="0" err="1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Andugula</a:t>
            </a:r>
            <a:endParaRPr lang="en-US" sz="3200" dirty="0" smtClean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lvl="0" algn="r">
              <a:lnSpc>
                <a:spcPct val="90000"/>
              </a:lnSpc>
              <a:buClr>
                <a:schemeClr val="lt2"/>
              </a:buClr>
              <a:buSzPts val="3200"/>
            </a:pPr>
            <a:r>
              <a:rPr lang="en-US" sz="3200" dirty="0" smtClean="0">
                <a:solidFill>
                  <a:schemeClr val="lt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CSE, RAIT </a:t>
            </a:r>
            <a:endParaRPr lang="en-US" sz="3200" dirty="0">
              <a:solidFill>
                <a:schemeClr val="lt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="" xmlns:a16="http://schemas.microsoft.com/office/drawing/2014/main" id="{B506A89E-E563-48C3-819F-3579A784EB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anchor="ctr">
            <a:normAutofit/>
          </a:bodyPr>
          <a:lstStyle/>
          <a:p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Advanced Machine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Learning</a:t>
            </a:r>
            <a:endParaRPr lang="en-GB" dirty="0">
              <a:cs typeface="Mongolian Baiti"/>
            </a:endParaRPr>
          </a:p>
        </p:txBody>
      </p:sp>
      <p:sp>
        <p:nvSpPr>
          <p:cNvPr id="5" name="Google Shape;137;p19"/>
          <p:cNvSpPr txBox="1">
            <a:spLocks/>
          </p:cNvSpPr>
          <p:nvPr/>
        </p:nvSpPr>
        <p:spPr>
          <a:xfrm>
            <a:off x="-73002" y="514356"/>
            <a:ext cx="12163402" cy="99498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buClrTx/>
              <a:buSzPts val="4400"/>
              <a:buFontTx/>
            </a:pP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Mixture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Models and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 </a:t>
            </a:r>
            <a:r>
              <a:rPr lang="en-IN" cap="none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EM </a:t>
            </a:r>
            <a:r>
              <a:rPr lang="en-IN" cap="none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algorithm</a:t>
            </a:r>
            <a:endParaRPr lang="en-US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  <p:sp>
        <p:nvSpPr>
          <p:cNvPr id="6" name="Google Shape;137;p19"/>
          <p:cNvSpPr txBox="1">
            <a:spLocks/>
          </p:cNvSpPr>
          <p:nvPr/>
        </p:nvSpPr>
        <p:spPr>
          <a:xfrm>
            <a:off x="2267507" y="2215233"/>
            <a:ext cx="9283631" cy="22435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anchor="t" anchorCtr="0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US" sz="3600" cap="none" dirty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Expectation-Maximization </a:t>
            </a:r>
            <a:endParaRPr lang="en-US" sz="3600" cap="none" dirty="0" smtClean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US" sz="3600" cap="none" dirty="0" smtClean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EM for </a:t>
            </a:r>
            <a:r>
              <a:rPr lang="en-US" sz="3600" cap="none" dirty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Gaussian Mixture Models (GMMs</a:t>
            </a:r>
            <a:r>
              <a:rPr lang="en-US" sz="3600" cap="none" dirty="0" smtClean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)</a:t>
            </a:r>
          </a:p>
          <a:p>
            <a:pPr marL="571500" indent="-571500">
              <a:buClrTx/>
              <a:buSzPts val="4400"/>
              <a:buFont typeface="Arial" panose="020B0604020202020204" pitchFamily="34" charset="0"/>
              <a:buChar char="•"/>
            </a:pPr>
            <a:r>
              <a:rPr lang="en-IN" sz="3600" cap="none" dirty="0" smtClean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EM for </a:t>
            </a:r>
            <a:r>
              <a:rPr lang="en-IN" sz="3600" cap="none" dirty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Mixture of </a:t>
            </a:r>
            <a:r>
              <a:rPr lang="en-IN" sz="3600" cap="none" dirty="0" smtClean="0">
                <a:solidFill>
                  <a:srgbClr val="E2E2E2"/>
                </a:solidFill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Experts (MOEs)</a:t>
            </a:r>
            <a:endParaRPr lang="en-US" sz="3600" cap="none" dirty="0">
              <a:solidFill>
                <a:srgbClr val="E2E2E2"/>
              </a:solidFill>
              <a:latin typeface="Mongolian Baiti" panose="03000500000000000000" pitchFamily="66" charset="0"/>
              <a:ea typeface="EB Garamond"/>
              <a:cs typeface="Mongolian Baiti" panose="03000500000000000000" pitchFamily="66" charset="0"/>
              <a:sym typeface="EB Garamond"/>
            </a:endParaRPr>
          </a:p>
        </p:txBody>
      </p:sp>
    </p:spTree>
    <p:extLst>
      <p:ext uri="{BB962C8B-B14F-4D97-AF65-F5344CB8AC3E}">
        <p14:creationId xmlns:p14="http://schemas.microsoft.com/office/powerpoint/2010/main" val="3629037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Applying EM to a 1D </a:t>
            </a:r>
            <a:r>
              <a:rPr lang="en-US" b="1" dirty="0" smtClean="0"/>
              <a:t>GMM..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45459" y="1600199"/>
                <a:ext cx="11042605" cy="5087471"/>
              </a:xfrm>
            </p:spPr>
            <p:txBody>
              <a:bodyPr>
                <a:normAutofit/>
              </a:bodyPr>
              <a:lstStyle/>
              <a:p>
                <a:r>
                  <a:rPr lang="en-IN" dirty="0" smtClean="0"/>
                  <a:t>Summary (Very Important)</a:t>
                </a:r>
              </a:p>
              <a:p>
                <a:r>
                  <a:rPr lang="en-IN" dirty="0" smtClean="0"/>
                  <a:t>Point 1</a:t>
                </a:r>
              </a:p>
              <a:p>
                <a:pPr lvl="1"/>
                <a:r>
                  <a:rPr lang="en-US" b="1" dirty="0"/>
                  <a:t>E-Step</a:t>
                </a:r>
                <a:r>
                  <a:rPr lang="en-US" dirty="0"/>
                  <a:t>: Compute </a:t>
                </a:r>
                <a:r>
                  <a:rPr lang="en-US" b="1" dirty="0"/>
                  <a:t>responsibilities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using the current parameters.</a:t>
                </a:r>
                <a:endParaRPr lang="en-IN" dirty="0"/>
              </a:p>
              <a:p>
                <a:pPr lvl="1"/>
                <a:r>
                  <a:rPr lang="en-US" b="1" dirty="0"/>
                  <a:t>M-Step</a:t>
                </a:r>
                <a:r>
                  <a:rPr lang="en-US" dirty="0"/>
                  <a:t>: Compute new </a:t>
                </a:r>
                <a:r>
                  <a:rPr lang="en-US" b="1" dirty="0"/>
                  <a:t>parameters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using these responsibilities.</a:t>
                </a:r>
                <a:endParaRPr lang="en-IN" dirty="0"/>
              </a:p>
              <a:p>
                <a:pPr lvl="1"/>
                <a:r>
                  <a:rPr lang="en-US" dirty="0"/>
                  <a:t>Repeat until convergence</a:t>
                </a:r>
                <a:r>
                  <a:rPr lang="en-US" dirty="0" smtClean="0"/>
                  <a:t>.</a:t>
                </a:r>
              </a:p>
              <a:p>
                <a:r>
                  <a:rPr lang="en-US" dirty="0" smtClean="0"/>
                  <a:t>Point 2</a:t>
                </a:r>
              </a:p>
              <a:p>
                <a:pPr lvl="1"/>
                <a:r>
                  <a:rPr lang="en-US" dirty="0" smtClean="0"/>
                  <a:t>The </a:t>
                </a:r>
                <a:r>
                  <a:rPr lang="en-US" b="1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affect the </a:t>
                </a:r>
                <a:r>
                  <a:rPr lang="en-US" b="1" dirty="0"/>
                  <a:t>area under each Gaussian curve</a:t>
                </a:r>
                <a:r>
                  <a:rPr lang="en-US" dirty="0"/>
                  <a:t> in the plot, </a:t>
                </a:r>
                <a:r>
                  <a:rPr lang="en-US" b="1" dirty="0"/>
                  <a:t>not the height</a:t>
                </a:r>
                <a:r>
                  <a:rPr lang="en-US" dirty="0"/>
                  <a:t>.</a:t>
                </a:r>
                <a:endParaRPr lang="en-IN" dirty="0"/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/>
                  <a:t>means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determine where each Gaussian is centered.</a:t>
                </a:r>
                <a:endParaRPr lang="en-IN" dirty="0"/>
              </a:p>
              <a:p>
                <a:pPr lvl="1"/>
                <a:r>
                  <a:rPr lang="en-US" dirty="0"/>
                  <a:t>The </a:t>
                </a:r>
                <a:r>
                  <a:rPr lang="en-US" b="1" dirty="0" err="1"/>
                  <a:t>covariances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determine the spread of each Gaussian.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45459" y="1600199"/>
                <a:ext cx="11042605" cy="5087471"/>
              </a:xfrm>
              <a:blipFill rotWithShape="0">
                <a:blip r:embed="rId2"/>
                <a:stretch>
                  <a:fillRect l="-331" t="-10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294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66" y="2544189"/>
            <a:ext cx="10871200" cy="2262272"/>
          </a:xfrm>
        </p:spPr>
        <p:txBody>
          <a:bodyPr>
            <a:normAutofit/>
          </a:bodyPr>
          <a:lstStyle/>
          <a:p>
            <a:pPr algn="ctr">
              <a:buClrTx/>
              <a:buSzPts val="4400"/>
            </a:pPr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Expectation-Maximization (EM) for </a:t>
            </a:r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Mixture of Experts </a:t>
            </a:r>
            <a:r>
              <a:rPr lang="en-IN" dirty="0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(</a:t>
            </a:r>
            <a:r>
              <a:rPr lang="en-IN" dirty="0" err="1" smtClean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MoEs</a:t>
            </a:r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1089412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Mixture of Experts (</a:t>
            </a:r>
            <a:r>
              <a:rPr lang="en-IN" dirty="0" err="1" smtClean="0"/>
              <a:t>MoEs</a:t>
            </a:r>
            <a:r>
              <a:rPr lang="en-IN" dirty="0" smtClean="0"/>
              <a:t>)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/>
              <a:t>Mixture of Experts (</a:t>
            </a:r>
            <a:r>
              <a:rPr lang="en-US" b="1" dirty="0" err="1"/>
              <a:t>MoE</a:t>
            </a:r>
            <a:r>
              <a:rPr lang="en-US" b="1" dirty="0"/>
              <a:t>)</a:t>
            </a:r>
            <a:r>
              <a:rPr lang="en-US" dirty="0"/>
              <a:t> model is a type of mixture model where each component is a different expert (typically a regression model), and a gating function determines the probability of selecting each expert.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EM algorithm is used to optimize this model, </a:t>
            </a:r>
            <a:r>
              <a:rPr lang="en-US" dirty="0" smtClean="0"/>
              <a:t>similar to Gaussian </a:t>
            </a:r>
            <a:r>
              <a:rPr lang="en-US" dirty="0"/>
              <a:t>Mixture Models (GMMs), but with some key differences.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3552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EM for </a:t>
            </a:r>
            <a:r>
              <a:rPr lang="en-IN" dirty="0" err="1"/>
              <a:t>MoE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EM in a </a:t>
            </a:r>
            <a:r>
              <a:rPr lang="en-US" b="1" dirty="0"/>
              <a:t>Mixture of Experts model</a:t>
            </a:r>
            <a:r>
              <a:rPr lang="en-US" dirty="0"/>
              <a:t> is to find the best parameters for both the </a:t>
            </a:r>
            <a:r>
              <a:rPr lang="en-US" b="1" dirty="0"/>
              <a:t>experts (regression models)</a:t>
            </a:r>
            <a:r>
              <a:rPr lang="en-US" dirty="0"/>
              <a:t> and the </a:t>
            </a:r>
            <a:r>
              <a:rPr lang="en-US" b="1" dirty="0"/>
              <a:t>gating function</a:t>
            </a:r>
            <a:r>
              <a:rPr lang="en-US" dirty="0"/>
              <a:t> that determines which expert is responsible for which data point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Expected </a:t>
            </a:r>
            <a:r>
              <a:rPr lang="en-US" dirty="0" smtClean="0"/>
              <a:t>Complete </a:t>
            </a:r>
            <a:r>
              <a:rPr lang="en-US" dirty="0"/>
              <a:t>Data Log-Likelihood (Q-function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E-step: Computing </a:t>
            </a:r>
            <a:r>
              <a:rPr lang="en-US" dirty="0" smtClean="0"/>
              <a:t>Responsibilities</a:t>
            </a:r>
          </a:p>
          <a:p>
            <a:pPr lvl="1"/>
            <a:r>
              <a:rPr lang="en-US" dirty="0"/>
              <a:t>M-step: Updating Parameters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7416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Expected Complete Data Log-Likelihood (Q-function</a:t>
            </a:r>
            <a:r>
              <a:rPr lang="en-US" sz="3600" b="1" dirty="0" smtClean="0"/>
              <a:t>)</a:t>
            </a:r>
            <a:endParaRPr lang="en-IN" sz="3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573741" y="1600199"/>
                <a:ext cx="11114323" cy="48185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The </a:t>
                </a:r>
                <a:r>
                  <a:rPr lang="en-US" b="1" dirty="0"/>
                  <a:t>expected complete data log-likelihood</a:t>
                </a:r>
                <a:r>
                  <a:rPr lang="en-US" dirty="0"/>
                  <a:t> is given by: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/>
                          <m:t>𝜃</m:t>
                        </m:r>
                        <m:r>
                          <a:rPr lang="en-US"/>
                          <m:t>,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𝜃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/>
                              <m:t>old</m:t>
                            </m:r>
                          </m:sup>
                        </m:sSup>
                      </m:e>
                    </m:d>
                    <m:r>
                      <a:rPr lang="en-US"/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𝑘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𝐾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  <m:r>
                      <m:rPr>
                        <m:sty m:val="p"/>
                      </m:rPr>
                      <a:rPr lang="en-US"/>
                      <m:t>log</m:t>
                    </m:r>
                    <m:r>
                      <a:rPr lang="en-US"/>
                      <m:t>[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  <m:r>
                      <a:rPr lang="en-US" i="1"/>
                      <m:t>𝑁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|</m:t>
                    </m:r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  <m:sup>
                        <m:r>
                          <a:rPr lang="en-US" i="1"/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  <m:r>
                      <a:rPr lang="en-US"/>
                      <m:t>)]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responsibility</a:t>
                </a:r>
                <a:r>
                  <a:rPr lang="en-US" dirty="0"/>
                  <a:t> of expert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 for data point </a:t>
                </a:r>
                <a14:m>
                  <m:oMath xmlns:m="http://schemas.openxmlformats.org/officeDocument/2006/math">
                    <m:r>
                      <a:rPr lang="en-US" i="1"/>
                      <m:t>𝑖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mixing probability</a:t>
                </a:r>
                <a:r>
                  <a:rPr lang="en-US" dirty="0"/>
                  <a:t> (gating function output) for expert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𝑁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|</m:t>
                    </m:r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  <m:sup>
                        <m:r>
                          <a:rPr lang="en-US" i="1"/>
                          <m:t>𝑇</m:t>
                        </m:r>
                      </m:sup>
                    </m:sSubSup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Gaussian likelihood</a:t>
                </a:r>
                <a:r>
                  <a:rPr lang="en-US" dirty="0"/>
                  <a:t> for expert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:r>
                  <a:rPr lang="en-US" b="1" dirty="0"/>
                  <a:t>parameters</a:t>
                </a:r>
                <a:r>
                  <a:rPr lang="en-US" dirty="0"/>
                  <a:t> (weights) for the expert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is its variance.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573741" y="1600199"/>
                <a:ext cx="11114323" cy="4818529"/>
              </a:xfrm>
              <a:blipFill rotWithShape="0">
                <a:blip r:embed="rId2"/>
                <a:stretch>
                  <a:fillRect l="-1152" t="-11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78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E-step: Computing Responsibilities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9978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In the </a:t>
                </a:r>
                <a:r>
                  <a:rPr lang="en-US" b="1" dirty="0"/>
                  <a:t>E-step</a:t>
                </a:r>
                <a:r>
                  <a:rPr lang="en-US" dirty="0"/>
                  <a:t>, </a:t>
                </a:r>
                <a:r>
                  <a:rPr lang="en-US" dirty="0" smtClean="0"/>
                  <a:t>compute </a:t>
                </a:r>
                <a:r>
                  <a:rPr lang="en-US" dirty="0"/>
                  <a:t>the probability that each data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belongs to expert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. </a:t>
                </a:r>
                <a:endParaRPr lang="en-US" dirty="0" smtClean="0"/>
              </a:p>
              <a:p>
                <a:r>
                  <a:rPr lang="en-US" dirty="0" smtClean="0"/>
                  <a:t>The </a:t>
                </a:r>
                <a:r>
                  <a:rPr lang="en-US" dirty="0"/>
                  <a:t>formula is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𝜋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  <m:r>
                          <a:rPr lang="en-US" i="1"/>
                          <m:t>𝑁</m:t>
                        </m:r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|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𝑤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  <m:sup>
                            <m:r>
                              <a:rPr lang="en-US" i="1"/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  <m:sup>
                            <m:r>
                              <a:rPr lang="en-US"/>
                              <m:t>2</m:t>
                            </m:r>
                          </m:sup>
                        </m:sSubSup>
                        <m:r>
                          <a:rPr lang="en-US"/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𝑗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𝐾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𝜋</m:t>
                            </m:r>
                          </m:e>
                          <m:sub>
                            <m:r>
                              <a:rPr lang="en-US" i="1"/>
                              <m:t>𝑖𝑗</m:t>
                            </m:r>
                          </m:sub>
                        </m:sSub>
                        <m:r>
                          <a:rPr lang="en-US" i="1"/>
                          <m:t>𝑁</m:t>
                        </m:r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|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𝑤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  <m:sup>
                            <m:r>
                              <a:rPr lang="en-US" i="1"/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𝜎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  <m:sup>
                            <m:r>
                              <a:rPr lang="en-US"/>
                              <m:t>2</m:t>
                            </m:r>
                          </m:sup>
                        </m:sSubSup>
                        <m:r>
                          <a:rPr lang="en-US"/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This is similar to the responsibility computation in GMMs, but </a:t>
                </a:r>
                <a:r>
                  <a:rPr lang="en-US" dirty="0" smtClean="0"/>
                  <a:t>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b="1" dirty="0"/>
                  <a:t>not constant across all data points</a:t>
                </a:r>
                <a:r>
                  <a:rPr lang="en-US" dirty="0"/>
                  <a:t> (unlike GMMs where mixing proportions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are fixed). Instead, it depends on the gating function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,</m:t>
                        </m:r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a:rPr lang="en-US" i="1"/>
                      <m:t>𝑆</m:t>
                    </m:r>
                    <m:r>
                      <a:rPr lang="en-US"/>
                      <m:t>(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𝑉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/>
                          <m:t>)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𝑆</m:t>
                    </m:r>
                    <m:r>
                      <a:rPr lang="en-US"/>
                      <m:t>(⋅)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 err="1"/>
                  <a:t>softmax</a:t>
                </a:r>
                <a:r>
                  <a:rPr lang="en-US" b="1" dirty="0"/>
                  <a:t> function</a:t>
                </a:r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r>
                  <a:rPr lang="en-US" dirty="0"/>
                  <a:t> represents the parameters of the gating function.</a:t>
                </a:r>
                <a:endParaRPr lang="en-IN" dirty="0"/>
              </a:p>
              <a:p>
                <a:pPr lvl="0"/>
                <a:r>
                  <a:rPr lang="en-US" dirty="0"/>
                  <a:t>The numerator represents the likelihood that expert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 generated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𝑦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0"/>
                <a:r>
                  <a:rPr lang="en-US" dirty="0"/>
                  <a:t>The denominator normalizes the sum over all experts.</a:t>
                </a: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4997824"/>
              </a:xfrm>
              <a:blipFill rotWithShape="0">
                <a:blip r:embed="rId2"/>
                <a:stretch>
                  <a:fillRect l="-1066" t="-1954" r="-16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34327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M-step: Updating </a:t>
            </a:r>
            <a:r>
              <a:rPr lang="en-US" sz="4000" b="1" dirty="0" smtClean="0"/>
              <a:t>Parameters (1)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033682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In the </a:t>
                </a:r>
                <a:r>
                  <a:rPr lang="en-US" b="1" dirty="0"/>
                  <a:t>M-step</a:t>
                </a:r>
                <a:r>
                  <a:rPr lang="en-US" dirty="0"/>
                  <a:t>, </a:t>
                </a:r>
                <a:r>
                  <a:rPr lang="en-US" dirty="0" smtClean="0"/>
                  <a:t>optimize </a:t>
                </a:r>
                <a:r>
                  <a:rPr lang="en-US" dirty="0"/>
                  <a:t>the parameters for:</a:t>
                </a:r>
                <a:endParaRPr lang="en-IN" dirty="0"/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expert models</a:t>
                </a:r>
                <a:r>
                  <a:rPr lang="en-US" dirty="0"/>
                  <a:t> (regression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).</a:t>
                </a:r>
                <a:endParaRPr lang="en-IN" dirty="0"/>
              </a:p>
              <a:p>
                <a:pPr lvl="0"/>
                <a:r>
                  <a:rPr lang="en-US" dirty="0"/>
                  <a:t>The </a:t>
                </a:r>
                <a:r>
                  <a:rPr lang="en-US" b="1" dirty="0"/>
                  <a:t>gating function parameters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Updating Regression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To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maximize </a:t>
                </a:r>
                <a:r>
                  <a:rPr lang="en-US" dirty="0"/>
                  <a:t>the expected log-likelihood for the regression experts: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𝑄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𝜃</m:t>
                        </m:r>
                      </m:e>
                      <m:sup>
                        <m:r>
                          <m:rPr>
                            <m:nor/>
                          </m:rPr>
                          <a:rPr lang="en-US"/>
                          <m:t>old</m:t>
                        </m:r>
                      </m:sup>
                    </m:sSup>
                    <m:r>
                      <a:rPr lang="en-US"/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US" i="1"/>
                          <m:t>−</m:t>
                        </m:r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US"/>
                              <m:t>1</m:t>
                            </m:r>
                          </m:num>
                          <m:den>
                            <m:r>
                              <a:rPr lang="en-US"/>
                              <m:t>2</m:t>
                            </m:r>
                            <m:sSubSup>
                              <m:sSubSupPr>
                                <m:ctrlPr>
                                  <a:rPr lang="en-IN" i="1"/>
                                </m:ctrlPr>
                              </m:sSubSupPr>
                              <m:e>
                                <m:r>
                                  <a:rPr lang="en-US" i="1"/>
                                  <m:t>𝜎</m:t>
                                </m:r>
                              </m:e>
                              <m:sub>
                                <m:r>
                                  <a:rPr lang="en-US" i="1"/>
                                  <m:t>𝑘</m:t>
                                </m:r>
                              </m:sub>
                              <m:sup>
                                <m:r>
                                  <a:rPr lang="en-US"/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𝑤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  <m:sup>
                            <m:r>
                              <a:rPr lang="en-US" i="1"/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/>
                              <m:t>)</m:t>
                            </m:r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This is a </a:t>
                </a:r>
                <a:r>
                  <a:rPr lang="en-US" b="1" dirty="0"/>
                  <a:t>weighted least squares problem</a:t>
                </a:r>
                <a:r>
                  <a:rPr lang="en-US" dirty="0"/>
                  <a:t>, where data points are weighted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. The solution is:</a:t>
                </a: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𝑤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=(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𝑋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𝑋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/>
                          <m:t>)</m:t>
                        </m:r>
                      </m:e>
                      <m:sup>
                        <m:r>
                          <a:rPr lang="en-US" i="1"/>
                          <m:t>−</m:t>
                        </m:r>
                        <m:r>
                          <a:rPr lang="en-US"/>
                          <m:t>1</m:t>
                        </m:r>
                      </m:sup>
                    </m:sSup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𝑋</m:t>
                        </m:r>
                      </m:e>
                      <m:sup>
                        <m:r>
                          <a:rPr lang="en-US" i="1"/>
                          <m:t>𝑇</m:t>
                        </m:r>
                      </m:sup>
                    </m:sSup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𝑦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𝑅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m:rPr>
                        <m:nor/>
                      </m:rPr>
                      <a:rPr lang="en-US"/>
                      <m:t>diag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/>
                          <m:t>:,</m:t>
                        </m:r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a diagonal matrix of responsibilities for expert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𝑋</m:t>
                    </m:r>
                  </m:oMath>
                </a14:m>
                <a:r>
                  <a:rPr lang="en-US" dirty="0"/>
                  <a:t> is the matrix of input features.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𝑦</m:t>
                    </m:r>
                  </m:oMath>
                </a14:m>
                <a:r>
                  <a:rPr lang="en-US" dirty="0"/>
                  <a:t> is the vector of target values.</a:t>
                </a:r>
                <a:endParaRPr lang="en-IN" dirty="0"/>
              </a:p>
              <a:p>
                <a:r>
                  <a:rPr lang="en-US" dirty="0" smtClean="0"/>
                  <a:t>This means </a:t>
                </a:r>
                <a:r>
                  <a:rPr lang="en-US" dirty="0"/>
                  <a:t>that expert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 is trained using the weighted sum of the data points assigned to it.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033682"/>
              </a:xfrm>
              <a:blipFill rotWithShape="0">
                <a:blip r:embed="rId2"/>
                <a:stretch>
                  <a:fillRect l="-729" t="-2182" b="-2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6896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M-step: Updating </a:t>
            </a:r>
            <a:r>
              <a:rPr lang="en-US" sz="4000" b="1" dirty="0" smtClean="0"/>
              <a:t>Parameters (2)</a:t>
            </a:r>
            <a:endParaRPr lang="en-IN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03368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Updating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</m:oMath>
                </a14:m>
                <a:endParaRPr lang="en-IN" dirty="0"/>
              </a:p>
              <a:p>
                <a:r>
                  <a:rPr lang="en-US" dirty="0"/>
                  <a:t>The variance of expert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 is updated as</a:t>
                </a:r>
                <a:r>
                  <a:rPr lang="en-US" dirty="0" smtClean="0"/>
                  <a:t>:</a:t>
                </a:r>
                <a:r>
                  <a:rPr lang="en-I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N" i="1"/>
                        </m:ctrlPr>
                      </m:sSubSupPr>
                      <m:e>
                        <m:r>
                          <a:rPr lang="en-US" i="1"/>
                          <m:t>𝜎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  <m:sup>
                        <m:r>
                          <a:rPr lang="en-US"/>
                          <m:t>2</m:t>
                        </m:r>
                      </m:sup>
                    </m:sSubSup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𝑦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𝑤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  <m:sup>
                            <m:r>
                              <a:rPr lang="en-US" i="1"/>
                              <m:t>𝑇</m:t>
                            </m:r>
                          </m:sup>
                        </m:sSubSup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/>
                              <m:t>)</m:t>
                            </m:r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r>
                  <a:rPr lang="en-US" dirty="0"/>
                  <a:t>This is a weighted version of the standard variance formula, where </a:t>
                </a:r>
                <a:r>
                  <a:rPr lang="en-US" b="1" dirty="0"/>
                  <a:t>data points with low responsibility contribute less</a:t>
                </a:r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b="1" dirty="0"/>
                  <a:t>Updating Gating Function Parameters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endParaRPr lang="en-IN" dirty="0"/>
              </a:p>
              <a:p>
                <a:r>
                  <a:rPr lang="en-US" dirty="0"/>
                  <a:t>Instead of updating mixing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directly (as in GMMs), </a:t>
                </a:r>
                <a:r>
                  <a:rPr lang="en-US" dirty="0" smtClean="0"/>
                  <a:t> </a:t>
                </a:r>
                <a:r>
                  <a:rPr lang="en-US" dirty="0"/>
                  <a:t>update the </a:t>
                </a:r>
                <a:r>
                  <a:rPr lang="en-US" b="1" dirty="0"/>
                  <a:t>gating function parameters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r>
                  <a:rPr lang="en-US" dirty="0"/>
                  <a:t>, which control the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US" dirty="0"/>
                  <a:t>The </a:t>
                </a:r>
                <a:r>
                  <a:rPr lang="en-US" b="1" dirty="0"/>
                  <a:t>objective function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r>
                  <a:rPr lang="en-US" dirty="0"/>
                  <a:t> is: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/>
                          <m:t>𝑉</m:t>
                        </m:r>
                      </m:e>
                    </m:d>
                    <m:r>
                      <a:rPr lang="en-US"/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</m:sub>
                      <m:sup/>
                      <m:e>
                        <m:r>
                          <a:rPr lang="en-US"/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supHide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𝑘</m:t>
                        </m:r>
                      </m:sub>
                      <m:sup/>
                      <m:e>
                        <m:r>
                          <a:rPr lang="en-US"/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  <m:r>
                      <m:rPr>
                        <m:sty m:val="p"/>
                      </m:rPr>
                      <a:rPr lang="en-US"/>
                      <m:t>log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This is </a:t>
                </a:r>
                <a:r>
                  <a:rPr lang="en-US" b="1" dirty="0"/>
                  <a:t>equivalent to training a multinomial logistic regression model</a:t>
                </a:r>
                <a:r>
                  <a:rPr lang="en-US" dirty="0"/>
                  <a:t>, where:</a:t>
                </a:r>
                <a:endParaRPr lang="en-IN" dirty="0"/>
              </a:p>
              <a:p>
                <a:pPr lvl="0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 acts as the </a:t>
                </a:r>
                <a:r>
                  <a:rPr lang="en-US" b="1" dirty="0"/>
                  <a:t>soft labels</a:t>
                </a:r>
                <a:r>
                  <a:rPr lang="en-US" dirty="0"/>
                  <a:t> instead of hard class labels.</a:t>
                </a:r>
                <a:endParaRPr lang="en-IN" dirty="0"/>
              </a:p>
              <a:p>
                <a:pPr lvl="0"/>
                <a:r>
                  <a:rPr lang="en-US" dirty="0"/>
                  <a:t>The model learns the gating probabilities using logistic regression.</a:t>
                </a:r>
                <a:endParaRPr lang="en-IN" dirty="0"/>
              </a:p>
              <a:p>
                <a:r>
                  <a:rPr lang="en-US" dirty="0"/>
                  <a:t>Thus, we estimate </a:t>
                </a:r>
                <a14:m>
                  <m:oMath xmlns:m="http://schemas.openxmlformats.org/officeDocument/2006/math">
                    <m:r>
                      <a:rPr lang="en-US" i="1"/>
                      <m:t>𝑉</m:t>
                    </m:r>
                  </m:oMath>
                </a14:m>
                <a:r>
                  <a:rPr lang="en-US" dirty="0"/>
                  <a:t> by fitting a </a:t>
                </a:r>
                <a:r>
                  <a:rPr lang="en-US" b="1" dirty="0"/>
                  <a:t>logistic regression</a:t>
                </a:r>
                <a:r>
                  <a:rPr lang="en-US" dirty="0"/>
                  <a:t> model to soft target labels.</a:t>
                </a:r>
                <a:endParaRPr lang="en-IN" dirty="0"/>
              </a:p>
              <a:p>
                <a:pPr marL="0" indent="0">
                  <a:buNone/>
                </a:pP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4" y="1600200"/>
                <a:ext cx="10871200" cy="5033682"/>
              </a:xfrm>
              <a:blipFill rotWithShape="0">
                <a:blip r:embed="rId2"/>
                <a:stretch>
                  <a:fillRect l="-897" t="-218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7743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: EM </a:t>
            </a:r>
            <a:r>
              <a:rPr lang="en-IN" dirty="0"/>
              <a:t>for </a:t>
            </a:r>
            <a:r>
              <a:rPr lang="en-IN" dirty="0" err="1" smtClean="0"/>
              <a:t>MoE</a:t>
            </a:r>
            <a:r>
              <a:rPr lang="en-IN" dirty="0" smtClean="0"/>
              <a:t> (1)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sz="3200" dirty="0"/>
              <a:t>E-step: Assign responsibilities to each expert based on how well it explains the data.</a:t>
            </a:r>
            <a:endParaRPr lang="en-IN" sz="3200" dirty="0"/>
          </a:p>
          <a:p>
            <a:pPr lvl="0"/>
            <a:r>
              <a:rPr lang="en-US" sz="3200" dirty="0"/>
              <a:t>M-step:</a:t>
            </a:r>
            <a:endParaRPr lang="en-IN" sz="3200" dirty="0"/>
          </a:p>
          <a:p>
            <a:pPr lvl="1"/>
            <a:r>
              <a:rPr lang="en-US" sz="2800" dirty="0"/>
              <a:t>Update regression models using weighted least squares.</a:t>
            </a:r>
            <a:endParaRPr lang="en-IN" sz="2800" dirty="0"/>
          </a:p>
          <a:p>
            <a:pPr lvl="1"/>
            <a:r>
              <a:rPr lang="en-US" sz="2800" dirty="0"/>
              <a:t>Update variances using weighted residual errors.</a:t>
            </a:r>
            <a:endParaRPr lang="en-IN" sz="2800" dirty="0"/>
          </a:p>
          <a:p>
            <a:pPr lvl="1"/>
            <a:r>
              <a:rPr lang="en-US" sz="2800" dirty="0"/>
              <a:t>Update gating function using logistic regression.</a:t>
            </a:r>
            <a:endParaRPr lang="en-IN" sz="2800" dirty="0"/>
          </a:p>
          <a:p>
            <a:r>
              <a:rPr lang="en-US" sz="3200" dirty="0"/>
              <a:t>This process iterates until convergence, refining the experts and the gating function to best fit the data.</a:t>
            </a:r>
            <a:endParaRPr lang="en-IN" sz="32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65222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Summary : EM </a:t>
            </a:r>
            <a:r>
              <a:rPr lang="en-IN" dirty="0"/>
              <a:t>for </a:t>
            </a:r>
            <a:r>
              <a:rPr lang="en-IN" dirty="0" err="1" smtClean="0"/>
              <a:t>MoE</a:t>
            </a:r>
            <a:r>
              <a:rPr lang="en-IN" dirty="0" smtClean="0"/>
              <a:t> (2)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16864" y="1600199"/>
            <a:ext cx="11375136" cy="5123329"/>
          </a:xfrm>
        </p:spPr>
        <p:txBody>
          <a:bodyPr>
            <a:normAutofit/>
          </a:bodyPr>
          <a:lstStyle/>
          <a:p>
            <a:r>
              <a:rPr lang="en-US" sz="2800" dirty="0"/>
              <a:t>The EM algorithm for the </a:t>
            </a:r>
            <a:r>
              <a:rPr lang="en-US" sz="2800" b="1" dirty="0"/>
              <a:t>Mixture of Experts (</a:t>
            </a:r>
            <a:r>
              <a:rPr lang="en-US" sz="2800" b="1" dirty="0" err="1"/>
              <a:t>MoE</a:t>
            </a:r>
            <a:r>
              <a:rPr lang="en-US" sz="2800" b="1" dirty="0"/>
              <a:t>)</a:t>
            </a:r>
            <a:r>
              <a:rPr lang="en-US" sz="2800" dirty="0"/>
              <a:t> model extends the traditional GMM framework by introducing:</a:t>
            </a:r>
            <a:endParaRPr lang="en-IN" sz="2800" dirty="0"/>
          </a:p>
          <a:p>
            <a:pPr lvl="1"/>
            <a:r>
              <a:rPr lang="en-US" sz="2800" b="1" dirty="0"/>
              <a:t>Expert models (</a:t>
            </a:r>
            <a:r>
              <a:rPr lang="en-US" sz="2800" b="1" dirty="0" err="1"/>
              <a:t>regressors</a:t>
            </a:r>
            <a:r>
              <a:rPr lang="en-US" sz="2800" b="1" dirty="0"/>
              <a:t>)</a:t>
            </a:r>
            <a:r>
              <a:rPr lang="en-US" sz="2800" dirty="0"/>
              <a:t> instead of simple Gaussian distributions.</a:t>
            </a:r>
            <a:endParaRPr lang="en-IN" sz="2800" dirty="0"/>
          </a:p>
          <a:p>
            <a:pPr lvl="1"/>
            <a:r>
              <a:rPr lang="en-US" sz="2800" dirty="0"/>
              <a:t>A </a:t>
            </a:r>
            <a:r>
              <a:rPr lang="en-US" sz="2800" b="1" dirty="0"/>
              <a:t>gating function</a:t>
            </a:r>
            <a:r>
              <a:rPr lang="en-US" sz="2800" dirty="0"/>
              <a:t> (</a:t>
            </a:r>
            <a:r>
              <a:rPr lang="en-US" sz="2800" dirty="0" err="1"/>
              <a:t>softmax</a:t>
            </a:r>
            <a:r>
              <a:rPr lang="en-US" sz="2800" dirty="0"/>
              <a:t>) that dynamically assigns mixing probabilities.</a:t>
            </a:r>
            <a:endParaRPr lang="en-IN" sz="2800" dirty="0"/>
          </a:p>
          <a:p>
            <a:r>
              <a:rPr lang="en-US" sz="2800" dirty="0"/>
              <a:t>This allows </a:t>
            </a:r>
            <a:r>
              <a:rPr lang="en-US" sz="2800" b="1" dirty="0" err="1"/>
              <a:t>MoE</a:t>
            </a:r>
            <a:r>
              <a:rPr lang="en-US" sz="2800" dirty="0"/>
              <a:t> to be a </a:t>
            </a:r>
            <a:r>
              <a:rPr lang="en-US" sz="2800" dirty="0" smtClean="0"/>
              <a:t>framework </a:t>
            </a:r>
            <a:r>
              <a:rPr lang="en-US" sz="2800" dirty="0"/>
              <a:t>for </a:t>
            </a:r>
            <a:r>
              <a:rPr lang="en-US" sz="2800" b="1" dirty="0"/>
              <a:t>adaptive regression models</a:t>
            </a:r>
            <a:r>
              <a:rPr lang="en-US" sz="2800" dirty="0"/>
              <a:t>, where different subsets of the data can be modeled by different experts, and a gating network determines which expert to use based on the input features</a:t>
            </a:r>
            <a:r>
              <a:rPr lang="en-US" sz="2800" dirty="0" smtClean="0"/>
              <a:t>. 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</a:t>
            </a:r>
            <a:r>
              <a:rPr lang="en-US" sz="2800" u="sng" dirty="0" smtClean="0"/>
              <a:t>(This is a very important point)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2210857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1866" y="2544189"/>
            <a:ext cx="10871200" cy="2262272"/>
          </a:xfrm>
        </p:spPr>
        <p:txBody>
          <a:bodyPr>
            <a:normAutofit/>
          </a:bodyPr>
          <a:lstStyle/>
          <a:p>
            <a:pPr algn="ctr">
              <a:buClrTx/>
              <a:buSzPts val="4400"/>
            </a:pPr>
            <a:r>
              <a:rPr lang="en-IN" dirty="0">
                <a:latin typeface="Mongolian Baiti" panose="03000500000000000000" pitchFamily="66" charset="0"/>
                <a:ea typeface="EB Garamond"/>
                <a:cs typeface="Mongolian Baiti" panose="03000500000000000000" pitchFamily="66" charset="0"/>
                <a:sym typeface="EB Garamond"/>
              </a:rPr>
              <a:t>Expectation-Maximization (EM) for Gaussian Mixture Models (GMMs) </a:t>
            </a:r>
          </a:p>
        </p:txBody>
      </p:sp>
    </p:spTree>
    <p:extLst>
      <p:ext uri="{BB962C8B-B14F-4D97-AF65-F5344CB8AC3E}">
        <p14:creationId xmlns:p14="http://schemas.microsoft.com/office/powerpoint/2010/main" val="2784077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Differences Between EM for GMMs and </a:t>
            </a:r>
            <a:r>
              <a:rPr lang="en-US" b="1"/>
              <a:t>MoE</a:t>
            </a:r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164520"/>
                  </p:ext>
                </p:extLst>
              </p:nvPr>
            </p:nvGraphicFramePr>
            <p:xfrm>
              <a:off x="502023" y="1864661"/>
              <a:ext cx="11186040" cy="4392704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2510118"/>
                    <a:gridCol w="4303059"/>
                    <a:gridCol w="4372863"/>
                  </a:tblGrid>
                  <a:tr h="61057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Feature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EM for Gaussian Mixture Models (GMMs)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EM for Mixture of Experts (MoE)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1057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Model type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Unsupervised clustering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Supervised regression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1057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Component type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Gaussian distributions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Regression models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97519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Responsibilities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>
                                      <a:effectLst/>
                                      <a:latin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+mn-lt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+mn-lt"/>
                                    </a:rPr>
                                    <m:t>𝑖𝑘</m:t>
                                  </m:r>
                                </m:sub>
                              </m:sSub>
                            </m:oMath>
                          </a14:m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Based on Gaussian densities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Based on both regression likelihood and gating function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1057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Mixing probabilities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>
                                      <a:effectLst/>
                                      <a:latin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+mn-lt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+mn-lt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Fixed across all data points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Varies for each data point (dependent 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sz="1800">
                                      <a:effectLst/>
                                      <a:latin typeface="+mn-lt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>
                                      <a:effectLst/>
                                      <a:latin typeface="+mn-lt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>
                                      <a:effectLst/>
                                      <a:latin typeface="+mn-lt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800">
                              <a:effectLst/>
                              <a:latin typeface="+mn-lt"/>
                            </a:rPr>
                            <a:t>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97519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M-step updates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Compute new means and covariances for clusters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Compute new regression parameters and train logistic regression for gating function</a:t>
                          </a:r>
                          <a:endParaRPr lang="en-IN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67164520"/>
                  </p:ext>
                </p:extLst>
              </p:nvPr>
            </p:nvGraphicFramePr>
            <p:xfrm>
              <a:off x="502023" y="1864661"/>
              <a:ext cx="11186040" cy="4392704"/>
            </p:xfrm>
            <a:graphic>
              <a:graphicData uri="http://schemas.openxmlformats.org/drawingml/2006/table">
                <a:tbl>
                  <a:tblPr firstRow="1" firstCol="1" bandRow="1">
                    <a:tableStyleId>{2A54E739-E25B-4C29-A71C-FB83D43C9B92}</a:tableStyleId>
                  </a:tblPr>
                  <a:tblGrid>
                    <a:gridCol w="2510118"/>
                    <a:gridCol w="4303059"/>
                    <a:gridCol w="4372863"/>
                  </a:tblGrid>
                  <a:tr h="61057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Feature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EM for Gaussian Mixture Models (GMMs)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EM for Mixture of Experts (MoE)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1057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Model type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Unsupervised clustering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Supervised regression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10579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Component type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Gaussian distributions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Regression models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97519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243" t="-188750" r="-346602" b="-1643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Based on Gaussian densities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Based on both regression likelihood and gating function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  <a:tr h="610579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243" t="-457426" r="-346602" b="-1603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Fixed across all data points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101600" marR="101600" marT="50800" marB="50800" anchor="ctr">
                        <a:blipFill rotWithShape="0">
                          <a:blip r:embed="rId2"/>
                          <a:stretch>
                            <a:fillRect l="-155850" t="-457426" r="-557" b="-160396"/>
                          </a:stretch>
                        </a:blipFill>
                      </a:tcPr>
                    </a:tc>
                  </a:tr>
                  <a:tr h="975194"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M-step updates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effectLst/>
                              <a:latin typeface="+mn-lt"/>
                            </a:rPr>
                            <a:t>Compute new means and covariances for clusters</a:t>
                          </a:r>
                          <a:endParaRPr lang="en-IN" sz="180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ts val="12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+mn-lt"/>
                            </a:rPr>
                            <a:t>Compute new regression parameters and train logistic regression for gating function</a:t>
                          </a:r>
                          <a:endParaRPr lang="en-IN" sz="1800" dirty="0">
                            <a:effectLst/>
                            <a:latin typeface="+mn-lt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101600" marR="101600" marT="50800" marB="50800" anchor="ctr"/>
                    </a:tc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22573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69264" y="1752600"/>
            <a:ext cx="10871200" cy="44958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dirty="0" smtClean="0"/>
          </a:p>
          <a:p>
            <a:endParaRPr lang="en-IN" dirty="0" smtClean="0"/>
          </a:p>
          <a:p>
            <a:r>
              <a:rPr lang="en-IN" dirty="0" smtClean="0"/>
              <a:t>Murphy, Kevin P. </a:t>
            </a:r>
            <a:r>
              <a:rPr lang="en-IN" i="1" dirty="0" smtClean="0"/>
              <a:t>Machine learning: a probabilistic perspective</a:t>
            </a:r>
            <a:r>
              <a:rPr lang="en-IN" dirty="0" smtClean="0"/>
              <a:t>. MIT press, 2012.</a:t>
            </a:r>
          </a:p>
          <a:p>
            <a:pPr lvl="1"/>
            <a:r>
              <a:rPr lang="en-IN" dirty="0" smtClean="0"/>
              <a:t>Chapter 11</a:t>
            </a:r>
          </a:p>
        </p:txBody>
      </p:sp>
    </p:spTree>
    <p:extLst>
      <p:ext uri="{BB962C8B-B14F-4D97-AF65-F5344CB8AC3E}">
        <p14:creationId xmlns:p14="http://schemas.microsoft.com/office/powerpoint/2010/main" val="978121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EM for GMMs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12928" y="1717430"/>
            <a:ext cx="11879072" cy="4495800"/>
          </a:xfrm>
        </p:spPr>
        <p:txBody>
          <a:bodyPr/>
          <a:lstStyle/>
          <a:p>
            <a:r>
              <a:rPr lang="en-US" dirty="0"/>
              <a:t>Expectation-Maximization (EM) algorithm is </a:t>
            </a:r>
            <a:r>
              <a:rPr lang="en-US" dirty="0" smtClean="0"/>
              <a:t>used </a:t>
            </a:r>
            <a:r>
              <a:rPr lang="en-US" dirty="0"/>
              <a:t>to fit Gaussian Mixture Models (GMMs) when the data has multiple clusters but the cluster labels are hidden (latent variables</a:t>
            </a:r>
            <a:r>
              <a:rPr lang="en-US" dirty="0" smtClean="0"/>
              <a:t>).</a:t>
            </a:r>
          </a:p>
          <a:p>
            <a:r>
              <a:rPr lang="en-US" dirty="0" smtClean="0"/>
              <a:t>It </a:t>
            </a:r>
            <a:r>
              <a:rPr lang="en-US" dirty="0"/>
              <a:t>iteratively estimates the most likely cluster assignments and updates the Gaussian parameters</a:t>
            </a:r>
            <a:r>
              <a:rPr lang="en-US" dirty="0" smtClean="0"/>
              <a:t>.</a:t>
            </a:r>
          </a:p>
          <a:p>
            <a:pPr lvl="0"/>
            <a:r>
              <a:rPr lang="en-US" dirty="0"/>
              <a:t>EM is guaranteed to increase the likelihood at each iteration.</a:t>
            </a:r>
            <a:endParaRPr lang="en-IN" dirty="0"/>
          </a:p>
          <a:p>
            <a:pPr lvl="0"/>
            <a:r>
              <a:rPr lang="en-US" dirty="0"/>
              <a:t>It finds a local maximum, so </a:t>
            </a:r>
            <a:r>
              <a:rPr lang="en-US" u="sng" dirty="0"/>
              <a:t>initialization m</a:t>
            </a:r>
            <a:r>
              <a:rPr lang="en-US" dirty="0"/>
              <a:t>atters.</a:t>
            </a:r>
            <a:endParaRPr lang="en-IN" dirty="0"/>
          </a:p>
          <a:p>
            <a:pPr lvl="0"/>
            <a:r>
              <a:rPr lang="en-US" dirty="0"/>
              <a:t>The process generalizes to higher dimensions and different mixture models.</a:t>
            </a: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87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Mixture of Gaussians (</a:t>
            </a:r>
            <a:r>
              <a:rPr lang="en-IN" dirty="0" err="1" smtClean="0"/>
              <a:t>MoG</a:t>
            </a:r>
            <a:r>
              <a:rPr lang="en-IN" dirty="0" smtClean="0"/>
              <a:t>)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31701" cy="50336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When assumed </a:t>
                </a:r>
                <a:r>
                  <a:rPr lang="en-US" dirty="0"/>
                  <a:t>the data follows a mixture of </a:t>
                </a:r>
                <a14:m>
                  <m:oMath xmlns:m="http://schemas.openxmlformats.org/officeDocument/2006/math">
                    <m:r>
                      <a:rPr lang="en-US" i="1"/>
                      <m:t>𝐾</m:t>
                    </m:r>
                  </m:oMath>
                </a14:m>
                <a:r>
                  <a:rPr lang="en-US" dirty="0"/>
                  <a:t> Gaussians:</a:t>
                </a:r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/>
                        <m:t>𝑝</m:t>
                      </m:r>
                      <m:r>
                        <a:rPr lang="en-US"/>
                        <m:t>(</m:t>
                      </m:r>
                      <m:r>
                        <a:rPr lang="en-US" i="1"/>
                        <m:t>𝑥</m:t>
                      </m:r>
                      <m:r>
                        <a:rPr lang="en-US"/>
                        <m:t>)=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i="1"/>
                          </m:ctrlPr>
                        </m:naryPr>
                        <m:sub>
                          <m:r>
                            <a:rPr lang="en-US" i="1"/>
                            <m:t>𝑘</m:t>
                          </m:r>
                          <m:r>
                            <a:rPr lang="en-US"/>
                            <m:t>=1</m:t>
                          </m:r>
                        </m:sub>
                        <m:sup>
                          <m:r>
                            <a:rPr lang="en-US" i="1"/>
                            <m:t>𝐾</m:t>
                          </m:r>
                        </m:sup>
                        <m:e>
                          <m:r>
                            <a:rPr lang="en-US"/>
                            <m:t> </m:t>
                          </m:r>
                        </m:e>
                      </m:nary>
                      <m:sSub>
                        <m:sSubPr>
                          <m:ctrlPr>
                            <a:rPr lang="en-IN" i="1"/>
                          </m:ctrlPr>
                        </m:sSubPr>
                        <m:e>
                          <m:r>
                            <a:rPr lang="en-US" i="1"/>
                            <m:t>𝜋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 i="1"/>
                        <m:t>𝒩</m:t>
                      </m:r>
                      <m:r>
                        <a:rPr lang="en-US"/>
                        <m:t>(</m:t>
                      </m:r>
                      <m:r>
                        <a:rPr lang="en-US" i="1"/>
                        <m:t>𝑥</m:t>
                      </m:r>
                      <m:r>
                        <a:rPr lang="en-US"/>
                        <m:t>|</m:t>
                      </m:r>
                      <m:sSub>
                        <m:sSubPr>
                          <m:ctrlPr>
                            <a:rPr lang="en-IN" i="1"/>
                          </m:ctrlPr>
                        </m:sSubPr>
                        <m:e>
                          <m:r>
                            <a:rPr lang="en-US" i="1"/>
                            <m:t>𝜇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/>
                        <m:t>,</m:t>
                      </m:r>
                      <m:sSub>
                        <m:sSubPr>
                          <m:ctrlPr>
                            <a:rPr lang="en-IN" i="1"/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/>
                            <m:t>Σ</m:t>
                          </m:r>
                        </m:e>
                        <m:sub>
                          <m:r>
                            <a:rPr lang="en-US" i="1"/>
                            <m:t>𝑘</m:t>
                          </m:r>
                        </m:sub>
                      </m:sSub>
                      <m:r>
                        <a:rPr lang="en-US"/>
                        <m:t>)</m:t>
                      </m:r>
                    </m:oMath>
                  </m:oMathPara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mixing coefficient</a:t>
                </a:r>
                <a:r>
                  <a:rPr lang="en-US" dirty="0"/>
                  <a:t> (probability of cluster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, summing to 1),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𝒩</m:t>
                    </m:r>
                    <m:r>
                      <a:rPr lang="en-US"/>
                      <m:t>(</m:t>
                    </m:r>
                    <m:r>
                      <a:rPr lang="en-US" i="1"/>
                      <m:t>𝑥</m:t>
                    </m:r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Gaussian probability density function</a:t>
                </a:r>
                <a:r>
                  <a:rPr lang="en-US" dirty="0"/>
                  <a:t> with mean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and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 smtClean="0"/>
                  <a:t>The goal is to </a:t>
                </a: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given only the observed data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,...,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𝑁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31701" cy="5033682"/>
              </a:xfrm>
              <a:blipFill rotWithShape="0">
                <a:blip r:embed="rId2"/>
                <a:stretch>
                  <a:fillRect l="-1140" t="-1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4333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 </a:t>
            </a:r>
            <a:r>
              <a:rPr lang="en-US" b="1" dirty="0" smtClean="0"/>
              <a:t>Algorithm </a:t>
            </a:r>
            <a:r>
              <a:rPr lang="en-IN" dirty="0"/>
              <a:t>(</a:t>
            </a:r>
            <a:r>
              <a:rPr lang="en-IN" dirty="0" err="1"/>
              <a:t>MoG</a:t>
            </a:r>
            <a:r>
              <a:rPr lang="en-IN" dirty="0"/>
              <a:t>)</a:t>
            </a:r>
            <a:r>
              <a:rPr lang="en-US" b="1" dirty="0" smtClean="0"/>
              <a:t> 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31701" cy="5033682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EM is an </a:t>
                </a:r>
                <a:r>
                  <a:rPr lang="en-US" b="1" dirty="0"/>
                  <a:t>iterative algorithm</a:t>
                </a:r>
                <a:r>
                  <a:rPr lang="en-US" dirty="0"/>
                  <a:t> that alternates between:</a:t>
                </a:r>
                <a:endParaRPr lang="en-IN" dirty="0"/>
              </a:p>
              <a:p>
                <a:pPr lvl="0"/>
                <a:r>
                  <a:rPr lang="en-US" b="1" dirty="0"/>
                  <a:t>E-step (Expectation):</a:t>
                </a:r>
                <a:r>
                  <a:rPr lang="en-US" dirty="0"/>
                  <a:t> Estimate the probability (responsibility) that each data point belongs to each cluster.</a:t>
                </a:r>
                <a:endParaRPr lang="en-IN" dirty="0"/>
              </a:p>
              <a:p>
                <a:pPr lvl="0"/>
                <a:r>
                  <a:rPr lang="en-US" b="1" dirty="0"/>
                  <a:t>M-step (Maximization):</a:t>
                </a:r>
                <a:r>
                  <a:rPr lang="en-US" dirty="0"/>
                  <a:t> Update 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using these probabilities</a:t>
                </a:r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To derive the EM updates, </a:t>
                </a:r>
                <a:r>
                  <a:rPr lang="en-US" dirty="0" smtClean="0"/>
                  <a:t>define </a:t>
                </a:r>
                <a:r>
                  <a:rPr lang="en-US" dirty="0"/>
                  <a:t>the </a:t>
                </a:r>
                <a:r>
                  <a:rPr lang="en-US" b="1" dirty="0"/>
                  <a:t>expected complete log-likelihood </a:t>
                </a:r>
                <a:r>
                  <a:rPr lang="en-US" b="1" dirty="0" smtClean="0"/>
                  <a:t>function</a:t>
                </a:r>
                <a:r>
                  <a:rPr lang="en-US" dirty="0"/>
                  <a:t> </a:t>
                </a:r>
                <a:r>
                  <a:rPr lang="en-US" dirty="0" smtClean="0"/>
                  <a:t>as</a:t>
                </a:r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𝑄</m:t>
                    </m:r>
                    <m:r>
                      <a:rPr lang="en-US"/>
                      <m:t>(</m:t>
                    </m:r>
                    <m:r>
                      <a:rPr lang="en-US" i="1"/>
                      <m:t>𝜃</m:t>
                    </m:r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𝜃</m:t>
                        </m:r>
                      </m:e>
                      <m:sup>
                        <m:d>
                          <m:dPr>
                            <m:ctrlPr>
                              <a:rPr lang="en-US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1</m:t>
                            </m:r>
                          </m:e>
                        </m:d>
                      </m:sup>
                    </m:sSup>
                    <m:r>
                      <a:rPr lang="en-US"/>
                      <m:t>)=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𝔼</m:t>
                        </m:r>
                      </m:e>
                      <m:sub>
                        <m:r>
                          <a:rPr lang="en-US" i="1"/>
                          <m:t>𝑧</m:t>
                        </m:r>
                        <m:r>
                          <a:rPr lang="en-US"/>
                          <m:t>|</m:t>
                        </m:r>
                        <m:r>
                          <a:rPr lang="en-US" i="1"/>
                          <m:t>𝑥</m:t>
                        </m:r>
                        <m:r>
                          <a:rPr lang="en-US"/>
                          <m:t>,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/>
                                  <m:t>𝑡</m:t>
                                </m:r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/>
                                  <m:t>1</m:t>
                                </m:r>
                              </m:e>
                            </m:d>
                          </m:sup>
                        </m:sSup>
                      </m:sub>
                    </m:sSub>
                    <m:r>
                      <a:rPr lang="en-US"/>
                      <m:t>[</m:t>
                    </m:r>
                    <m:r>
                      <m:rPr>
                        <m:sty m:val="p"/>
                      </m:rPr>
                      <a:rPr lang="en-US"/>
                      <m:t>log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|</m:t>
                    </m:r>
                    <m:r>
                      <a:rPr lang="en-US" i="1"/>
                      <m:t>𝜃</m:t>
                    </m:r>
                    <m:r>
                      <a:rPr lang="en-US"/>
                      <m:t>)]</m:t>
                    </m:r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a:rPr lang="en-US" i="1"/>
                      <m:t>𝑄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/>
                          <m:t>𝜃</m:t>
                        </m:r>
                        <m:r>
                          <a:rPr lang="en-US"/>
                          <m:t>,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/>
                                  <m:t>𝑡</m:t>
                                </m:r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/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/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𝑘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𝐾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r>
                      <a:rPr lang="en-US" i="1"/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𝑧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=</m:t>
                        </m:r>
                        <m:r>
                          <a:rPr lang="en-US" i="1"/>
                          <m:t>𝑘</m:t>
                        </m:r>
                      </m:e>
                      <m:e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,</m:t>
                        </m:r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 i="1"/>
                              <m:t>𝜃</m:t>
                            </m:r>
                          </m:e>
                          <m:sup>
                            <m:d>
                              <m:dPr>
                                <m:ctrlPr>
                                  <a:rPr lang="en-US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/>
                                  <m:t>𝑡</m:t>
                                </m:r>
                                <m:r>
                                  <a:rPr lang="en-US" i="1"/>
                                  <m:t>−</m:t>
                                </m:r>
                                <m:r>
                                  <a:rPr lang="en-US"/>
                                  <m:t>1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m:rPr>
                        <m:sty m:val="p"/>
                      </m:rPr>
                      <a:rPr lang="en-US"/>
                      <m:t>log</m:t>
                    </m:r>
                    <m:r>
                      <a:rPr lang="en-US"/>
                      <m:t>[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a:rPr lang="en-US" i="1"/>
                      <m:t>𝑘</m:t>
                    </m:r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𝜃</m:t>
                        </m:r>
                      </m:e>
                      <m:sup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 i="1"/>
                          <m:t>−</m:t>
                        </m:r>
                        <m:r>
                          <a:rPr lang="en-US"/>
                          <m:t>1)</m:t>
                        </m:r>
                      </m:sup>
                    </m:sSup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the probability that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belongs to cluster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, known as </a:t>
                </a:r>
                <a:r>
                  <a:rPr lang="en-US" b="1" dirty="0"/>
                  <a:t>responsibility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pPr lvl="0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31701" cy="5033682"/>
              </a:xfrm>
              <a:blipFill rotWithShape="0">
                <a:blip r:embed="rId2"/>
                <a:stretch>
                  <a:fillRect l="-1031" t="-1939" b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611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 </a:t>
            </a:r>
            <a:r>
              <a:rPr lang="en-US" b="1" dirty="0" smtClean="0"/>
              <a:t>Algorithm </a:t>
            </a:r>
            <a:r>
              <a:rPr lang="en-US" b="1" dirty="0"/>
              <a:t>for </a:t>
            </a:r>
            <a:r>
              <a:rPr lang="en-US" b="1" dirty="0" smtClean="0"/>
              <a:t>GMM </a:t>
            </a:r>
            <a:r>
              <a:rPr lang="en-IN" dirty="0"/>
              <a:t>(</a:t>
            </a:r>
            <a:r>
              <a:rPr lang="en-IN" dirty="0" err="1"/>
              <a:t>MoG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31701" cy="503368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 smtClean="0"/>
                  <a:t>E-Step </a:t>
                </a:r>
                <a:r>
                  <a:rPr lang="en-US" b="1" dirty="0"/>
                  <a:t>(Expectation </a:t>
                </a:r>
                <a:r>
                  <a:rPr lang="en-US" b="1" dirty="0" smtClean="0"/>
                  <a:t>Step)</a:t>
                </a:r>
                <a:endParaRPr lang="en-IN" dirty="0" smtClean="0"/>
              </a:p>
              <a:p>
                <a:pPr marL="0" indent="0">
                  <a:buNone/>
                </a:pPr>
                <a:r>
                  <a:rPr lang="en-US" dirty="0" smtClean="0"/>
                  <a:t>Compute </a:t>
                </a:r>
                <a:r>
                  <a:rPr lang="en-US" dirty="0"/>
                  <a:t>the responsibility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r>
                  <a:rPr lang="en-US" dirty="0"/>
                  <a:t>, which is the probability that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belongs to cluster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, using Bayes' Theorem:</a:t>
                </a: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𝑧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=</m:t>
                    </m:r>
                    <m:r>
                      <a:rPr lang="en-US" i="1"/>
                      <m:t>𝑘</m:t>
                    </m:r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,</m:t>
                    </m:r>
                    <m:sSup>
                      <m:sSupPr>
                        <m:ctrlPr>
                          <a:rPr lang="en-IN" i="1"/>
                        </m:ctrlPr>
                      </m:sSupPr>
                      <m:e>
                        <m:r>
                          <a:rPr lang="en-US" i="1"/>
                          <m:t>𝜃</m:t>
                        </m:r>
                      </m:e>
                      <m:sup>
                        <m:r>
                          <a:rPr lang="en-US"/>
                          <m:t>(</m:t>
                        </m:r>
                        <m:r>
                          <a:rPr lang="en-US" i="1"/>
                          <m:t>𝑡</m:t>
                        </m:r>
                        <m:r>
                          <a:rPr lang="en-US" i="1"/>
                          <m:t>−</m:t>
                        </m:r>
                        <m:r>
                          <a:rPr lang="en-US"/>
                          <m:t>1)</m:t>
                        </m:r>
                      </m:sup>
                    </m:sSup>
                    <m:r>
                      <a:rPr lang="en-US"/>
                      <m:t>)=</m:t>
                    </m:r>
                    <m:f>
                      <m:fPr>
                        <m:ctrlPr>
                          <a:rPr lang="en-IN" i="1" smtClean="0"/>
                        </m:ctrlPr>
                      </m:fPr>
                      <m:num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𝜋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  <m:sup>
                            <m:r>
                              <a:rPr lang="en-US"/>
                              <m:t>(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1)</m:t>
                            </m:r>
                          </m:sup>
                        </m:sSubSup>
                        <m:r>
                          <a:rPr lang="en-US" i="1"/>
                          <m:t>𝑝</m:t>
                        </m:r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|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𝜇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  <m:sup>
                            <m:r>
                              <a:rPr lang="en-US"/>
                              <m:t>(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1)</m:t>
                            </m:r>
                          </m:sup>
                        </m:sSubSup>
                        <m:r>
                          <a:rPr lang="en-US"/>
                          <m:t>,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Σ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  <m:sup>
                            <m:r>
                              <a:rPr lang="en-US"/>
                              <m:t>(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1)</m:t>
                            </m:r>
                          </m:sup>
                        </m:sSubSup>
                        <m:r>
                          <a:rPr lang="en-US"/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𝑗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𝐾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𝜋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  <m:sup>
                            <m:r>
                              <a:rPr lang="en-US"/>
                              <m:t>(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1)</m:t>
                            </m:r>
                          </m:sup>
                        </m:sSubSup>
                        <m:r>
                          <a:rPr lang="en-US" i="1"/>
                          <m:t>𝑝</m:t>
                        </m:r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/>
                          <m:t>|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a:rPr lang="en-US" i="1"/>
                              <m:t>𝜇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  <m:sup>
                            <m:r>
                              <a:rPr lang="en-US"/>
                              <m:t>(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1)</m:t>
                            </m:r>
                          </m:sup>
                        </m:sSubSup>
                        <m:r>
                          <a:rPr lang="en-US"/>
                          <m:t>,</m:t>
                        </m:r>
                        <m:sSubSup>
                          <m:sSubSupPr>
                            <m:ctrlPr>
                              <a:rPr lang="en-IN" i="1"/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/>
                              <m:t>Σ</m:t>
                            </m:r>
                          </m:e>
                          <m:sub>
                            <m:r>
                              <a:rPr lang="en-US" i="1"/>
                              <m:t>𝑗</m:t>
                            </m:r>
                          </m:sub>
                          <m:sup>
                            <m:r>
                              <a:rPr lang="en-US"/>
                              <m:t>(</m:t>
                            </m:r>
                            <m:r>
                              <a:rPr lang="en-US" i="1"/>
                              <m:t>𝑡</m:t>
                            </m:r>
                            <m:r>
                              <a:rPr lang="en-US" i="1"/>
                              <m:t>−</m:t>
                            </m:r>
                            <m:r>
                              <a:rPr lang="en-US"/>
                              <m:t>1)</m:t>
                            </m:r>
                          </m:sup>
                        </m:sSubSup>
                        <m:r>
                          <a:rPr lang="en-US"/>
                          <m:t>)</m:t>
                        </m:r>
                      </m:den>
                    </m:f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𝑥</m:t>
                        </m:r>
                      </m:e>
                      <m:sub>
                        <m:r>
                          <a:rPr lang="en-US" i="1"/>
                          <m:t>𝑖</m:t>
                        </m:r>
                      </m:sub>
                    </m:sSub>
                    <m:r>
                      <a:rPr lang="en-US"/>
                      <m:t>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)</m:t>
                    </m:r>
                  </m:oMath>
                </a14:m>
                <a:r>
                  <a:rPr lang="en-US" dirty="0"/>
                  <a:t> is the Gaussian density function.</a:t>
                </a:r>
                <a:endParaRPr lang="en-IN" dirty="0"/>
              </a:p>
              <a:p>
                <a:pPr lvl="0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31701" cy="5033682"/>
              </a:xfrm>
              <a:blipFill rotWithShape="0">
                <a:blip r:embed="rId2"/>
                <a:stretch>
                  <a:fillRect l="-1140" t="-12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4694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EM </a:t>
            </a:r>
            <a:r>
              <a:rPr lang="en-US" b="1" dirty="0" smtClean="0"/>
              <a:t>Algorithm </a:t>
            </a:r>
            <a:r>
              <a:rPr lang="en-US" b="1" dirty="0"/>
              <a:t>for </a:t>
            </a:r>
            <a:r>
              <a:rPr lang="en-US" b="1" dirty="0" smtClean="0"/>
              <a:t>GMM.. </a:t>
            </a:r>
            <a:r>
              <a:rPr lang="en-IN" dirty="0"/>
              <a:t>(</a:t>
            </a:r>
            <a:r>
              <a:rPr lang="en-IN" dirty="0" err="1"/>
              <a:t>MoG</a:t>
            </a:r>
            <a:r>
              <a:rPr lang="en-IN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816863" y="1600200"/>
                <a:ext cx="11231701" cy="503368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M-Step (Maximization </a:t>
                </a:r>
                <a:r>
                  <a:rPr lang="en-US" b="1" dirty="0" smtClean="0"/>
                  <a:t>Step)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U</a:t>
                </a:r>
                <a:r>
                  <a:rPr lang="en-US" dirty="0" err="1" smtClean="0"/>
                  <a:t>pdate</a:t>
                </a:r>
                <a:r>
                  <a:rPr lang="en-US" dirty="0" smtClean="0"/>
                  <a:t> </a:t>
                </a:r>
                <a:r>
                  <a:rPr lang="en-US" dirty="0"/>
                  <a:t>the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to maximize the expected log-likelihood.</a:t>
                </a:r>
                <a:endParaRPr lang="en-IN" dirty="0"/>
              </a:p>
              <a:p>
                <a:r>
                  <a:rPr lang="en-US" b="1" dirty="0"/>
                  <a:t>Update Mixing Coefficient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n-IN" dirty="0"/>
                  <a:t> </a:t>
                </a:r>
                <a:r>
                  <a:rPr lang="en-IN" dirty="0" smtClean="0"/>
                  <a:t>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This ensures the mixing coefficients sum to 1.</a:t>
                </a:r>
                <a:endParaRPr lang="en-IN" dirty="0"/>
              </a:p>
              <a:p>
                <a:r>
                  <a:rPr lang="en-US" b="1" dirty="0"/>
                  <a:t>Update Mean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n-IN" dirty="0"/>
                  <a:t> </a:t>
                </a:r>
                <a:r>
                  <a:rPr lang="en-IN" dirty="0" smtClean="0"/>
                  <a:t> 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This is the weighted mean of points assigned to cluster </a:t>
                </a:r>
                <a14:m>
                  <m:oMath xmlns:m="http://schemas.openxmlformats.org/officeDocument/2006/math">
                    <m:r>
                      <a:rPr lang="en-US" i="1"/>
                      <m:t>𝑘</m:t>
                    </m:r>
                  </m:oMath>
                </a14:m>
                <a:r>
                  <a:rPr lang="en-US" dirty="0"/>
                  <a:t>.</a:t>
                </a:r>
                <a:endParaRPr lang="en-IN" dirty="0"/>
              </a:p>
              <a:p>
                <a:r>
                  <a:rPr lang="en-US" b="1" dirty="0"/>
                  <a:t>Update Covariance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b="1" dirty="0" smtClean="0"/>
                  <a:t>)</a:t>
                </a:r>
                <a:r>
                  <a:rPr lang="en-IN" dirty="0"/>
                  <a:t> </a:t>
                </a:r>
                <a:r>
                  <a:rPr lang="en-IN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𝜇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  <m:r>
                          <a:rPr lang="en-US"/>
                          <m:t>)(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𝜇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/>
                              <m:t>)</m:t>
                            </m:r>
                          </m:e>
                          <m:sup>
                            <m:r>
                              <a:rPr lang="en-US" i="1"/>
                              <m:t>𝑇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lvl="1"/>
                <a:r>
                  <a:rPr lang="en-US" dirty="0"/>
                  <a:t>This is the weighted scatter matrix.</a:t>
                </a:r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After updating parameters, </a:t>
                </a:r>
                <a:r>
                  <a:rPr lang="en-US" dirty="0" smtClean="0"/>
                  <a:t>iterate </a:t>
                </a:r>
                <a:r>
                  <a:rPr lang="en-US" dirty="0"/>
                  <a:t>again by computing new responsibilities in the E-step.</a:t>
                </a:r>
                <a:endParaRPr lang="en-IN" dirty="0"/>
              </a:p>
              <a:p>
                <a:pPr lvl="0"/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816863" y="1600200"/>
                <a:ext cx="11231701" cy="5033682"/>
              </a:xfrm>
              <a:blipFill rotWithShape="0">
                <a:blip r:embed="rId2"/>
                <a:stretch>
                  <a:fillRect l="-1031" t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52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Applying EM to a 1D </a:t>
            </a:r>
            <a:r>
              <a:rPr lang="en-US" b="1" dirty="0" smtClean="0"/>
              <a:t>GMM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45459" y="1600199"/>
                <a:ext cx="11042605" cy="508747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ssume </a:t>
                </a:r>
                <a:r>
                  <a:rPr lang="en-US" b="1" dirty="0" smtClean="0"/>
                  <a:t>six </a:t>
                </a:r>
                <a:r>
                  <a:rPr lang="en-US" b="1" dirty="0"/>
                  <a:t>data points</a:t>
                </a:r>
                <a:r>
                  <a:rPr lang="en-US" dirty="0"/>
                  <a:t>:</a:t>
                </a:r>
                <a:r>
                  <a:rPr lang="en-IN" dirty="0"/>
                  <a:t> </a:t>
                </a:r>
                <a:r>
                  <a:rPr lang="en-IN" dirty="0" smtClean="0"/>
                  <a:t> </a:t>
                </a:r>
                <a14:m>
                  <m:oMath xmlns:m="http://schemas.openxmlformats.org/officeDocument/2006/math">
                    <m:r>
                      <a:rPr lang="en-US" i="1"/>
                      <m:t>𝑋</m:t>
                    </m:r>
                    <m:r>
                      <a:rPr lang="en-US"/>
                      <m:t>=[1.2,1.8,2.5,5.0,5.5,6.1]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A</a:t>
                </a:r>
                <a:r>
                  <a:rPr lang="en-US" dirty="0" smtClean="0"/>
                  <a:t>ssume </a:t>
                </a:r>
                <a:r>
                  <a:rPr lang="en-US" dirty="0"/>
                  <a:t>a </a:t>
                </a:r>
                <a:r>
                  <a:rPr lang="en-US" b="1" dirty="0"/>
                  <a:t>two-component GMM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/>
                      <m:t>𝐾</m:t>
                    </m:r>
                    <m:r>
                      <a:rPr lang="en-US"/>
                      <m:t>=2</m:t>
                    </m:r>
                  </m:oMath>
                </a14:m>
                <a:r>
                  <a:rPr lang="en-US" dirty="0"/>
                  <a:t>) with initial values:</a:t>
                </a:r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=0.5, 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=2, 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=1</m:t>
                    </m:r>
                  </m:oMath>
                </a14:m>
                <a:endParaRPr lang="en-IN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=0.5, 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=5, 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=1</m:t>
                    </m:r>
                  </m:oMath>
                </a14:m>
                <a:endParaRPr lang="en-IN" dirty="0"/>
              </a:p>
              <a:p>
                <a:r>
                  <a:rPr lang="en-US" sz="3200" b="1" dirty="0"/>
                  <a:t>Iteration 1:</a:t>
                </a:r>
                <a:endParaRPr lang="en-IN" sz="2800" dirty="0"/>
              </a:p>
              <a:p>
                <a:r>
                  <a:rPr lang="en-US" sz="3200" b="1" dirty="0"/>
                  <a:t>E-Step: Compute Responsibilities</a:t>
                </a:r>
                <a:endParaRPr lang="en-IN" sz="3200" dirty="0"/>
              </a:p>
              <a:p>
                <a:r>
                  <a:rPr lang="en-US" sz="3200" dirty="0"/>
                  <a:t>Using the Gaussian PDF, </a:t>
                </a:r>
                <a:r>
                  <a:rPr lang="en-US" sz="3200" dirty="0" smtClean="0"/>
                  <a:t> </a:t>
                </a:r>
                <a:r>
                  <a:rPr lang="en-US" sz="3200" dirty="0"/>
                  <a:t>compute </a:t>
                </a:r>
                <a14:m>
                  <m:oMath xmlns:m="http://schemas.openxmlformats.org/officeDocument/2006/math">
                    <m:r>
                      <a:rPr lang="en-US" sz="3200" i="1"/>
                      <m:t>𝑝</m:t>
                    </m:r>
                    <m:r>
                      <a:rPr lang="en-US" sz="3200"/>
                      <m:t>(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  <m:r>
                      <a:rPr lang="en-US" sz="3200"/>
                      <m:t>|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𝜇</m:t>
                        </m:r>
                      </m:e>
                      <m:sub>
                        <m:r>
                          <a:rPr lang="en-US" sz="3200" i="1"/>
                          <m:t>𝑘</m:t>
                        </m:r>
                      </m:sub>
                    </m:sSub>
                    <m:r>
                      <a:rPr lang="en-US" sz="3200"/>
                      <m:t>,</m:t>
                    </m:r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200"/>
                          <m:t>Σ</m:t>
                        </m:r>
                      </m:e>
                      <m:sub>
                        <m:r>
                          <a:rPr lang="en-US" sz="3200" i="1"/>
                          <m:t>𝑘</m:t>
                        </m:r>
                      </m:sub>
                    </m:sSub>
                    <m:r>
                      <a:rPr lang="en-US" sz="3200"/>
                      <m:t>)</m:t>
                    </m:r>
                  </m:oMath>
                </a14:m>
                <a:r>
                  <a:rPr lang="en-US" sz="3200" dirty="0"/>
                  <a:t> for each data point and cluster</a:t>
                </a:r>
                <a:r>
                  <a:rPr lang="en-US" sz="3200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𝑟</m:t>
                        </m:r>
                      </m:e>
                      <m:sub>
                        <m:r>
                          <a:rPr lang="en-US" sz="3200" i="1"/>
                          <m:t>𝑖𝑘</m:t>
                        </m:r>
                      </m:sub>
                    </m:sSub>
                    <m:r>
                      <a:rPr lang="en-US" sz="3200"/>
                      <m:t>=</m:t>
                    </m:r>
                    <m:f>
                      <m:fPr>
                        <m:ctrlPr>
                          <a:rPr lang="en-IN" sz="3200" i="1"/>
                        </m:ctrlPr>
                      </m:fPr>
                      <m:num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US" sz="3200" i="1"/>
                              <m:t>𝜋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r>
                          <a:rPr lang="en-US" sz="3200" i="1"/>
                          <m:t>𝑝</m:t>
                        </m:r>
                        <m:r>
                          <a:rPr lang="en-US" sz="3200"/>
                          <m:t>(</m:t>
                        </m:r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US" sz="3200" i="1"/>
                              <m:t>𝑥</m:t>
                            </m:r>
                          </m:e>
                          <m:sub>
                            <m:r>
                              <a:rPr lang="en-US" sz="3200" i="1"/>
                              <m:t>𝑖</m:t>
                            </m:r>
                          </m:sub>
                        </m:sSub>
                        <m:r>
                          <a:rPr lang="en-US" sz="3200"/>
                          <m:t>|</m:t>
                        </m:r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US" sz="3200" i="1"/>
                              <m:t>𝜇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r>
                          <a:rPr lang="en-US" sz="3200"/>
                          <m:t>,</m:t>
                        </m:r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/>
                              <m:t>Σ</m:t>
                            </m:r>
                          </m:e>
                          <m:sub>
                            <m:r>
                              <a:rPr lang="en-US" sz="3200" i="1"/>
                              <m:t>𝑘</m:t>
                            </m:r>
                          </m:sub>
                        </m:sSub>
                        <m:r>
                          <a:rPr lang="en-US" sz="3200"/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sz="3200" i="1"/>
                            </m:ctrlPr>
                          </m:naryPr>
                          <m:sub>
                            <m:r>
                              <a:rPr lang="en-US" sz="3200" i="1"/>
                              <m:t>𝑗</m:t>
                            </m:r>
                            <m:r>
                              <a:rPr lang="en-US" sz="3200"/>
                              <m:t>=1</m:t>
                            </m:r>
                          </m:sub>
                          <m:sup>
                            <m:r>
                              <a:rPr lang="en-US" sz="3200" i="1"/>
                              <m:t>𝐾</m:t>
                            </m:r>
                          </m:sup>
                          <m:e>
                            <m:r>
                              <a:rPr lang="en-US" sz="3200"/>
                              <m:t> </m:t>
                            </m:r>
                          </m:e>
                        </m:nary>
                        <m:r>
                          <a:rPr lang="en-US" sz="3200"/>
                          <m:t> </m:t>
                        </m:r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US" sz="3200" i="1"/>
                              <m:t>𝜋</m:t>
                            </m:r>
                          </m:e>
                          <m:sub>
                            <m:r>
                              <a:rPr lang="en-US" sz="3200" i="1"/>
                              <m:t>𝑗</m:t>
                            </m:r>
                          </m:sub>
                        </m:sSub>
                        <m:r>
                          <a:rPr lang="en-US" sz="3200" i="1"/>
                          <m:t>𝑝</m:t>
                        </m:r>
                        <m:r>
                          <a:rPr lang="en-US" sz="3200"/>
                          <m:t>(</m:t>
                        </m:r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US" sz="3200" i="1"/>
                              <m:t>𝑥</m:t>
                            </m:r>
                          </m:e>
                          <m:sub>
                            <m:r>
                              <a:rPr lang="en-US" sz="3200" i="1"/>
                              <m:t>𝑖</m:t>
                            </m:r>
                          </m:sub>
                        </m:sSub>
                        <m:r>
                          <a:rPr lang="en-US" sz="3200"/>
                          <m:t>|</m:t>
                        </m:r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a:rPr lang="en-US" sz="3200" i="1"/>
                              <m:t>𝜇</m:t>
                            </m:r>
                          </m:e>
                          <m:sub>
                            <m:r>
                              <a:rPr lang="en-US" sz="3200" i="1"/>
                              <m:t>𝑗</m:t>
                            </m:r>
                          </m:sub>
                        </m:sSub>
                        <m:r>
                          <a:rPr lang="en-US" sz="3200"/>
                          <m:t>,</m:t>
                        </m:r>
                        <m:sSub>
                          <m:sSubPr>
                            <m:ctrlPr>
                              <a:rPr lang="en-IN" sz="3200" i="1"/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3200"/>
                              <m:t>Σ</m:t>
                            </m:r>
                          </m:e>
                          <m:sub>
                            <m:r>
                              <a:rPr lang="en-US" sz="3200" i="1"/>
                              <m:t>𝑗</m:t>
                            </m:r>
                          </m:sub>
                        </m:sSub>
                        <m:r>
                          <a:rPr lang="en-US" sz="3200"/>
                          <m:t>)</m:t>
                        </m:r>
                      </m:den>
                    </m:f>
                  </m:oMath>
                </a14:m>
                <a:endParaRPr lang="en-IN" sz="3200" dirty="0"/>
              </a:p>
              <a:p>
                <a:r>
                  <a:rPr lang="en-US" sz="3200" dirty="0"/>
                  <a:t>For example, for </a:t>
                </a:r>
                <a14:m>
                  <m:oMath xmlns:m="http://schemas.openxmlformats.org/officeDocument/2006/math">
                    <m:r>
                      <a:rPr lang="en-US" sz="3200" i="1"/>
                      <m:t>𝑥</m:t>
                    </m:r>
                    <m:r>
                      <a:rPr lang="en-US" sz="3200"/>
                      <m:t>=1.2</m:t>
                    </m:r>
                  </m:oMath>
                </a14:m>
                <a:r>
                  <a:rPr lang="en-US" sz="3200" dirty="0"/>
                  <a:t>:</a:t>
                </a:r>
                <a:endParaRPr lang="en-IN" sz="32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/>
                      <m:t>𝑝</m:t>
                    </m:r>
                    <m:r>
                      <a:rPr lang="en-US"/>
                      <m:t>(1.2|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=2,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/>
                          <m:t>1</m:t>
                        </m:r>
                      </m:sub>
                    </m:sSub>
                    <m:r>
                      <a:rPr lang="en-US"/>
                      <m:t>=1)=0.29, </m:t>
                    </m:r>
                    <m:r>
                      <a:rPr lang="en-US" i="1"/>
                      <m:t>𝑝</m:t>
                    </m:r>
                    <m:r>
                      <a:rPr lang="en-US"/>
                      <m:t>(1.2|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=5,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/>
                          <m:t>2</m:t>
                        </m:r>
                      </m:sub>
                    </m:sSub>
                    <m:r>
                      <a:rPr lang="en-US"/>
                      <m:t>=1)=0.01</m:t>
                    </m:r>
                  </m:oMath>
                </a14:m>
                <a:endParaRPr lang="en-IN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/>
                          <m:t>11</m:t>
                        </m:r>
                      </m:sub>
                    </m:sSub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US"/>
                          <m:t>0.5×0.29</m:t>
                        </m:r>
                      </m:num>
                      <m:den>
                        <m:r>
                          <a:rPr lang="en-US"/>
                          <m:t>(0.5×0.29)+(0.5×0.01)</m:t>
                        </m:r>
                      </m:den>
                    </m:f>
                    <m:r>
                      <a:rPr lang="en-US"/>
                      <m:t>=0.97, 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/>
                          <m:t>12</m:t>
                        </m:r>
                      </m:sub>
                    </m:sSub>
                    <m:r>
                      <a:rPr lang="en-US"/>
                      <m:t>=1</m:t>
                    </m:r>
                    <m:r>
                      <a:rPr lang="en-US" i="1"/>
                      <m:t>−</m:t>
                    </m:r>
                    <m:r>
                      <a:rPr lang="en-US"/>
                      <m:t>0.97=0.03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sz="3200" dirty="0"/>
                  <a:t>Repeating this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/>
                        </m:ctrlPr>
                      </m:sSubPr>
                      <m:e>
                        <m:r>
                          <a:rPr lang="en-US" sz="3200" i="1"/>
                          <m:t>𝑥</m:t>
                        </m:r>
                      </m:e>
                      <m:sub>
                        <m:r>
                          <a:rPr lang="en-US" sz="3200" i="1"/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, we obtain all responsibilities.</a:t>
                </a:r>
                <a:endParaRPr lang="en-IN" sz="3200" dirty="0"/>
              </a:p>
              <a:p>
                <a:pPr marL="365760" lvl="1" indent="0">
                  <a:buNone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45459" y="1600199"/>
                <a:ext cx="11042605" cy="5087471"/>
              </a:xfrm>
              <a:blipFill rotWithShape="0">
                <a:blip r:embed="rId2"/>
                <a:stretch>
                  <a:fillRect l="-718" t="-17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853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Applying EM to a 1D </a:t>
            </a:r>
            <a:r>
              <a:rPr lang="en-US" b="1" dirty="0" smtClean="0"/>
              <a:t>GMM..</a:t>
            </a:r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645459" y="1600199"/>
                <a:ext cx="11042605" cy="50874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M-Step: Update Parameters</a:t>
                </a:r>
                <a:endParaRPr lang="en-IN" dirty="0"/>
              </a:p>
              <a:p>
                <a:r>
                  <a:rPr lang="en-US" dirty="0"/>
                  <a:t>Using the updated responsibilities:</a:t>
                </a:r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r>
                          <a:rPr lang="en-US"/>
                          <m:t>1</m:t>
                        </m:r>
                      </m:num>
                      <m:den>
                        <m:r>
                          <a:rPr lang="en-US" i="1"/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i="1"/>
                        </m:ctrlPr>
                      </m:naryPr>
                      <m:sub>
                        <m:r>
                          <a:rPr lang="en-US" i="1"/>
                          <m:t>𝑖</m:t>
                        </m:r>
                        <m:r>
                          <a:rPr lang="en-US"/>
                          <m:t>=1</m:t>
                        </m:r>
                      </m:sub>
                      <m:sup>
                        <m:r>
                          <a:rPr lang="en-US" i="1"/>
                          <m:t>𝑁</m:t>
                        </m:r>
                      </m:sup>
                      <m:e>
                        <m:r>
                          <a:rPr lang="en-US"/>
                          <m:t> </m:t>
                        </m:r>
                      </m:e>
                    </m:nary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𝑟</m:t>
                        </m:r>
                      </m:e>
                      <m:sub>
                        <m:r>
                          <a:rPr lang="en-US" i="1"/>
                          <m:t>𝑖𝑘</m:t>
                        </m:r>
                      </m:sub>
                    </m:sSub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=</m:t>
                    </m:r>
                    <m:f>
                      <m:fPr>
                        <m:ctrlPr>
                          <a:rPr lang="en-IN" i="1"/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  <m:r>
                          <a:rPr lang="en-US"/>
                          <m:t>(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𝑥</m:t>
                            </m:r>
                          </m:e>
                          <m:sub>
                            <m:r>
                              <a:rPr lang="en-US" i="1"/>
                              <m:t>𝑖</m:t>
                            </m:r>
                          </m:sub>
                        </m:sSub>
                        <m:r>
                          <a:rPr lang="en-US" i="1"/>
                          <m:t>−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𝜇</m:t>
                            </m:r>
                          </m:e>
                          <m:sub>
                            <m:r>
                              <a:rPr lang="en-US" i="1"/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en-IN" i="1"/>
                            </m:ctrlPr>
                          </m:sSupPr>
                          <m:e>
                            <m:r>
                              <a:rPr lang="en-US"/>
                              <m:t>)</m:t>
                            </m:r>
                          </m:e>
                          <m:sup>
                            <m:r>
                              <a:rPr lang="en-US"/>
                              <m:t>2</m:t>
                            </m:r>
                          </m:sup>
                        </m:sSup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IN" i="1"/>
                            </m:ctrlPr>
                          </m:naryPr>
                          <m:sub>
                            <m:r>
                              <a:rPr lang="en-US" i="1"/>
                              <m:t>𝑖</m:t>
                            </m:r>
                            <m:r>
                              <a:rPr lang="en-US"/>
                              <m:t>=1</m:t>
                            </m:r>
                          </m:sub>
                          <m:sup>
                            <m:r>
                              <a:rPr lang="en-US" i="1"/>
                              <m:t>𝑁</m:t>
                            </m:r>
                          </m:sup>
                          <m:e>
                            <m:r>
                              <a:rPr lang="en-US"/>
                              <m:t> </m:t>
                            </m:r>
                          </m:e>
                        </m:nary>
                        <m:r>
                          <a:rPr lang="en-US"/>
                          <m:t> </m:t>
                        </m:r>
                        <m:sSub>
                          <m:sSubPr>
                            <m:ctrlPr>
                              <a:rPr lang="en-IN" i="1"/>
                            </m:ctrlPr>
                          </m:sSubPr>
                          <m:e>
                            <m:r>
                              <a:rPr lang="en-US" i="1"/>
                              <m:t>𝑟</m:t>
                            </m:r>
                          </m:e>
                          <m:sub>
                            <m:r>
                              <a:rPr lang="en-US" i="1"/>
                              <m:t>𝑖𝑘</m:t>
                            </m:r>
                          </m:sub>
                        </m:sSub>
                      </m:den>
                    </m:f>
                  </m:oMath>
                </a14:m>
                <a:endParaRPr lang="en-IN" dirty="0"/>
              </a:p>
              <a:p>
                <a:pPr marL="0" indent="0">
                  <a:buNone/>
                </a:pPr>
                <a:r>
                  <a:rPr lang="en-US" dirty="0"/>
                  <a:t>After updating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𝜋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a:rPr lang="en-US" i="1"/>
                          <m:t>𝜇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  <m:r>
                      <a:rPr lang="en-US"/>
                      <m:t>,</m:t>
                    </m:r>
                    <m:sSub>
                      <m:sSubPr>
                        <m:ctrlPr>
                          <a:rPr lang="en-IN" i="1"/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/>
                          <m:t>Σ</m:t>
                        </m:r>
                      </m:e>
                      <m:sub>
                        <m:r>
                          <a:rPr lang="en-US" i="1"/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:r>
                  <a:rPr lang="en-US" dirty="0" smtClean="0"/>
                  <a:t> </a:t>
                </a:r>
                <a:r>
                  <a:rPr lang="en-US" b="1" dirty="0"/>
                  <a:t>repeat the E-step and M-step</a:t>
                </a:r>
                <a:r>
                  <a:rPr lang="en-US" dirty="0"/>
                  <a:t> until convergence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645459" y="1600199"/>
                <a:ext cx="11042605" cy="5087471"/>
              </a:xfrm>
              <a:blipFill rotWithShape="0">
                <a:blip r:embed="rId2"/>
                <a:stretch>
                  <a:fillRect l="-1215" t="-1078" r="-3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9602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Custom 1">
      <a:majorFont>
        <a:latin typeface="Mongolian Baiti"/>
        <a:ea typeface=""/>
        <a:cs typeface=""/>
      </a:majorFont>
      <a:minorFont>
        <a:latin typeface="Mongolian Baiti"/>
        <a:ea typeface=""/>
        <a:cs typeface="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6456</TotalTime>
  <Words>745</Words>
  <Application>Microsoft Office PowerPoint</Application>
  <PresentationFormat>Widescreen</PresentationFormat>
  <Paragraphs>158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1" baseType="lpstr">
      <vt:lpstr>Arial</vt:lpstr>
      <vt:lpstr>Corbel</vt:lpstr>
      <vt:lpstr>Wingdings</vt:lpstr>
      <vt:lpstr>Mongolian Baiti</vt:lpstr>
      <vt:lpstr>Cambria Math</vt:lpstr>
      <vt:lpstr>Calibri</vt:lpstr>
      <vt:lpstr>Wingdings 2</vt:lpstr>
      <vt:lpstr>Times New Roman</vt:lpstr>
      <vt:lpstr>EB Garamond</vt:lpstr>
      <vt:lpstr>Median</vt:lpstr>
      <vt:lpstr>PowerPoint Presentation</vt:lpstr>
      <vt:lpstr>Expectation-Maximization (EM) for Gaussian Mixture Models (GMMs) </vt:lpstr>
      <vt:lpstr>EM for GMMs</vt:lpstr>
      <vt:lpstr>Mixture of Gaussians (MoG)</vt:lpstr>
      <vt:lpstr>EM Algorithm (MoG) </vt:lpstr>
      <vt:lpstr>EM Algorithm for GMM (MoG)</vt:lpstr>
      <vt:lpstr>EM Algorithm for GMM.. (MoG)</vt:lpstr>
      <vt:lpstr>Applying EM to a 1D GMM</vt:lpstr>
      <vt:lpstr>Applying EM to a 1D GMM..</vt:lpstr>
      <vt:lpstr>Applying EM to a 1D GMM..</vt:lpstr>
      <vt:lpstr>Expectation-Maximization (EM) for Mixture of Experts (MoEs) </vt:lpstr>
      <vt:lpstr>Mixture of Experts (MoEs) </vt:lpstr>
      <vt:lpstr>EM for MoE</vt:lpstr>
      <vt:lpstr>Expected Complete Data Log-Likelihood (Q-function)</vt:lpstr>
      <vt:lpstr>E-step: Computing Responsibilities</vt:lpstr>
      <vt:lpstr>M-step: Updating Parameters (1)</vt:lpstr>
      <vt:lpstr>M-step: Updating Parameters (2)</vt:lpstr>
      <vt:lpstr>Summary : EM for MoE (1)</vt:lpstr>
      <vt:lpstr>Summary : EM for MoE (2)</vt:lpstr>
      <vt:lpstr>Differences Between EM for GMMs and MoE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Post-disaster Image Analysis For Urban Regions:  A Domain Adaptation Approach</dc:title>
  <dc:creator>Prakash</dc:creator>
  <cp:lastModifiedBy>Microsoft account</cp:lastModifiedBy>
  <cp:revision>569</cp:revision>
  <cp:lastPrinted>2018-09-13T22:08:13Z</cp:lastPrinted>
  <dcterms:modified xsi:type="dcterms:W3CDTF">2025-03-16T02:40:42Z</dcterms:modified>
</cp:coreProperties>
</file>