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23"/>
  </p:notesMasterIdLst>
  <p:sldIdLst>
    <p:sldId id="420" r:id="rId2"/>
    <p:sldId id="506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47" r:id="rId22"/>
  </p:sldIdLst>
  <p:sldSz cx="12192000" cy="6858000"/>
  <p:notesSz cx="7315200" cy="9601200"/>
  <p:embeddedFontLst>
    <p:embeddedFont>
      <p:font typeface="Mongolian Baiti" panose="03000500000000000000" pitchFamily="66" charset="0"/>
      <p:regular r:id="rId24"/>
    </p:embeddedFont>
    <p:embeddedFont>
      <p:font typeface="EB Garamond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Wingdings 2" panose="05020102010507070707" pitchFamily="18" charset="2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 varScale="1">
        <p:scale>
          <a:sx n="54" d="100"/>
          <a:sy n="54" d="100"/>
        </p:scale>
        <p:origin x="1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GB" dirty="0">
              <a:cs typeface="Mongolian Baiti"/>
            </a:endParaRPr>
          </a:p>
        </p:txBody>
      </p:sp>
      <p:sp>
        <p:nvSpPr>
          <p:cNvPr id="5" name="Google Shape;137;p19"/>
          <p:cNvSpPr txBox="1">
            <a:spLocks/>
          </p:cNvSpPr>
          <p:nvPr/>
        </p:nvSpPr>
        <p:spPr>
          <a:xfrm>
            <a:off x="-73002" y="514356"/>
            <a:ext cx="12163402" cy="99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Pts val="4400"/>
              <a:buFontTx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Mixture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 and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EM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algorithm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6" name="Google Shape;137;p19"/>
          <p:cNvSpPr txBox="1">
            <a:spLocks/>
          </p:cNvSpPr>
          <p:nvPr/>
        </p:nvSpPr>
        <p:spPr>
          <a:xfrm>
            <a:off x="2267507" y="2215233"/>
            <a:ext cx="9283631" cy="151408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sz="3600" cap="none" dirty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Fitting Models with Missing </a:t>
            </a:r>
            <a:r>
              <a:rPr lang="en-IN" sz="3600" cap="none" dirty="0" smtClean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Data</a:t>
            </a:r>
          </a:p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US" sz="3600" cap="none" dirty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 Selection for 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The </a:t>
            </a:r>
            <a:r>
              <a:rPr lang="en-US" b="1" dirty="0"/>
              <a:t>EM algorithm</a:t>
            </a:r>
            <a:r>
              <a:rPr lang="en-US" dirty="0"/>
              <a:t> provides an iterative way to estimate missing data and learn model parameters.</a:t>
            </a:r>
            <a:endParaRPr lang="en-IN" dirty="0"/>
          </a:p>
          <a:p>
            <a:pPr lvl="0"/>
            <a:r>
              <a:rPr lang="en-US" b="1" dirty="0"/>
              <a:t>E-Step</a:t>
            </a:r>
            <a:r>
              <a:rPr lang="en-US" dirty="0"/>
              <a:t>: Compute expected values of missing data using conditional distributions.</a:t>
            </a:r>
            <a:endParaRPr lang="en-IN" dirty="0"/>
          </a:p>
          <a:p>
            <a:pPr lvl="0"/>
            <a:r>
              <a:rPr lang="en-US" b="1" dirty="0"/>
              <a:t>M-Step</a:t>
            </a:r>
            <a:r>
              <a:rPr lang="en-US" dirty="0"/>
              <a:t>: Update parameters using expected sufficient statistics.</a:t>
            </a:r>
            <a:endParaRPr lang="en-IN" dirty="0"/>
          </a:p>
          <a:p>
            <a:pPr lvl="0"/>
            <a:r>
              <a:rPr lang="en-US" dirty="0"/>
              <a:t>EM guarantees that the likelihood increases at each iteration, leading to a </a:t>
            </a:r>
            <a:r>
              <a:rPr lang="en-US" b="1" dirty="0"/>
              <a:t>local maximum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EM is widely used in </a:t>
            </a:r>
            <a:r>
              <a:rPr lang="en-US" b="1" dirty="0"/>
              <a:t>Gaussian Mixture Models (GMMs), Hidden Markov Models (HMMs), and Bayesian Networks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988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299" y="2971799"/>
            <a:ext cx="108712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 Selection for Latent Variable </a:t>
            </a:r>
            <a:r>
              <a:rPr lang="en-US" dirty="0" smtClean="0">
                <a:solidFill>
                  <a:schemeClr val="tx1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9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Latent Variable Models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When using </a:t>
                </a:r>
                <a:r>
                  <a:rPr lang="en-US" b="1" dirty="0"/>
                  <a:t>Latent Variable Models (LVMs)</a:t>
                </a:r>
                <a:r>
                  <a:rPr lang="en-US" dirty="0"/>
                  <a:t>, a crucial decision is selecting the appropriate number of latent variables, which directly controls the </a:t>
                </a:r>
                <a:r>
                  <a:rPr lang="en-US" dirty="0" smtClean="0"/>
                  <a:t>complexity of the model. A key example is in mixture models, where we must specify </a:t>
                </a:r>
                <a14:m>
                  <m:oMath xmlns:m="http://schemas.openxmlformats.org/officeDocument/2006/math">
                    <m:r>
                      <a:rPr lang="en-US" b="0" i="1"/>
                      <m:t>𝐾</m:t>
                    </m:r>
                  </m:oMath>
                </a14:m>
                <a:r>
                  <a:rPr lang="en-US" dirty="0"/>
                  <a:t>, the number of clusters.</a:t>
                </a:r>
                <a:endParaRPr lang="en-IN" dirty="0"/>
              </a:p>
              <a:p>
                <a:r>
                  <a:rPr lang="en-US" dirty="0" smtClean="0"/>
                  <a:t>This process of determining the optimal model complexity is known as </a:t>
                </a:r>
                <a:r>
                  <a:rPr lang="en-US" b="1" dirty="0" smtClean="0"/>
                  <a:t>model selection</a:t>
                </a:r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Different approaches are used depending on whether the model is </a:t>
                </a:r>
                <a:r>
                  <a:rPr lang="en-US" b="1" dirty="0" smtClean="0"/>
                  <a:t>probabilistic</a:t>
                </a:r>
                <a:r>
                  <a:rPr lang="en-US" dirty="0" smtClean="0"/>
                  <a:t> (e.g., Gaussian Mixture Models) or </a:t>
                </a:r>
                <a:r>
                  <a:rPr lang="en-US" b="1" dirty="0" smtClean="0"/>
                  <a:t>non-probabilistic</a:t>
                </a:r>
                <a:r>
                  <a:rPr lang="en-US" dirty="0" smtClean="0"/>
                  <a:t> (e.g., K-means).</a:t>
                </a:r>
                <a:endParaRPr lang="en-IN" dirty="0" smtClean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0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8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 for Probabilistic Models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9081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Probabilistic models are based on likelihood functions and Bayesian principles. The key goal is to </a:t>
                </a:r>
                <a:r>
                  <a:rPr lang="en-US" b="1" dirty="0"/>
                  <a:t>maximize the marginal likelihood</a:t>
                </a:r>
                <a:r>
                  <a:rPr lang="en-US" dirty="0"/>
                  <a:t>: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i="1"/>
                          </m:ctrlPr>
                        </m:sSupPr>
                        <m:e>
                          <m:r>
                            <a:rPr lang="en-US" i="1"/>
                            <m:t>𝐾</m:t>
                          </m:r>
                        </m:e>
                        <m:sup>
                          <m:r>
                            <a:rPr lang="en-US" i="1"/>
                            <m:t>∗</m:t>
                          </m:r>
                        </m:sup>
                      </m:sSup>
                      <m:r>
                        <a:rPr lang="en-US"/>
                        <m:t>=</m:t>
                      </m:r>
                      <m:r>
                        <m:rPr>
                          <m:sty m:val="p"/>
                        </m:rPr>
                        <a:rPr lang="en-US"/>
                        <m:t>arg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en-IN" i="1"/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/>
                            <m:t>max</m:t>
                          </m:r>
                        </m:e>
                        <m:lim>
                          <m:r>
                            <a:rPr lang="en-US" i="1"/>
                            <m:t>𝐾</m:t>
                          </m:r>
                        </m:lim>
                      </m:limLow>
                      <m:r>
                        <a:rPr lang="en-US"/>
                        <m:t> </m:t>
                      </m:r>
                      <m:r>
                        <a:rPr lang="en-US" i="1"/>
                        <m:t>𝑝</m:t>
                      </m:r>
                      <m:r>
                        <a:rPr lang="en-US"/>
                        <m:t>(</m:t>
                      </m:r>
                      <m:r>
                        <a:rPr lang="en-US" i="1"/>
                        <m:t>𝐷</m:t>
                      </m:r>
                      <m:r>
                        <a:rPr lang="en-US"/>
                        <m:t>|</m:t>
                      </m:r>
                      <m:r>
                        <a:rPr lang="en-US" i="1"/>
                        <m:t>𝐾</m:t>
                      </m:r>
                      <m:r>
                        <a:rPr lang="en-US"/>
                        <m:t>)</m:t>
                      </m:r>
                    </m:oMath>
                  </m:oMathPara>
                </a14:m>
                <a:endParaRPr lang="en-IN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r>
                      <a:rPr lang="en-US" i="1"/>
                      <m:t>𝐷</m:t>
                    </m:r>
                    <m:r>
                      <a:rPr lang="en-US"/>
                      <m:t>|</m:t>
                    </m:r>
                    <m:r>
                      <a:rPr lang="en-US" i="1"/>
                      <m:t>𝐾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the probability of the observed data given a particular model with </a:t>
                </a:r>
                <a14:m>
                  <m:oMath xmlns:m="http://schemas.openxmlformats.org/officeDocument/2006/math">
                    <m:r>
                      <a:rPr lang="en-US" i="1"/>
                      <m:t>𝐾</m:t>
                    </m:r>
                  </m:oMath>
                </a14:m>
                <a:r>
                  <a:rPr lang="en-US" dirty="0"/>
                  <a:t> components.</a:t>
                </a:r>
                <a:endParaRPr lang="en-IN" dirty="0"/>
              </a:p>
              <a:p>
                <a:r>
                  <a:rPr lang="en-US" b="1" dirty="0"/>
                  <a:t>Challenges with Marginal Likelihood Computation</a:t>
                </a:r>
                <a:endParaRPr lang="en-IN" dirty="0"/>
              </a:p>
              <a:p>
                <a:pPr lvl="1"/>
                <a:r>
                  <a:rPr lang="en-US" dirty="0"/>
                  <a:t>Difficult Computation: Evaluating the marginal likelihood in LVMs is computationally expensive and often infeasible.</a:t>
                </a:r>
                <a:endParaRPr lang="en-IN" dirty="0"/>
              </a:p>
              <a:p>
                <a:pPr lvl="1"/>
                <a:r>
                  <a:rPr lang="en-US" dirty="0"/>
                  <a:t>Model Search Complexity: Searching for the best </a:t>
                </a:r>
                <a14:m>
                  <m:oMath xmlns:m="http://schemas.openxmlformats.org/officeDocument/2006/math">
                    <m:r>
                      <a:rPr lang="en-US" b="0" i="1"/>
                      <m:t>𝐾</m:t>
                    </m:r>
                  </m:oMath>
                </a14:m>
                <a:r>
                  <a:rPr lang="en-US" dirty="0"/>
                  <a:t> requires evaluating multiple models, which can be time-consuming.</a:t>
                </a:r>
                <a:endParaRPr lang="en-IN" dirty="0"/>
              </a:p>
              <a:p>
                <a:r>
                  <a:rPr lang="en-US" b="1" u="sng" dirty="0"/>
                  <a:t>Since directly computing the marginal likelihood is difficult, approximate methods are </a:t>
                </a:r>
                <a:r>
                  <a:rPr lang="en-US" b="1" u="sng" dirty="0" smtClean="0"/>
                  <a:t>used </a:t>
                </a:r>
                <a:endParaRPr lang="en-IN" b="1" u="sng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908176"/>
              </a:xfrm>
              <a:blipFill rotWithShape="0">
                <a:blip r:embed="rId2"/>
                <a:stretch>
                  <a:fillRect l="-224" t="-1988" b="-2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64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Alternative Approaches for Model Selection in Probabilistic Models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50874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(1) Bayesian Information Criterion (BIC)</a:t>
                </a:r>
                <a:endParaRPr lang="en-IN" sz="2800" dirty="0"/>
              </a:p>
              <a:p>
                <a:pPr lvl="0"/>
                <a:r>
                  <a:rPr lang="en-US" sz="3200" dirty="0"/>
                  <a:t>BIC is an approximation of the marginal likelihood and penalizes model complexity.</a:t>
                </a:r>
                <a:endParaRPr lang="en-IN" sz="32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3200" i="1"/>
                      <m:t>𝐵𝐼𝐶</m:t>
                    </m:r>
                    <m:r>
                      <a:rPr lang="en-US" sz="3200"/>
                      <m:t>=</m:t>
                    </m:r>
                    <m:r>
                      <a:rPr lang="en-US" sz="3200" i="1"/>
                      <m:t>−</m:t>
                    </m:r>
                    <m:r>
                      <a:rPr lang="en-US" sz="3200"/>
                      <m:t>2</m:t>
                    </m:r>
                    <m:r>
                      <m:rPr>
                        <m:sty m:val="p"/>
                      </m:rPr>
                      <a:rPr lang="en-US" sz="3200"/>
                      <m:t>log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/>
                      <m:t>𝑝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/>
                          <m:t>𝐷</m:t>
                        </m:r>
                      </m:e>
                      <m:e>
                        <m:r>
                          <a:rPr lang="en-US" sz="3200" i="1"/>
                          <m:t>𝜃</m:t>
                        </m:r>
                      </m:e>
                    </m:d>
                    <m:r>
                      <a:rPr lang="en-US" sz="3200"/>
                      <m:t>+</m:t>
                    </m:r>
                    <m:r>
                      <a:rPr lang="en-US" sz="3200" i="1"/>
                      <m:t>𝐾</m:t>
                    </m:r>
                    <m:r>
                      <m:rPr>
                        <m:sty m:val="p"/>
                      </m:rPr>
                      <a:rPr lang="en-US" sz="3200"/>
                      <m:t>log</m:t>
                    </m:r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/>
                      <m:t>𝑁</m:t>
                    </m:r>
                  </m:oMath>
                </a14:m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/>
                      <m:t>𝑝</m:t>
                    </m:r>
                    <m:r>
                      <a:rPr lang="en-US" sz="2800"/>
                      <m:t>(</m:t>
                    </m:r>
                    <m:r>
                      <a:rPr lang="en-US" sz="2800" i="1"/>
                      <m:t>𝐷</m:t>
                    </m:r>
                    <m:r>
                      <a:rPr lang="en-US" sz="2800"/>
                      <m:t>|</m:t>
                    </m:r>
                    <m:r>
                      <a:rPr lang="en-US" sz="2800" i="1"/>
                      <m:t>𝜃</m:t>
                    </m:r>
                    <m:r>
                      <a:rPr lang="en-US" sz="2800"/>
                      <m:t>)</m:t>
                    </m:r>
                  </m:oMath>
                </a14:m>
                <a:r>
                  <a:rPr lang="en-US" sz="2800" dirty="0"/>
                  <a:t> is the likelihood of the data given parameters </a:t>
                </a:r>
                <a14:m>
                  <m:oMath xmlns:m="http://schemas.openxmlformats.org/officeDocument/2006/math">
                    <m:r>
                      <a:rPr lang="en-US" sz="2800" i="1"/>
                      <m:t>𝜃</m:t>
                    </m:r>
                  </m:oMath>
                </a14:m>
                <a:r>
                  <a:rPr lang="en-US" sz="2800" dirty="0"/>
                  <a:t>,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/>
                      <m:t>𝐾</m:t>
                    </m:r>
                  </m:oMath>
                </a14:m>
                <a:r>
                  <a:rPr lang="en-US" sz="2800" dirty="0"/>
                  <a:t> is the number of free parameters in the model,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/>
                      <m:t>𝑁</m:t>
                    </m:r>
                  </m:oMath>
                </a14:m>
                <a:r>
                  <a:rPr lang="en-US" sz="2800" dirty="0"/>
                  <a:t> is the number of data points.</a:t>
                </a:r>
                <a:endParaRPr lang="en-IN" sz="2800" dirty="0"/>
              </a:p>
              <a:p>
                <a:pPr lvl="0"/>
                <a:r>
                  <a:rPr lang="en-US" sz="3200" dirty="0"/>
                  <a:t>A lower BIC value indicates a better model</a:t>
                </a:r>
                <a:r>
                  <a:rPr lang="en-US" sz="3200" dirty="0" smtClean="0"/>
                  <a:t>.</a:t>
                </a:r>
                <a:endParaRPr lang="en-IN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5087471"/>
              </a:xfrm>
              <a:blipFill rotWithShape="0">
                <a:blip r:embed="rId2"/>
                <a:stretch>
                  <a:fillRect l="-1402" t="-13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069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Alternative Approaches for Model Selection in Probabilistic Models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0871200" cy="50874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b="1" dirty="0"/>
              <a:t>(2) Cross-Validated Likelihood</a:t>
            </a:r>
            <a:endParaRPr lang="en-IN" sz="3200" dirty="0"/>
          </a:p>
          <a:p>
            <a:pPr lvl="0"/>
            <a:r>
              <a:rPr lang="en-US" sz="3200" dirty="0"/>
              <a:t>Uses </a:t>
            </a:r>
            <a:r>
              <a:rPr lang="en-US" sz="3200" b="1" dirty="0"/>
              <a:t>cross-validation (CV)</a:t>
            </a:r>
            <a:r>
              <a:rPr lang="en-US" sz="3200" dirty="0"/>
              <a:t> to estimate the likelihood of the model on unseen data.</a:t>
            </a:r>
            <a:endParaRPr lang="en-IN" sz="3200" dirty="0"/>
          </a:p>
          <a:p>
            <a:pPr lvl="0"/>
            <a:r>
              <a:rPr lang="en-US" sz="3200" dirty="0"/>
              <a:t>Computationally expensive as the model must be fit multiple times for different folds of the data.</a:t>
            </a:r>
            <a:endParaRPr lang="en-IN" sz="3200" dirty="0"/>
          </a:p>
          <a:p>
            <a:pPr lvl="0"/>
            <a:r>
              <a:rPr lang="en-US" sz="3200" dirty="0"/>
              <a:t>Typically used when BIC is unreliable.</a:t>
            </a:r>
            <a:endParaRPr lang="en-IN" sz="3200" dirty="0"/>
          </a:p>
          <a:p>
            <a:pPr marL="0" indent="0">
              <a:buNone/>
            </a:pPr>
            <a:r>
              <a:rPr lang="en-US" sz="3200" b="1" dirty="0"/>
              <a:t>(3) Bayesian Occam’s Razor</a:t>
            </a:r>
            <a:endParaRPr lang="en-IN" sz="3200" dirty="0"/>
          </a:p>
          <a:p>
            <a:pPr lvl="0"/>
            <a:r>
              <a:rPr lang="en-US" sz="3200" dirty="0"/>
              <a:t>The idea that simpler models should be preferred unless more complexity is justified.</a:t>
            </a:r>
            <a:endParaRPr lang="en-IN" sz="3200" dirty="0"/>
          </a:p>
          <a:p>
            <a:pPr lvl="0"/>
            <a:r>
              <a:rPr lang="en-US" sz="3200" dirty="0"/>
              <a:t>A model is initialized with a large number of components, but Bayesian inference automatically removes unnecessary components.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0084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Alternative Approaches for Model Selection in Probabilistic Models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508747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(4) Stochastic Model Selection</a:t>
                </a:r>
                <a:endParaRPr lang="en-IN" sz="2800" dirty="0"/>
              </a:p>
              <a:p>
                <a:r>
                  <a:rPr lang="en-US" sz="3200" dirty="0"/>
                  <a:t>Instead of exhaustively searching for </a:t>
                </a:r>
                <a14:m>
                  <m:oMath xmlns:m="http://schemas.openxmlformats.org/officeDocument/2006/math">
                    <m:r>
                      <a:rPr lang="en-US" sz="3200" i="1"/>
                      <m:t>𝐾</m:t>
                    </m:r>
                  </m:oMath>
                </a14:m>
                <a:r>
                  <a:rPr lang="en-US" sz="3200" dirty="0"/>
                  <a:t>, we use </a:t>
                </a:r>
                <a:r>
                  <a:rPr lang="en-US" sz="3200" b="1" dirty="0"/>
                  <a:t>sampling-based methods</a:t>
                </a:r>
                <a:r>
                  <a:rPr lang="en-US" sz="3200" dirty="0"/>
                  <a:t>:</a:t>
                </a:r>
                <a:endParaRPr lang="en-IN" sz="3200" dirty="0"/>
              </a:p>
              <a:p>
                <a:pPr marL="0" indent="0">
                  <a:buNone/>
                </a:pPr>
                <a:r>
                  <a:rPr lang="en-US" sz="3200" b="1" dirty="0"/>
                  <a:t>(a) Reversible Jump MCMC (RJ-MCMC)</a:t>
                </a:r>
                <a:endParaRPr lang="en-IN" sz="3200" dirty="0"/>
              </a:p>
              <a:p>
                <a:pPr lvl="0"/>
                <a:r>
                  <a:rPr lang="en-US" sz="3200" dirty="0"/>
                  <a:t>A type of Markov Chain Monte Carlo (MCMC) that allows changing the number of parameters during sampling.</a:t>
                </a:r>
                <a:endParaRPr lang="en-IN" sz="3200" dirty="0"/>
              </a:p>
              <a:p>
                <a:pPr lvl="0"/>
                <a:r>
                  <a:rPr lang="en-US" sz="3200" dirty="0"/>
                  <a:t>Uses birth and death moves:</a:t>
                </a:r>
                <a:endParaRPr lang="en-IN" sz="3200" dirty="0"/>
              </a:p>
              <a:p>
                <a:pPr lvl="1"/>
                <a:r>
                  <a:rPr lang="en-US" sz="2800" dirty="0"/>
                  <a:t>Birth move: Introduces a new cluster/component.</a:t>
                </a:r>
                <a:endParaRPr lang="en-IN" sz="2800" dirty="0"/>
              </a:p>
              <a:p>
                <a:pPr lvl="1"/>
                <a:r>
                  <a:rPr lang="en-US" sz="2800" dirty="0"/>
                  <a:t>Death move: Removes an unnecessary cluster/component.</a:t>
                </a:r>
                <a:endParaRPr lang="en-IN" sz="2800" dirty="0"/>
              </a:p>
              <a:p>
                <a:pPr lvl="0"/>
                <a:r>
                  <a:rPr lang="en-US" sz="3200" b="1" dirty="0" smtClean="0"/>
                  <a:t>Advantages</a:t>
                </a:r>
                <a:r>
                  <a:rPr lang="en-US" sz="3200" dirty="0" smtClean="0"/>
                  <a:t>:</a:t>
                </a:r>
                <a:r>
                  <a:rPr lang="en-IN" sz="3200" dirty="0"/>
                  <a:t> </a:t>
                </a:r>
                <a:r>
                  <a:rPr lang="en-US" sz="2800" dirty="0" smtClean="0"/>
                  <a:t>Avoids </a:t>
                </a:r>
                <a:r>
                  <a:rPr lang="en-US" sz="2800" dirty="0"/>
                  <a:t>evaluating all possible </a:t>
                </a:r>
                <a14:m>
                  <m:oMath xmlns:m="http://schemas.openxmlformats.org/officeDocument/2006/math">
                    <m:r>
                      <a:rPr lang="en-US" sz="2800" i="1"/>
                      <m:t>𝐾</m:t>
                    </m:r>
                  </m:oMath>
                </a14:m>
                <a:r>
                  <a:rPr lang="en-US" sz="2800" dirty="0"/>
                  <a:t> values </a:t>
                </a:r>
                <a:r>
                  <a:rPr lang="en-US" sz="2800" dirty="0" smtClean="0"/>
                  <a:t>explicitly.</a:t>
                </a:r>
                <a:r>
                  <a:rPr lang="en-IN" sz="2800" dirty="0"/>
                  <a:t> </a:t>
                </a:r>
                <a:r>
                  <a:rPr lang="en-US" sz="2800" dirty="0" smtClean="0"/>
                  <a:t>Can </a:t>
                </a:r>
                <a:r>
                  <a:rPr lang="en-US" sz="2800" dirty="0"/>
                  <a:t>be more efficient than exhaustive search.</a:t>
                </a:r>
                <a:endParaRPr lang="en-IN" sz="2800" dirty="0"/>
              </a:p>
              <a:p>
                <a:pPr lvl="0"/>
                <a:r>
                  <a:rPr lang="en-US" sz="3200" b="1" dirty="0" smtClean="0"/>
                  <a:t>Disadvantages</a:t>
                </a:r>
                <a:r>
                  <a:rPr lang="en-US" sz="3200" dirty="0" smtClean="0"/>
                  <a:t>:</a:t>
                </a:r>
                <a:r>
                  <a:rPr lang="en-IN" sz="3200" dirty="0"/>
                  <a:t> </a:t>
                </a:r>
                <a:r>
                  <a:rPr lang="en-US" sz="2800" dirty="0" smtClean="0"/>
                  <a:t>Can </a:t>
                </a:r>
                <a:r>
                  <a:rPr lang="en-US" sz="2800" dirty="0"/>
                  <a:t>be slow and hard to implement.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US" sz="3200" b="1" dirty="0"/>
                  <a:t>(b) </a:t>
                </a:r>
                <a:r>
                  <a:rPr lang="en-US" sz="3200" b="1" dirty="0" err="1"/>
                  <a:t>Dirichlet</a:t>
                </a:r>
                <a:r>
                  <a:rPr lang="en-US" sz="3200" b="1" dirty="0"/>
                  <a:t> Process Mixture Models (DPMM)</a:t>
                </a:r>
                <a:endParaRPr lang="en-IN" sz="3200" dirty="0"/>
              </a:p>
              <a:p>
                <a:pPr lvl="0"/>
                <a:r>
                  <a:rPr lang="en-US" sz="3200" dirty="0"/>
                  <a:t>Uses a </a:t>
                </a:r>
                <a:r>
                  <a:rPr lang="en-US" sz="3200" dirty="0" err="1"/>
                  <a:t>Dirichlet</a:t>
                </a:r>
                <a:r>
                  <a:rPr lang="en-US" sz="3200" dirty="0"/>
                  <a:t> Process as a prior, allowing an unbounded number of clusters.</a:t>
                </a:r>
                <a:endParaRPr lang="en-IN" sz="3200" dirty="0"/>
              </a:p>
              <a:p>
                <a:pPr lvl="0"/>
                <a:r>
                  <a:rPr lang="en-US" sz="3200" dirty="0"/>
                  <a:t>Fitting is done via Gibbs sampling.</a:t>
                </a:r>
                <a:endParaRPr lang="en-IN" sz="3200" dirty="0"/>
              </a:p>
              <a:p>
                <a:pPr lvl="0"/>
                <a:r>
                  <a:rPr lang="en-US" sz="3200" dirty="0"/>
                  <a:t>Advantage: Automatically finds the appropriate number of clusters without needing explicit model selection.</a:t>
                </a:r>
                <a:endParaRPr lang="en-IN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5087471"/>
              </a:xfrm>
              <a:blipFill rotWithShape="0">
                <a:blip r:embed="rId2"/>
                <a:stretch>
                  <a:fillRect l="-561" t="-1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62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 Selection for Non-Probabilistic </a:t>
            </a:r>
            <a:r>
              <a:rPr lang="en-US" b="1" dirty="0" smtClean="0"/>
              <a:t>Methods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If the model is </a:t>
                </a:r>
                <a:r>
                  <a:rPr lang="en-US" sz="3200" b="1" dirty="0"/>
                  <a:t>not probabilistic</a:t>
                </a:r>
                <a:r>
                  <a:rPr lang="en-US" sz="3200" dirty="0"/>
                  <a:t>, we cannot use likelihood-based approaches. Instead, we focus on </a:t>
                </a:r>
                <a:r>
                  <a:rPr lang="en-US" sz="3200" b="1" dirty="0"/>
                  <a:t>reconstruction error</a:t>
                </a:r>
                <a:r>
                  <a:rPr lang="en-US" sz="3200" dirty="0"/>
                  <a:t>.</a:t>
                </a:r>
                <a:endParaRPr lang="en-IN" sz="3200" dirty="0"/>
              </a:p>
              <a:p>
                <a:pPr marL="0" indent="0">
                  <a:buNone/>
                </a:pPr>
                <a:r>
                  <a:rPr lang="en-US" sz="3200" b="1" dirty="0"/>
                  <a:t>Reconstruction Error in K-Means</a:t>
                </a:r>
                <a:endParaRPr lang="en-IN" sz="2000" dirty="0"/>
              </a:p>
              <a:p>
                <a:r>
                  <a:rPr lang="en-US" sz="3200" dirty="0"/>
                  <a:t>For K-means, </a:t>
                </a:r>
                <a:r>
                  <a:rPr lang="en-US" sz="3200" b="1" dirty="0"/>
                  <a:t>reconstruction error</a:t>
                </a:r>
                <a:r>
                  <a:rPr lang="en-US" sz="3200" dirty="0"/>
                  <a:t> measures how well the data points are represented by their assigned cluster centers:</a:t>
                </a:r>
                <a:endParaRPr lang="en-IN" sz="3200" dirty="0"/>
              </a:p>
              <a:p>
                <a14:m>
                  <m:oMath xmlns:m="http://schemas.openxmlformats.org/officeDocument/2006/math">
                    <m:r>
                      <a:rPr lang="en-US" sz="3200" i="1"/>
                      <m:t>𝐸</m:t>
                    </m:r>
                    <m:r>
                      <a:rPr lang="en-US" sz="3200"/>
                      <m:t>(</m:t>
                    </m:r>
                    <m:r>
                      <a:rPr lang="en-US" sz="3200" i="1"/>
                      <m:t>𝐷</m:t>
                    </m:r>
                    <m:r>
                      <a:rPr lang="en-US" sz="3200"/>
                      <m:t>,</m:t>
                    </m:r>
                    <m:r>
                      <a:rPr lang="en-US" sz="3200" i="1"/>
                      <m:t>𝐾</m:t>
                    </m:r>
                    <m:r>
                      <a:rPr lang="en-US" sz="3200"/>
                      <m:t>)=</m:t>
                    </m:r>
                    <m:f>
                      <m:fPr>
                        <m:ctrlPr>
                          <a:rPr lang="en-IN" sz="3200" i="1"/>
                        </m:ctrlPr>
                      </m:fPr>
                      <m:num>
                        <m:r>
                          <a:rPr lang="en-US" sz="3200"/>
                          <m:t>1</m:t>
                        </m:r>
                      </m:num>
                      <m:den>
                        <m:r>
                          <a:rPr lang="en-US" sz="3200"/>
                          <m:t>|</m:t>
                        </m:r>
                        <m:r>
                          <a:rPr lang="en-US" sz="3200" i="1"/>
                          <m:t>𝐷</m:t>
                        </m:r>
                        <m:r>
                          <a:rPr lang="en-US" sz="3200"/>
                          <m:t>|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3200" i="1"/>
                        </m:ctrlPr>
                      </m:naryPr>
                      <m:sub>
                        <m:r>
                          <a:rPr lang="en-US" sz="3200" i="1"/>
                          <m:t>𝑖</m:t>
                        </m:r>
                        <m:r>
                          <a:rPr lang="en-US" sz="3200"/>
                          <m:t>∈</m:t>
                        </m:r>
                        <m:r>
                          <a:rPr lang="en-US" sz="3200" i="1"/>
                          <m:t>𝐷</m:t>
                        </m:r>
                      </m:sub>
                      <m:sup/>
                      <m:e>
                        <m:r>
                          <a:rPr lang="en-US" sz="3200"/>
                          <m:t> </m:t>
                        </m:r>
                      </m:e>
                    </m:nary>
                    <m:r>
                      <a:rPr lang="en-US" sz="3200"/>
                      <m:t>||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  <m:r>
                      <a:rPr lang="en-US" sz="3200" i="1"/>
                      <m:t>−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sz="3200" i="1"/>
                            </m:ctrlPr>
                          </m:accPr>
                          <m:e>
                            <m:r>
                              <a:rPr lang="en-US" sz="3200" i="1"/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  <m:r>
                      <a:rPr lang="en-US" sz="3200"/>
                      <m:t>|</m:t>
                    </m:r>
                    <m:sSup>
                      <m:sSupPr>
                        <m:ctrlPr>
                          <a:rPr lang="en-IN" sz="3200" i="1"/>
                        </m:ctrlPr>
                      </m:sSupPr>
                      <m:e>
                        <m:r>
                          <a:rPr lang="en-US" sz="3200"/>
                          <m:t>|</m:t>
                        </m:r>
                      </m:e>
                      <m:sup>
                        <m:r>
                          <a:rPr lang="en-US" sz="3200"/>
                          <m:t>2</m:t>
                        </m:r>
                      </m:sup>
                    </m:sSup>
                  </m:oMath>
                </a14:m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 data point,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IN" i="1"/>
                            </m:ctrlPr>
                          </m:accPr>
                          <m:e>
                            <m:r>
                              <a:rPr lang="en-US" i="1"/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its corresponding cluster center.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sz="3200" b="1" dirty="0"/>
                  <a:t>Observations from Reconstruction Error</a:t>
                </a:r>
                <a:endParaRPr lang="en-IN" sz="2000" dirty="0"/>
              </a:p>
              <a:p>
                <a:pPr lvl="0"/>
                <a:r>
                  <a:rPr lang="en-US" sz="3200" dirty="0"/>
                  <a:t>Error always decreases as </a:t>
                </a:r>
                <a14:m>
                  <m:oMath xmlns:m="http://schemas.openxmlformats.org/officeDocument/2006/math">
                    <m:r>
                      <a:rPr lang="en-US" sz="3200" b="0" i="1"/>
                      <m:t>𝐾</m:t>
                    </m:r>
                  </m:oMath>
                </a14:m>
                <a:r>
                  <a:rPr lang="en-US" sz="3200" dirty="0"/>
                  <a:t> increases:</a:t>
                </a:r>
                <a:endParaRPr lang="en-IN" sz="3200" dirty="0"/>
              </a:p>
              <a:p>
                <a:pPr lvl="1"/>
                <a:r>
                  <a:rPr lang="en-US" sz="2800" dirty="0"/>
                  <a:t>More clusters mean each point is closer to its assigned centroid.</a:t>
                </a:r>
                <a:endParaRPr lang="en-IN" sz="2800" dirty="0"/>
              </a:p>
              <a:p>
                <a:pPr lvl="1"/>
                <a:r>
                  <a:rPr lang="en-US" sz="2800" dirty="0"/>
                  <a:t>Example: Figure 11.21(b) shows how centroids tile the space as </a:t>
                </a:r>
                <a14:m>
                  <m:oMath xmlns:m="http://schemas.openxmlformats.org/officeDocument/2006/math">
                    <m:r>
                      <a:rPr lang="en-US" sz="2800" i="1"/>
                      <m:t>𝐾</m:t>
                    </m:r>
                  </m:oMath>
                </a14:m>
                <a:r>
                  <a:rPr lang="en-US" sz="2800" dirty="0"/>
                  <a:t> increases.</a:t>
                </a:r>
                <a:endParaRPr lang="en-IN" sz="2800" dirty="0"/>
              </a:p>
              <a:p>
                <a:pPr lvl="0"/>
                <a:r>
                  <a:rPr lang="en-US" sz="3200" dirty="0"/>
                  <a:t>No natural stopping criterion:</a:t>
                </a:r>
                <a:endParaRPr lang="en-IN" sz="3200" dirty="0"/>
              </a:p>
              <a:p>
                <a:r>
                  <a:rPr lang="en-US" sz="3200" dirty="0"/>
                  <a:t>Unlike probabilistic models, where likelihood follows a U-shaped curve, reconstruction error decreases monotonically.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  <a:blipFill rotWithShape="0">
                <a:blip r:embed="rId2"/>
                <a:stretch>
                  <a:fillRect l="-729" t="-2088" r="-56" b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6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Choosing </a:t>
                </a:r>
                <a14:m>
                  <m:oMath xmlns:m="http://schemas.openxmlformats.org/officeDocument/2006/math">
                    <m:r>
                      <a:rPr lang="en-US" i="1"/>
                      <m:t>𝐾</m:t>
                    </m:r>
                  </m:oMath>
                </a14:m>
                <a:r>
                  <a:rPr lang="en-US" b="1" dirty="0"/>
                  <a:t> for K-Means</a:t>
                </a:r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3" t="-1852" b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Choosing </a:t>
                </a:r>
                <a14:m>
                  <m:oMath xmlns:m="http://schemas.openxmlformats.org/officeDocument/2006/math">
                    <m:r>
                      <a:rPr lang="en-US" sz="3200" i="1"/>
                      <m:t>𝐾</m:t>
                    </m:r>
                  </m:oMath>
                </a14:m>
                <a:r>
                  <a:rPr lang="en-US" sz="3200" b="1" dirty="0"/>
                  <a:t> for K-Means</a:t>
                </a:r>
                <a:endParaRPr lang="en-IN" sz="1600" dirty="0"/>
              </a:p>
              <a:p>
                <a:r>
                  <a:rPr lang="en-US" sz="3200" dirty="0"/>
                  <a:t>Since reconstruction error does not provide a clear stopping rule, alternative methods are used.</a:t>
                </a:r>
                <a:endParaRPr lang="en-IN" sz="3200" dirty="0"/>
              </a:p>
              <a:p>
                <a:pPr marL="0" indent="0">
                  <a:buNone/>
                </a:pPr>
                <a:r>
                  <a:rPr lang="en-US" sz="3200" b="1" dirty="0"/>
                  <a:t>(1) Elbow Method</a:t>
                </a:r>
                <a:endParaRPr lang="en-IN" sz="2000" dirty="0"/>
              </a:p>
              <a:p>
                <a:pPr lvl="0"/>
                <a:r>
                  <a:rPr lang="en-US" sz="3200" dirty="0"/>
                  <a:t>Plot reconstruction error vs. </a:t>
                </a:r>
                <a14:m>
                  <m:oMath xmlns:m="http://schemas.openxmlformats.org/officeDocument/2006/math">
                    <m:r>
                      <a:rPr lang="en-US" sz="3200" b="0" i="1"/>
                      <m:t>𝐾</m:t>
                    </m:r>
                  </m:oMath>
                </a14:m>
                <a:r>
                  <a:rPr lang="en-US" sz="3200" dirty="0"/>
                  <a:t> and look for a "knee" (elbow) point.</a:t>
                </a:r>
                <a:endParaRPr lang="en-IN" sz="3200" dirty="0"/>
              </a:p>
              <a:p>
                <a:pPr lvl="0"/>
                <a:r>
                  <a:rPr lang="en-US" sz="3200" dirty="0"/>
                  <a:t>The elbow point is where the rate of decrease slows down.</a:t>
                </a:r>
                <a:endParaRPr lang="en-IN" sz="3200" dirty="0"/>
              </a:p>
              <a:p>
                <a:pPr lvl="0"/>
                <a:r>
                  <a:rPr lang="en-US" sz="3200" dirty="0"/>
                  <a:t>Example: Figure 11.20(a) shows an elbow at </a:t>
                </a:r>
                <a14:m>
                  <m:oMath xmlns:m="http://schemas.openxmlformats.org/officeDocument/2006/math">
                    <m:r>
                      <a:rPr lang="en-US" sz="3200" b="0" i="1"/>
                      <m:t>𝐾</m:t>
                    </m:r>
                    <m:r>
                      <a:rPr lang="en-US" sz="3200" b="0"/>
                      <m:t>=</m:t>
                    </m:r>
                    <m:r>
                      <a:rPr lang="en-US" sz="3200" b="0" i="1"/>
                      <m:t>3</m:t>
                    </m:r>
                  </m:oMath>
                </a14:m>
                <a:r>
                  <a:rPr lang="en-US" sz="3200" dirty="0"/>
                  <a:t>, which aligns with the true number of clusters.</a:t>
                </a:r>
                <a:endParaRPr lang="en-IN" sz="3200" dirty="0"/>
              </a:p>
              <a:p>
                <a:pPr marL="0" indent="0">
                  <a:buNone/>
                </a:pPr>
                <a:r>
                  <a:rPr lang="en-US" sz="3200" b="1" dirty="0"/>
                  <a:t>(2) Gap Statistic (</a:t>
                </a:r>
                <a:r>
                  <a:rPr lang="en-US" sz="3200" b="1" dirty="0" err="1"/>
                  <a:t>Tibshirani</a:t>
                </a:r>
                <a:r>
                  <a:rPr lang="en-US" sz="3200" b="1" dirty="0"/>
                  <a:t> et al., 2001)</a:t>
                </a:r>
                <a:endParaRPr lang="en-IN" sz="2000" dirty="0"/>
              </a:p>
              <a:p>
                <a:pPr lvl="0"/>
                <a:r>
                  <a:rPr lang="en-US" sz="3200" dirty="0"/>
                  <a:t>Compares reconstruction error to that expected under a </a:t>
                </a:r>
                <a:r>
                  <a:rPr lang="en-US" sz="3200" b="1" dirty="0"/>
                  <a:t>null reference distribution</a:t>
                </a:r>
                <a:r>
                  <a:rPr lang="en-US" sz="3200" dirty="0"/>
                  <a:t>.</a:t>
                </a:r>
                <a:endParaRPr lang="en-IN" sz="3200" dirty="0"/>
              </a:p>
              <a:p>
                <a:pPr lvl="0"/>
                <a:r>
                  <a:rPr lang="en-US" sz="3200" b="1" dirty="0" smtClean="0"/>
                  <a:t>Key thought : </a:t>
                </a:r>
                <a:r>
                  <a:rPr lang="en-US" sz="3200" dirty="0" smtClean="0"/>
                  <a:t>If </a:t>
                </a:r>
                <a:r>
                  <a:rPr lang="en-US" sz="3200" dirty="0"/>
                  <a:t>increasing </a:t>
                </a:r>
                <a14:m>
                  <m:oMath xmlns:m="http://schemas.openxmlformats.org/officeDocument/2006/math">
                    <m:r>
                      <a:rPr lang="en-US" sz="3200" i="1"/>
                      <m:t>𝐾</m:t>
                    </m:r>
                  </m:oMath>
                </a14:m>
                <a:r>
                  <a:rPr lang="en-US" sz="3200" dirty="0"/>
                  <a:t> does not improve clustering much compared to random data, we stop increasing </a:t>
                </a:r>
                <a14:m>
                  <m:oMath xmlns:m="http://schemas.openxmlformats.org/officeDocument/2006/math">
                    <m:r>
                      <a:rPr lang="en-US" sz="3200" i="1"/>
                      <m:t>𝐾</m:t>
                    </m:r>
                  </m:oMath>
                </a14:m>
                <a:r>
                  <a:rPr lang="en-US" sz="3200" dirty="0"/>
                  <a:t>.</a:t>
                </a:r>
                <a:endParaRPr lang="en-IN" sz="3200" dirty="0"/>
              </a:p>
              <a:p>
                <a:pPr lvl="0"/>
                <a:r>
                  <a:rPr lang="en-US" sz="3200" dirty="0"/>
                  <a:t>Steps:</a:t>
                </a:r>
                <a:endParaRPr lang="en-IN" sz="3200" dirty="0"/>
              </a:p>
              <a:p>
                <a:pPr lvl="1"/>
                <a:r>
                  <a:rPr lang="en-US" sz="2800" dirty="0"/>
                  <a:t>Compute the reconstruction error </a:t>
                </a:r>
                <a14:m>
                  <m:oMath xmlns:m="http://schemas.openxmlformats.org/officeDocument/2006/math">
                    <m:r>
                      <a:rPr lang="en-US" sz="2800" i="1"/>
                      <m:t>𝐸</m:t>
                    </m:r>
                    <m:r>
                      <a:rPr lang="en-US" sz="2800"/>
                      <m:t>(</m:t>
                    </m:r>
                    <m:r>
                      <a:rPr lang="en-US" sz="2800" i="1"/>
                      <m:t>𝐷</m:t>
                    </m:r>
                    <m:r>
                      <a:rPr lang="en-US" sz="2800"/>
                      <m:t>,</m:t>
                    </m:r>
                    <m:r>
                      <a:rPr lang="en-US" sz="2800" i="1"/>
                      <m:t>𝐾</m:t>
                    </m:r>
                    <m:r>
                      <a:rPr lang="en-US" sz="2800"/>
                      <m:t>)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/>
                <a:r>
                  <a:rPr lang="en-US" sz="2800" dirty="0"/>
                  <a:t>Generate random reference data (e.g., uniform distribution).</a:t>
                </a:r>
                <a:endParaRPr lang="en-IN" sz="2800" dirty="0"/>
              </a:p>
              <a:p>
                <a:pPr lvl="1"/>
                <a:r>
                  <a:rPr lang="en-US" sz="2800" dirty="0"/>
                  <a:t>Compute the expected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/>
                        </m:ctrlPr>
                      </m:sSupPr>
                      <m:e>
                        <m:r>
                          <a:rPr lang="en-US" sz="2800" i="1"/>
                          <m:t>𝐸</m:t>
                        </m:r>
                      </m:e>
                      <m:sup>
                        <m:r>
                          <a:rPr lang="en-US" sz="2800" i="1"/>
                          <m:t>∗</m:t>
                        </m:r>
                      </m:sup>
                    </m:sSup>
                    <m:r>
                      <a:rPr lang="en-US" sz="2800"/>
                      <m:t>(</m:t>
                    </m:r>
                    <m:r>
                      <a:rPr lang="en-US" sz="2800" i="1"/>
                      <m:t>𝐷</m:t>
                    </m:r>
                    <m:r>
                      <a:rPr lang="en-US" sz="2800"/>
                      <m:t>,</m:t>
                    </m:r>
                    <m:r>
                      <a:rPr lang="en-US" sz="2800" i="1"/>
                      <m:t>𝐾</m:t>
                    </m:r>
                    <m:r>
                      <a:rPr lang="en-US" sz="2800"/>
                      <m:t>)</m:t>
                    </m:r>
                  </m:oMath>
                </a14:m>
                <a:r>
                  <a:rPr lang="en-US" sz="2800" dirty="0"/>
                  <a:t> under randomness.</a:t>
                </a:r>
                <a:endParaRPr lang="en-IN" sz="2800" dirty="0"/>
              </a:p>
              <a:p>
                <a:pPr lvl="1"/>
                <a:r>
                  <a:rPr lang="en-US" sz="2800" dirty="0"/>
                  <a:t>Compute the </a:t>
                </a:r>
                <a:r>
                  <a:rPr lang="en-US" sz="2800" b="1" dirty="0"/>
                  <a:t>gap</a:t>
                </a:r>
                <a:r>
                  <a:rPr lang="en-US" sz="2800" dirty="0"/>
                  <a:t>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/>
                      <m:t>Gap</m:t>
                    </m:r>
                    <m:r>
                      <a:rPr lang="en-US" sz="3200"/>
                      <m:t>(</m:t>
                    </m:r>
                    <m:r>
                      <a:rPr lang="en-US" sz="3200" i="1"/>
                      <m:t>𝐾</m:t>
                    </m:r>
                    <m:r>
                      <a:rPr lang="en-US" sz="3200"/>
                      <m:t>)=</m:t>
                    </m:r>
                    <m:sSup>
                      <m:sSupPr>
                        <m:ctrlPr>
                          <a:rPr lang="en-IN" sz="3200" i="1"/>
                        </m:ctrlPr>
                      </m:sSupPr>
                      <m:e>
                        <m:r>
                          <a:rPr lang="en-US" sz="3200" i="1"/>
                          <m:t>𝐸</m:t>
                        </m:r>
                      </m:e>
                      <m:sup>
                        <m:r>
                          <a:rPr lang="en-US" sz="3200" i="1"/>
                          <m:t>∗</m:t>
                        </m:r>
                      </m:sup>
                    </m:sSup>
                    <m:r>
                      <a:rPr lang="en-US" sz="3200"/>
                      <m:t>(</m:t>
                    </m:r>
                    <m:r>
                      <a:rPr lang="en-US" sz="3200" i="1"/>
                      <m:t>𝐷</m:t>
                    </m:r>
                    <m:r>
                      <a:rPr lang="en-US" sz="3200"/>
                      <m:t>,</m:t>
                    </m:r>
                    <m:r>
                      <a:rPr lang="en-US" sz="3200" i="1"/>
                      <m:t>𝐾</m:t>
                    </m:r>
                    <m:r>
                      <a:rPr lang="en-US" sz="3200"/>
                      <m:t>)</m:t>
                    </m:r>
                    <m:r>
                      <a:rPr lang="en-US" sz="3200" i="1"/>
                      <m:t>−</m:t>
                    </m:r>
                    <m:r>
                      <a:rPr lang="en-US" sz="3200" i="1"/>
                      <m:t>𝐸</m:t>
                    </m:r>
                    <m:r>
                      <a:rPr lang="en-US" sz="3200"/>
                      <m:t>(</m:t>
                    </m:r>
                    <m:r>
                      <a:rPr lang="en-US" sz="3200" i="1"/>
                      <m:t>𝐷</m:t>
                    </m:r>
                    <m:r>
                      <a:rPr lang="en-US" sz="3200"/>
                      <m:t>,</m:t>
                    </m:r>
                    <m:r>
                      <a:rPr lang="en-US" sz="3200" i="1"/>
                      <m:t>𝐾</m:t>
                    </m:r>
                    <m:r>
                      <a:rPr lang="en-US" sz="3200"/>
                      <m:t>)</m:t>
                    </m:r>
                  </m:oMath>
                </a14:m>
                <a:endParaRPr lang="en-IN" sz="3200" dirty="0"/>
              </a:p>
              <a:p>
                <a:pPr lvl="1"/>
                <a:r>
                  <a:rPr lang="en-US" sz="2800" dirty="0"/>
                  <a:t>Choose </a:t>
                </a:r>
                <a14:m>
                  <m:oMath xmlns:m="http://schemas.openxmlformats.org/officeDocument/2006/math">
                    <m:r>
                      <a:rPr lang="en-US" sz="2800" i="1"/>
                      <m:t>𝐾</m:t>
                    </m:r>
                  </m:oMath>
                </a14:m>
                <a:r>
                  <a:rPr lang="en-US" sz="2800" dirty="0"/>
                  <a:t> where the gap starts decreasing</a:t>
                </a:r>
                <a:r>
                  <a:rPr lang="en-US" sz="2800" dirty="0" smtClean="0"/>
                  <a:t>.</a:t>
                </a:r>
                <a:endParaRPr lang="en-IN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  <a:blipFill rotWithShape="0">
                <a:blip r:embed="rId3"/>
                <a:stretch>
                  <a:fillRect l="-449" t="-17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23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Choosing </a:t>
                </a:r>
                <a14:m>
                  <m:oMath xmlns:m="http://schemas.openxmlformats.org/officeDocument/2006/math">
                    <m:r>
                      <a:rPr lang="en-US" i="1"/>
                      <m:t>𝐾</m:t>
                    </m:r>
                  </m:oMath>
                </a14:m>
                <a:r>
                  <a:rPr lang="en-US" b="1" dirty="0"/>
                  <a:t> for K-Means</a:t>
                </a:r>
                <a:endParaRPr lang="en-IN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3" t="-1852" b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 smtClean="0"/>
                  <a:t>(</a:t>
                </a:r>
                <a:r>
                  <a:rPr lang="en-US" sz="3200" b="1" dirty="0"/>
                  <a:t>3) Silhouette Score</a:t>
                </a:r>
                <a:endParaRPr lang="en-IN" sz="2000" dirty="0"/>
              </a:p>
              <a:p>
                <a:pPr lvl="0"/>
                <a:r>
                  <a:rPr lang="en-US" sz="3200" dirty="0"/>
                  <a:t>Measures </a:t>
                </a:r>
                <a:r>
                  <a:rPr lang="en-US" sz="3200" b="1" dirty="0"/>
                  <a:t>how well points fit in their assigned cluster</a:t>
                </a:r>
                <a:r>
                  <a:rPr lang="en-US" sz="3200" dirty="0"/>
                  <a:t>.</a:t>
                </a:r>
                <a:endParaRPr lang="en-IN" sz="3200" dirty="0"/>
              </a:p>
              <a:p>
                <a:pPr lvl="0"/>
                <a:r>
                  <a:rPr lang="en-US" sz="3200" dirty="0"/>
                  <a:t>Defined as:</a:t>
                </a:r>
                <a:r>
                  <a:rPr lang="en-IN" sz="3200" dirty="0"/>
                  <a:t> </a:t>
                </a:r>
                <a:r>
                  <a:rPr lang="en-IN" sz="3200" dirty="0" smtClean="0"/>
                  <a:t>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= average distance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points in its cluster.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= average distance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to points in the nearest other cluster.</a:t>
                </a:r>
                <a:endParaRPr lang="en-IN" sz="2800" dirty="0"/>
              </a:p>
              <a:p>
                <a:pPr lvl="0"/>
                <a:r>
                  <a:rPr lang="en-US" sz="3200" dirty="0"/>
                  <a:t>Higher silhouette score means </a:t>
                </a:r>
                <a:r>
                  <a:rPr lang="en-US" sz="3200" b="1" dirty="0"/>
                  <a:t>better clustering</a:t>
                </a:r>
                <a:r>
                  <a:rPr lang="en-US" sz="3200" dirty="0"/>
                  <a:t>.</a:t>
                </a:r>
                <a:endParaRPr lang="en-IN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257800"/>
              </a:xfrm>
              <a:blipFill rotWithShape="0">
                <a:blip r:embed="rId3"/>
                <a:stretch>
                  <a:fillRect l="-1402" t="-13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66" y="2544189"/>
            <a:ext cx="10871200" cy="2262272"/>
          </a:xfrm>
        </p:spPr>
        <p:txBody>
          <a:bodyPr>
            <a:normAutofit/>
          </a:bodyPr>
          <a:lstStyle/>
          <a:p>
            <a:pPr algn="ctr">
              <a:buClrTx/>
              <a:buSzPts val="4400"/>
            </a:pPr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Fitting Models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278407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Summary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 lvl="0"/>
                <a:r>
                  <a:rPr lang="en-US" dirty="0"/>
                  <a:t>Probabilistic models allow for likelihood-based selection, but require approximations like BIC or Bayesian sampling methods.</a:t>
                </a:r>
                <a:endParaRPr lang="en-IN" dirty="0"/>
              </a:p>
              <a:p>
                <a:pPr lvl="0"/>
                <a:r>
                  <a:rPr lang="en-US" dirty="0"/>
                  <a:t>Non-probabilistic models rely on heuristics like the elbow method or the gap statistic.</a:t>
                </a:r>
                <a:endParaRPr lang="en-IN" dirty="0"/>
              </a:p>
              <a:p>
                <a:pPr lvl="0"/>
                <a:r>
                  <a:rPr lang="en-US" dirty="0"/>
                  <a:t>In unsupervised learning, choosing </a:t>
                </a:r>
                <a14:m>
                  <m:oMath xmlns:m="http://schemas.openxmlformats.org/officeDocument/2006/math">
                    <m:r>
                      <a:rPr lang="en-US" b="0" i="1"/>
                      <m:t>𝐾</m:t>
                    </m:r>
                  </m:oMath>
                </a14:m>
                <a:r>
                  <a:rPr lang="en-US" dirty="0"/>
                  <a:t> is harder than in supervised learning because cross-validation is not directly applicable.</a:t>
                </a:r>
                <a:endParaRPr lang="en-IN" dirty="0"/>
              </a:p>
              <a:p>
                <a:r>
                  <a:rPr lang="en-US" dirty="0"/>
                  <a:t>Using the right model selection technique ensures that the chosen model balances complexity and generalization, avoiding both </a:t>
                </a:r>
                <a:r>
                  <a:rPr lang="en-US" dirty="0" err="1"/>
                  <a:t>underfitting</a:t>
                </a:r>
                <a:r>
                  <a:rPr lang="en-US" dirty="0"/>
                  <a:t> and overfitting.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0" t="-1357" r="-280" b="-2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452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Murphy, Kevin P. </a:t>
            </a:r>
            <a:r>
              <a:rPr lang="en-IN" i="1" dirty="0" smtClean="0"/>
              <a:t>Machine learning: a probabilistic perspective</a:t>
            </a:r>
            <a:r>
              <a:rPr lang="en-IN" dirty="0" smtClean="0"/>
              <a:t>. MIT press, 2012.</a:t>
            </a:r>
          </a:p>
          <a:p>
            <a:pPr lvl="1"/>
            <a:r>
              <a:rPr lang="en-IN" dirty="0" smtClean="0"/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97812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Missing </a:t>
            </a:r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many real-world scenarios, datasets are incomplete due to missing values. </a:t>
            </a:r>
            <a:endParaRPr lang="en-US" dirty="0" smtClean="0"/>
          </a:p>
          <a:p>
            <a:r>
              <a:rPr lang="en-US" dirty="0" smtClean="0"/>
              <a:t>Missing </a:t>
            </a:r>
            <a:r>
              <a:rPr lang="en-US" dirty="0"/>
              <a:t>data can occur due to various reasons, such as sensor failures, survey non-responses, or errors in data collection. </a:t>
            </a:r>
            <a:endParaRPr lang="en-US" dirty="0" smtClean="0"/>
          </a:p>
          <a:p>
            <a:r>
              <a:rPr lang="en-US" dirty="0" smtClean="0"/>
              <a:t>Handling </a:t>
            </a:r>
            <a:r>
              <a:rPr lang="en-US" dirty="0"/>
              <a:t>missing data is crucial because standard machine learning and statistical methods assume complete data.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Expectation-Maximization (EM) algorithm provides an efficient way to estimate parameters in models when data is missing.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79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Issues with Missing </a:t>
            </a:r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Data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7529" y="1600200"/>
                <a:ext cx="11060535" cy="49081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 smtClean="0"/>
                  <a:t>Assume that we have a dataset </a:t>
                </a:r>
                <a:r>
                  <a:rPr lang="en-US" b="1" dirty="0"/>
                  <a:t>X</a:t>
                </a:r>
                <a:r>
                  <a:rPr lang="en-US" dirty="0"/>
                  <a:t> with missing values, where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can be partially observed.</a:t>
                </a:r>
                <a:endParaRPr lang="en-IN" dirty="0"/>
              </a:p>
              <a:p>
                <a:pPr lvl="0"/>
                <a:r>
                  <a:rPr lang="en-US" dirty="0"/>
                  <a:t>Define a binary </a:t>
                </a:r>
                <a:r>
                  <a:rPr lang="en-US" b="1" dirty="0"/>
                  <a:t>observation indicator matrix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, where: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/>
                      <m:t>if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feature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data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point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is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observed</m:t>
                    </m:r>
                    <m:r>
                      <m:rPr>
                        <m:nor/>
                      </m:rPr>
                      <a:rPr lang="en-US"/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nor/>
                      </m:rPr>
                      <a:rPr lang="en-US"/>
                      <m:t>if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feature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of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data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point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r>
                      <m:rPr>
                        <m:nor/>
                      </m:rPr>
                      <a:rPr lang="en-US"/>
                      <m:t>is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missing</m:t>
                    </m:r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IN" dirty="0"/>
              </a:p>
              <a:p>
                <a:pPr lvl="0"/>
                <a:r>
                  <a:rPr lang="en-US" dirty="0"/>
                  <a:t>The observed (visible) part of the dataset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, and the missing (hidden) part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US" dirty="0"/>
                  <a:t>Our goal is to </a:t>
                </a:r>
                <a:r>
                  <a:rPr lang="en-US" b="1" dirty="0"/>
                  <a:t>find the maximum likelihood estimate (MLE)</a:t>
                </a:r>
                <a:r>
                  <a:rPr lang="en-US" dirty="0"/>
                  <a:t> of the model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using the observed data:</a:t>
                </a:r>
                <a:endParaRPr lang="en-IN" dirty="0"/>
              </a:p>
              <a:p>
                <a14:m>
                  <m:oMath xmlns:m="http://schemas.openxmlformats.org/officeDocument/2006/math">
                    <m:acc>
                      <m:accPr>
                        <m:chr m:val="ˆ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Since the likelihood function involves missing data, it is difficult to optimize directly. We use </a:t>
                </a:r>
                <a:r>
                  <a:rPr lang="en-US" b="1" dirty="0"/>
                  <a:t>Expectation-Maximization (EM)</a:t>
                </a:r>
                <a:r>
                  <a:rPr lang="en-US" dirty="0"/>
                  <a:t> to iteratively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7529" y="1600200"/>
                <a:ext cx="11060535" cy="4908176"/>
              </a:xfrm>
              <a:blipFill rotWithShape="0">
                <a:blip r:embed="rId2"/>
                <a:stretch>
                  <a:fillRect l="-1047" t="-1988" b="-16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7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Expectation-Maximization (EM) Algorithm for Missing Data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58588" y="1600200"/>
                <a:ext cx="11329476" cy="487231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b="1" dirty="0"/>
                  <a:t>EM algorithm</a:t>
                </a:r>
                <a:r>
                  <a:rPr lang="en-US" dirty="0"/>
                  <a:t> is an iterative method for maximum likelihood estimation in the presence of hidden (missing) data. It consists of two steps: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Step 1: Expectation Step (E-Step)</a:t>
                </a:r>
                <a:endParaRPr lang="en-IN" dirty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ompute </a:t>
                </a:r>
                <a:r>
                  <a:rPr lang="en-US" dirty="0"/>
                  <a:t>the expected value of the complete-data log-likelihood, given the observed data and the current parameter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1)</m:t>
                        </m:r>
                      </m:sup>
                    </m:sSup>
                  </m:oMath>
                </a14:m>
                <a:r>
                  <a:rPr lang="en-US" dirty="0"/>
                  <a:t>. This involves computing the expected values of missing variables using their posterior distributions.</a:t>
                </a:r>
                <a:endParaRPr lang="en-IN" dirty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</a:t>
                </a:r>
                <a:r>
                  <a:rPr lang="en-US" dirty="0"/>
                  <a:t>expected log-likelihood is: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IN" dirty="0"/>
              </a:p>
              <a:p>
                <a:r>
                  <a:rPr lang="en-US" dirty="0"/>
                  <a:t>Since direct maximization of the likelihood is difficult due to missing data, we estimate the missing values using their expected values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Maximization Step (M-Step)</a:t>
                </a:r>
                <a:endParaRPr lang="en-IN" dirty="0"/>
              </a:p>
              <a:p>
                <a:r>
                  <a:rPr lang="en-US" dirty="0"/>
                  <a:t>M</a:t>
                </a:r>
                <a:r>
                  <a:rPr lang="en-US" dirty="0" smtClean="0"/>
                  <a:t>aximize </a:t>
                </a:r>
                <a:r>
                  <a:rPr lang="en-US" dirty="0"/>
                  <a:t>the expected log-likelihood function </a:t>
                </a:r>
                <a14:m>
                  <m:oMath xmlns:m="http://schemas.openxmlformats.org/officeDocument/2006/math">
                    <m:r>
                      <a:rPr lang="en-US" i="1"/>
                      <m:t>𝑄</m:t>
                    </m:r>
                    <m:r>
                      <a:rPr lang="en-US"/>
                      <m:t>(</m:t>
                    </m:r>
                    <m:r>
                      <a:rPr lang="en-US" i="1"/>
                      <m:t>𝜃</m:t>
                    </m:r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𝜃</m:t>
                        </m:r>
                      </m:e>
                      <m:sup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 i="1"/>
                          <m:t>−</m:t>
                        </m:r>
                        <m:r>
                          <a:rPr lang="en-US"/>
                          <m:t>1)</m:t>
                        </m:r>
                      </m:sup>
                    </m:sSup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to find updated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𝜃</m:t>
                        </m:r>
                      </m:e>
                      <m:sup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/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. This step is similar to performing MLE, but instead of the raw data, we use the expected values of missing data computed in the E-step.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The EM algorithm alternates between the </a:t>
                </a:r>
                <a:r>
                  <a:rPr lang="en-US" b="1" dirty="0"/>
                  <a:t>E-step</a:t>
                </a:r>
                <a:r>
                  <a:rPr lang="en-US" dirty="0"/>
                  <a:t> and </a:t>
                </a:r>
                <a:r>
                  <a:rPr lang="en-US" b="1" dirty="0"/>
                  <a:t>M-step</a:t>
                </a:r>
                <a:r>
                  <a:rPr lang="en-US" dirty="0"/>
                  <a:t> until convergence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58588" y="1600200"/>
                <a:ext cx="11329476" cy="4872318"/>
              </a:xfrm>
              <a:blipFill rotWithShape="0">
                <a:blip r:embed="rId2"/>
                <a:stretch>
                  <a:fillRect l="-700" t="-22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98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Example: Fitting a Multivariate Normal (MVN) Distribution with Missing Data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05161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Suppose we have a dataset where each data point follows a multivariate normal (Gaussian) distribution:</a:t>
                </a: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∼</m:t>
                    </m:r>
                    <m:r>
                      <a:rPr lang="en-US" i="1"/>
                      <m:t>𝒩</m:t>
                    </m:r>
                    <m:r>
                      <a:rPr lang="en-US"/>
                      <m:t>(</m:t>
                    </m:r>
                    <m:r>
                      <a:rPr lang="en-US" i="1"/>
                      <m:t>𝜇</m:t>
                    </m:r>
                    <m:r>
                      <a:rPr lang="en-US"/>
                      <m:t>,</m:t>
                    </m:r>
                    <m:r>
                      <m:rPr>
                        <m:sty m:val="p"/>
                      </m:rPr>
                      <a:rPr lang="en-US"/>
                      <m:t>Σ</m:t>
                    </m:r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</m:oMath>
                </a14:m>
                <a:r>
                  <a:rPr lang="en-US" dirty="0"/>
                  <a:t> is the mean vector.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Σ</m:t>
                    </m:r>
                  </m:oMath>
                </a14:m>
                <a:r>
                  <a:rPr lang="en-US" dirty="0"/>
                  <a:t> is the covariance matrix.</a:t>
                </a:r>
                <a:endParaRPr lang="en-IN" dirty="0"/>
              </a:p>
              <a:p>
                <a:r>
                  <a:rPr lang="en-US" dirty="0"/>
                  <a:t>However, some entries in our dataset are missing. </a:t>
                </a:r>
                <a:r>
                  <a:rPr lang="en-US" u="sng" dirty="0"/>
                  <a:t>We want to estimate </a:t>
                </a:r>
                <a14:m>
                  <m:oMath xmlns:m="http://schemas.openxmlformats.org/officeDocument/2006/math">
                    <m:r>
                      <a:rPr lang="en-US" i="1" u="sng"/>
                      <m:t>𝜇</m:t>
                    </m:r>
                  </m:oMath>
                </a14:m>
                <a:r>
                  <a:rPr lang="en-US" u="sng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u="sng"/>
                      <m:t>Σ</m:t>
                    </m:r>
                  </m:oMath>
                </a14:m>
                <a:r>
                  <a:rPr lang="en-US" u="sng" dirty="0"/>
                  <a:t> using EM</a:t>
                </a:r>
                <a:r>
                  <a:rPr lang="en-US" u="sng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/>
                  <a:t>Step 1: Initial Estimation (Starting EM)</a:t>
                </a:r>
                <a:endParaRPr lang="en-IN" dirty="0"/>
              </a:p>
              <a:p>
                <a:r>
                  <a:rPr lang="en-US" dirty="0"/>
                  <a:t>I</a:t>
                </a:r>
                <a:r>
                  <a:rPr lang="en-US" dirty="0" smtClean="0"/>
                  <a:t>nitialize </a:t>
                </a:r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Σ</m:t>
                    </m:r>
                  </m:oMath>
                </a14:m>
                <a:r>
                  <a:rPr lang="en-US" dirty="0"/>
                  <a:t> using the fully observed rows of data. If no rows are fully observed, we use an imputation method like mean substitution to get initial estimates.</a:t>
                </a:r>
                <a:endParaRPr lang="en-IN" dirty="0"/>
              </a:p>
              <a:p>
                <a:pPr marL="0" indent="0">
                  <a:buNone/>
                </a:pPr>
                <a:endParaRPr lang="en-IN" u="sng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051612"/>
              </a:xfrm>
              <a:blipFill rotWithShape="0">
                <a:blip r:embed="rId2"/>
                <a:stretch>
                  <a:fillRect l="-1178" t="-2174" r="-1907" b="-12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527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012" y="1600200"/>
                <a:ext cx="11815482" cy="52578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Step 2: E-Step (Expectation Computation)</a:t>
                </a:r>
                <a:endParaRPr lang="en-IN" dirty="0"/>
              </a:p>
              <a:p>
                <a:r>
                  <a:rPr lang="en-US" dirty="0"/>
                  <a:t>For each incomplete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compute the expected value of the missing components given the observed components.</a:t>
                </a:r>
                <a:endParaRPr lang="en-IN" dirty="0"/>
              </a:p>
              <a:p>
                <a:r>
                  <a:rPr lang="en-US" dirty="0"/>
                  <a:t>From multivariate Gaussian properties, </a:t>
                </a:r>
                <a:r>
                  <a:rPr lang="en-US" dirty="0"/>
                  <a:t> </a:t>
                </a:r>
                <a:r>
                  <a:rPr lang="en-US" dirty="0" smtClean="0"/>
                  <a:t>split </a:t>
                </a:r>
                <a:r>
                  <a:rPr lang="en-US" dirty="0"/>
                  <a:t>the observed and missing parts as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/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𝑣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h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/>
                      <m:t>∼</m:t>
                    </m:r>
                    <m:r>
                      <a:rPr lang="en-US" i="1"/>
                      <m:t>𝒩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i="1"/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/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𝑣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h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/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/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/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𝑣𝑣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𝑣h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IN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h𝑣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IN" i="1"/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hh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hen </a:t>
                </a:r>
                <a:r>
                  <a:rPr lang="en-US" dirty="0"/>
                  <a:t>the conditional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,</m:t>
                    </m:r>
                    <m:r>
                      <a:rPr lang="en-US" i="1"/>
                      <m:t>𝜃</m:t>
                    </m:r>
                    <m:r>
                      <a:rPr lang="en-US"/>
                      <m:t>∼</m:t>
                    </m:r>
                    <m:r>
                      <a:rPr lang="en-US" i="1"/>
                      <m:t>𝒩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 smtClean="0"/>
                      <m:t>)</m:t>
                    </m:r>
                  </m:oMath>
                </a14:m>
                <a:endParaRPr lang="en-I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=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</m:sSub>
                    <m:r>
                      <a:rPr lang="en-US"/>
                      <m:t>+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h𝑣</m:t>
                        </m:r>
                      </m:sub>
                    </m:sSub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𝑣𝑣</m:t>
                        </m:r>
                      </m:sub>
                      <m:sup>
                        <m:r>
                          <a:rPr lang="en-US" i="1"/>
                          <m:t>−</m:t>
                        </m:r>
                        <m:r>
                          <a:rPr lang="en-US"/>
                          <m:t>1</m:t>
                        </m:r>
                      </m:sup>
                    </m:sSubSup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=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hh</m:t>
                        </m:r>
                      </m:sub>
                    </m:sSub>
                    <m:r>
                      <a:rPr lang="en-US" i="1"/>
                      <m:t>−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h𝑣</m:t>
                        </m:r>
                      </m:sub>
                    </m:sSub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𝑣𝑣</m:t>
                        </m:r>
                      </m:sub>
                      <m:sup>
                        <m:r>
                          <a:rPr lang="en-US" i="1"/>
                          <m:t>−</m:t>
                        </m:r>
                        <m:r>
                          <a:rPr lang="en-US"/>
                          <m:t>1</m:t>
                        </m:r>
                      </m:sup>
                    </m:sSubSup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𝑣h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US" dirty="0"/>
                  <a:t>Thus, the missing values are estimated as their conditional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Compute </a:t>
                </a:r>
                <a:r>
                  <a:rPr lang="en-US" dirty="0"/>
                  <a:t>the expected sufficient statistics: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𝐸</m:t>
                    </m:r>
                    <m:r>
                      <a:rPr lang="en-US"/>
                      <m:t>[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]=(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𝑣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𝐸</m:t>
                    </m:r>
                    <m:r>
                      <a:rPr lang="en-US"/>
                      <m:t>[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𝑇</m:t>
                        </m:r>
                      </m:sup>
                    </m:sSubSup>
                    <m:r>
                      <a:rPr lang="en-US"/>
                      <m:t>]=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/>
                            </m:ctrlPr>
                          </m:mPr>
                          <m:mr>
                            <m:e>
                              <m:r>
                                <a:rPr lang="en-US" i="1"/>
                                <m:t>𝐸</m:t>
                              </m:r>
                              <m:r>
                                <a:rPr lang="en-US"/>
                                <m:t>[</m:t>
                              </m:r>
                              <m:sSub>
                                <m:sSubPr>
                                  <m:ctrlPr>
                                    <a:rPr lang="en-IN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h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N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h</m:t>
                                  </m:r>
                                </m:sub>
                                <m:sup>
                                  <m:r>
                                    <a:rPr lang="en-US" i="1"/>
                                    <m:t>𝑇</m:t>
                                  </m:r>
                                </m:sup>
                              </m:sSubSup>
                              <m:r>
                                <a:rPr lang="en-US"/>
                                <m:t>]</m:t>
                              </m:r>
                            </m:e>
                            <m:e>
                              <m:r>
                                <a:rPr lang="en-US" i="1"/>
                                <m:t>𝐸</m:t>
                              </m:r>
                              <m:r>
                                <a:rPr lang="en-US"/>
                                <m:t>[</m:t>
                              </m:r>
                              <m:sSub>
                                <m:sSubPr>
                                  <m:ctrlPr>
                                    <a:rPr lang="en-IN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h</m:t>
                                  </m:r>
                                </m:sub>
                              </m:sSub>
                              <m:r>
                                <a:rPr lang="en-US"/>
                                <m:t>]</m:t>
                              </m:r>
                              <m:sSubSup>
                                <m:sSubSupPr>
                                  <m:ctrlPr>
                                    <a:rPr lang="en-IN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𝑣</m:t>
                                  </m:r>
                                </m:sub>
                                <m:sup>
                                  <m:r>
                                    <a:rPr lang="en-US" i="1"/>
                                    <m:t>𝑇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𝑣</m:t>
                                  </m:r>
                                </m:sub>
                              </m:sSub>
                              <m:r>
                                <a:rPr lang="en-US" i="1"/>
                                <m:t>𝐸</m:t>
                              </m:r>
                              <m:r>
                                <a:rPr lang="en-US"/>
                                <m:t>[</m:t>
                              </m:r>
                              <m:sSub>
                                <m:sSubPr>
                                  <m:ctrlPr>
                                    <a:rPr lang="en-IN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h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i="1"/>
                                  </m:ctrlPr>
                                </m:sSupPr>
                                <m:e>
                                  <m:r>
                                    <a:rPr lang="en-US"/>
                                    <m:t>]</m:t>
                                  </m:r>
                                </m:e>
                                <m:sup>
                                  <m:r>
                                    <a:rPr lang="en-US" i="1"/>
                                    <m:t>𝑇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IN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𝑣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N" i="1"/>
                                  </m:ctrlPr>
                                </m:sSubSupPr>
                                <m:e>
                                  <m:r>
                                    <a:rPr lang="en-US" i="1"/>
                                    <m:t>𝑥</m:t>
                                  </m:r>
                                </m:e>
                                <m:sub>
                                  <m:r>
                                    <a:rPr lang="en-US" i="1"/>
                                    <m:t>𝑣</m:t>
                                  </m:r>
                                </m:sub>
                                <m:sup>
                                  <m:r>
                                    <a:rPr lang="en-US" i="1"/>
                                    <m:t>𝑇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where:</a:t>
                </a:r>
                <a:r>
                  <a:rPr lang="en-IN" dirty="0"/>
                  <a:t> </a:t>
                </a: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r>
                      <a:rPr lang="en-US" i="1"/>
                      <m:t>𝐸</m:t>
                    </m:r>
                    <m:r>
                      <a:rPr lang="en-US"/>
                      <m:t>[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</m:sSub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h</m:t>
                        </m:r>
                      </m:sub>
                      <m:sup>
                        <m:r>
                          <a:rPr lang="en-US" i="1"/>
                          <m:t>𝑇</m:t>
                        </m:r>
                      </m:sup>
                    </m:sSubSup>
                    <m:r>
                      <a:rPr lang="en-US"/>
                      <m:t>]=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𝑚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  <m:sup>
                        <m:r>
                          <a:rPr lang="en-US" i="1"/>
                          <m:t>𝑇</m:t>
                        </m:r>
                      </m:sup>
                    </m:sSubSup>
                    <m:r>
                      <a:rPr lang="en-US"/>
                      <m:t>+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𝑉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012" y="1600200"/>
                <a:ext cx="11815482" cy="5257800"/>
              </a:xfrm>
              <a:blipFill rotWithShape="0">
                <a:blip r:embed="rId2"/>
                <a:stretch>
                  <a:fillRect l="-516" t="-1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Fitting a Multivariate Normal (MVN) Distribution with Missing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20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51012" y="1600200"/>
                <a:ext cx="11815482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Step 3: M-Step (Updating Parameters)</a:t>
                </a:r>
                <a:endParaRPr lang="en-IN" dirty="0"/>
              </a:p>
              <a:p>
                <a:r>
                  <a:rPr lang="en-US" dirty="0"/>
                  <a:t>Using the expected sufficient statistics, </a:t>
                </a:r>
                <a:r>
                  <a:rPr lang="en-US" dirty="0" smtClean="0"/>
                  <a:t>update </a:t>
                </a:r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Σ</m:t>
                    </m:r>
                  </m:oMath>
                </a14:m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𝜇</m:t>
                        </m:r>
                      </m:e>
                      <m:sup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/>
                          <m:t>)</m:t>
                        </m:r>
                      </m:sup>
                    </m:sSup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𝐸</m:t>
                    </m:r>
                    <m:r>
                      <a:rPr lang="en-US"/>
                      <m:t>[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]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p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/>
                          <m:t>)</m:t>
                        </m:r>
                      </m:sup>
                    </m:sSup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𝐸</m:t>
                        </m:r>
                        <m:r>
                          <a:rPr lang="en-US"/>
                          <m:t>[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  <m:sup>
                            <m:r>
                              <a:rPr lang="en-US" i="1"/>
                              <m:t>𝑇</m:t>
                            </m:r>
                          </m:sup>
                        </m:sSubSup>
                        <m:r>
                          <a:rPr lang="en-US"/>
                          <m:t>]</m:t>
                        </m:r>
                        <m:r>
                          <a:rPr lang="en-US" i="1"/>
                          <m:t>−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𝜇</m:t>
                            </m:r>
                          </m:e>
                          <m:sup>
                            <m:r>
                              <a:rPr lang="en-US"/>
                              <m:t>(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/>
                              <m:t>)</m:t>
                            </m:r>
                          </m:sup>
                        </m:sSup>
                        <m:r>
                          <a:rPr lang="en-US"/>
                          <m:t>(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𝜇</m:t>
                            </m:r>
                          </m:e>
                          <m:sup>
                            <m:r>
                              <a:rPr lang="en-US"/>
                              <m:t>(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/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/>
                              <m:t>)</m:t>
                            </m:r>
                          </m:e>
                          <m:sup>
                            <m:r>
                              <a:rPr lang="en-US" i="1"/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r>
                  <a:rPr lang="en-US" dirty="0"/>
                  <a:t>R</a:t>
                </a:r>
                <a:r>
                  <a:rPr lang="en-US" dirty="0" smtClean="0"/>
                  <a:t>epeat </a:t>
                </a:r>
                <a:r>
                  <a:rPr lang="en-US" dirty="0"/>
                  <a:t>the E-step and M-step until convergence.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51012" y="1600200"/>
                <a:ext cx="11815482" cy="5257800"/>
              </a:xfrm>
              <a:blipFill rotWithShape="0">
                <a:blip r:embed="rId2"/>
                <a:stretch>
                  <a:fillRect l="-1084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Fitting a Multivariate Normal (MVN) Distribution with Missing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05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76517" y="1600200"/>
                <a:ext cx="11654117" cy="497989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Consider the following dataset where some values are missing:</a:t>
                </a:r>
                <a:endParaRPr lang="en-IN" dirty="0"/>
              </a:p>
              <a:p>
                <a:r>
                  <a:rPr lang="en-US" b="1" dirty="0"/>
                  <a:t>Step 1: Initialize </a:t>
                </a:r>
                <a:r>
                  <a:rPr lang="en-US" b="1" dirty="0" smtClean="0"/>
                  <a:t>Parameters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:r>
                  <a:rPr lang="en-US" dirty="0" smtClean="0"/>
                  <a:t>Estimate </a:t>
                </a:r>
                <a14:m>
                  <m:oMath xmlns:m="http://schemas.openxmlformats.org/officeDocument/2006/math">
                    <m:r>
                      <a:rPr lang="en-US" i="1"/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/>
                      <m:t>Σ</m:t>
                    </m:r>
                  </m:oMath>
                </a14:m>
                <a:r>
                  <a:rPr lang="en-US" dirty="0"/>
                  <a:t> using fully observed data: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𝜇</m:t>
                        </m:r>
                      </m:e>
                      <m:sup>
                        <m:r>
                          <a:rPr lang="en-US"/>
                          <m:t>(0)</m:t>
                        </m:r>
                      </m:sup>
                    </m:sSup>
                    <m:r>
                      <a:rPr lang="en-US"/>
                      <m:t>=[4.0,7.0,7.5]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p>
                        <m:r>
                          <a:rPr lang="en-US"/>
                          <m:t>(0)</m:t>
                        </m:r>
                      </m:sup>
                    </m:sSup>
                    <m:r>
                      <a:rPr lang="en-US"/>
                      <m:t>=</m:t>
                    </m:r>
                    <m:r>
                      <m:rPr>
                        <m:nor/>
                      </m:rPr>
                      <a:rPr lang="en-US"/>
                      <m:t>computed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from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available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values</m:t>
                    </m:r>
                  </m:oMath>
                </a14:m>
                <a:endParaRPr lang="en-IN" dirty="0"/>
              </a:p>
              <a:p>
                <a:r>
                  <a:rPr lang="en-US" b="1" dirty="0" smtClean="0"/>
                  <a:t>Step 2: E-Step </a:t>
                </a:r>
                <a:r>
                  <a:rPr lang="en-US" b="1" dirty="0"/>
                  <a:t>(Estimate Missing </a:t>
                </a:r>
                <a:r>
                  <a:rPr lang="en-US" b="1" dirty="0" smtClean="0"/>
                  <a:t>Values)</a:t>
                </a:r>
                <a:r>
                  <a:rPr lang="en-IN" dirty="0"/>
                  <a:t> </a:t>
                </a:r>
                <a:r>
                  <a:rPr lang="en-US" dirty="0" smtClean="0"/>
                  <a:t>Using </a:t>
                </a:r>
                <a:r>
                  <a:rPr lang="en-US" dirty="0"/>
                  <a:t>the conditional mean formulas, estimate missing values: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  <m:sup>
                        <m:r>
                          <a:rPr lang="en-US"/>
                          <m:t>(2)</m:t>
                        </m:r>
                      </m:sup>
                    </m:sSubSup>
                    <m:r>
                      <a:rPr lang="en-US"/>
                      <m:t>=</m:t>
                    </m:r>
                    <m:r>
                      <a:rPr lang="en-US" i="1"/>
                      <m:t>𝐸</m:t>
                    </m:r>
                    <m:r>
                      <a:rPr lang="en-US"/>
                      <m:t>[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=4,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/>
                      <m:t>=6]=5.5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  <m:sup>
                        <m:r>
                          <a:rPr lang="en-US"/>
                          <m:t>(3)</m:t>
                        </m:r>
                      </m:sup>
                    </m:sSubSup>
                    <m:r>
                      <a:rPr lang="en-US"/>
                      <m:t>=</m:t>
                    </m:r>
                    <m:r>
                      <a:rPr lang="en-US" i="1"/>
                      <m:t>𝐸</m:t>
                    </m:r>
                    <m:r>
                      <a:rPr lang="en-US"/>
                      <m:t>[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=7,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=8]=9.0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  <m:sup>
                        <m:r>
                          <a:rPr lang="en-US"/>
                          <m:t>(4)</m:t>
                        </m:r>
                      </m:sup>
                    </m:sSubSup>
                    <m:r>
                      <a:rPr lang="en-US"/>
                      <m:t>=</m:t>
                    </m:r>
                    <m:r>
                      <a:rPr lang="en-US" i="1"/>
                      <m:t>𝐸</m:t>
                    </m:r>
                    <m:r>
                      <a:rPr lang="en-US"/>
                      <m:t>[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=11,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3</m:t>
                        </m:r>
                      </m:sub>
                    </m:sSub>
                    <m:r>
                      <a:rPr lang="en-US"/>
                      <m:t>=12]=6.5</m:t>
                    </m:r>
                  </m:oMath>
                </a14:m>
                <a:endParaRPr lang="en-IN" dirty="0" smtClean="0"/>
              </a:p>
              <a:p>
                <a:r>
                  <a:rPr lang="en-US" sz="3200" b="1" dirty="0"/>
                  <a:t>Step 3: M-Step (Update Parameters)</a:t>
                </a:r>
                <a:endParaRPr lang="en-IN" sz="2000" dirty="0"/>
              </a:p>
              <a:p>
                <a:r>
                  <a:rPr lang="en-US" sz="3200" dirty="0"/>
                  <a:t>Update </a:t>
                </a:r>
                <a14:m>
                  <m:oMath xmlns:m="http://schemas.openxmlformats.org/officeDocument/2006/math">
                    <m:r>
                      <a:rPr lang="en-US" sz="3200" i="1"/>
                      <m:t>𝜇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/>
                      <m:t>Σ</m:t>
                    </m:r>
                  </m:oMath>
                </a14:m>
                <a:r>
                  <a:rPr lang="en-US" sz="3200" dirty="0"/>
                  <a:t> using new estimates.</a:t>
                </a:r>
                <a:endParaRPr lang="en-IN" sz="3200" dirty="0"/>
              </a:p>
              <a:p>
                <a:r>
                  <a:rPr lang="en-US" sz="3200" b="1" dirty="0"/>
                  <a:t>Repeat until convergence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76517" y="1600200"/>
                <a:ext cx="11654117" cy="4979894"/>
              </a:xfrm>
              <a:blipFill rotWithShape="0">
                <a:blip r:embed="rId2"/>
                <a:stretch>
                  <a:fillRect l="-157" t="-22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Example: Fitting a Multivariate Normal (MVN) Distribution with Missing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32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6506</TotalTime>
  <Words>1113</Words>
  <Application>Microsoft Office PowerPoint</Application>
  <PresentationFormat>Widescreen</PresentationFormat>
  <Paragraphs>161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Wingdings</vt:lpstr>
      <vt:lpstr>Mongolian Baiti</vt:lpstr>
      <vt:lpstr>EB Garamond</vt:lpstr>
      <vt:lpstr>Cambria Math</vt:lpstr>
      <vt:lpstr>Wingdings 2</vt:lpstr>
      <vt:lpstr>Median</vt:lpstr>
      <vt:lpstr>PowerPoint Presentation</vt:lpstr>
      <vt:lpstr>Fitting Models with Missing Data</vt:lpstr>
      <vt:lpstr>Missing Data</vt:lpstr>
      <vt:lpstr>Issues with Missing Data</vt:lpstr>
      <vt:lpstr>Expectation-Maximization (EM) Algorithm for Missing Data</vt:lpstr>
      <vt:lpstr>Example: Fitting a Multivariate Normal (MVN) Distribution with Missing Data</vt:lpstr>
      <vt:lpstr>Example: Fitting a Multivariate Normal (MVN) Distribution with Missing Data</vt:lpstr>
      <vt:lpstr>Example: Fitting a Multivariate Normal (MVN) Distribution with Missing Data</vt:lpstr>
      <vt:lpstr>Example: Fitting a Multivariate Normal (MVN) Distribution with Missing Data</vt:lpstr>
      <vt:lpstr>Summary</vt:lpstr>
      <vt:lpstr>Model Selection for Latent Variable Models</vt:lpstr>
      <vt:lpstr>Latent Variable Models</vt:lpstr>
      <vt:lpstr>Model Selection for Probabilistic Models</vt:lpstr>
      <vt:lpstr>Alternative Approaches for Model Selection in Probabilistic Models</vt:lpstr>
      <vt:lpstr>Alternative Approaches for Model Selection in Probabilistic Models</vt:lpstr>
      <vt:lpstr>Alternative Approaches for Model Selection in Probabilistic Models</vt:lpstr>
      <vt:lpstr>Model Selection for Non-Probabilistic Methods</vt:lpstr>
      <vt:lpstr>Choosing K for K-Means</vt:lpstr>
      <vt:lpstr>Choosing K for K-Means</vt:lpstr>
      <vt:lpstr>Summary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577</cp:revision>
  <cp:lastPrinted>2018-09-13T22:08:13Z</cp:lastPrinted>
  <dcterms:modified xsi:type="dcterms:W3CDTF">2025-03-17T01:42:15Z</dcterms:modified>
</cp:coreProperties>
</file>