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7" r:id="rId2"/>
    <p:sldId id="258" r:id="rId3"/>
    <p:sldId id="261" r:id="rId4"/>
    <p:sldId id="269" r:id="rId5"/>
    <p:sldId id="270" r:id="rId6"/>
    <p:sldId id="271" r:id="rId7"/>
    <p:sldId id="272" r:id="rId8"/>
    <p:sldId id="262" r:id="rId9"/>
    <p:sldId id="273" r:id="rId10"/>
    <p:sldId id="265" r:id="rId11"/>
    <p:sldId id="260" r:id="rId12"/>
    <p:sldId id="604" r:id="rId13"/>
    <p:sldId id="603" r:id="rId14"/>
    <p:sldId id="259" r:id="rId15"/>
    <p:sldId id="605" r:id="rId16"/>
    <p:sldId id="606"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E1"/>
    <a:srgbClr val="7D4BC9"/>
    <a:srgbClr val="6313DC"/>
    <a:srgbClr val="7BEBD8"/>
    <a:srgbClr val="8335E5"/>
    <a:srgbClr val="6B8DE1"/>
    <a:srgbClr val="1E3ADA"/>
    <a:srgbClr val="030553"/>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E0B2F-4C51-4BE5-82F4-5837C23C50E4}" v="173" dt="2018-11-24T23:36:24.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2" d="100"/>
          <a:sy n="112" d="100"/>
        </p:scale>
        <p:origin x="78" y="53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11/24/2018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EAFFC0A-65FA-45B0-BB7E-1B7125EC5257}" type="slidenum">
              <a:rPr lang="en-US"/>
              <a:pPr/>
              <a:t>13</a:t>
            </a:fld>
            <a:endParaRPr lang="en-US" dirty="0"/>
          </a:p>
        </p:txBody>
      </p:sp>
      <p:sp>
        <p:nvSpPr>
          <p:cNvPr id="49154" name="Rectangle 7"/>
          <p:cNvSpPr txBox="1">
            <a:spLocks noGrp="1" noChangeArrowheads="1"/>
          </p:cNvSpPr>
          <p:nvPr/>
        </p:nvSpPr>
        <p:spPr bwMode="auto">
          <a:xfrm>
            <a:off x="3829900" y="9362604"/>
            <a:ext cx="2929736" cy="49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13" tIns="46657" rIns="93313" bIns="46657" anchor="b"/>
          <a:lstStyle>
            <a:lvl1pPr algn="l" defTabSz="933450">
              <a:defRPr>
                <a:solidFill>
                  <a:schemeClr val="tx1"/>
                </a:solidFill>
                <a:latin typeface="Arial" pitchFamily="34" charset="0"/>
              </a:defRPr>
            </a:lvl1pPr>
            <a:lvl2pPr marL="741363" indent="-284163" algn="l" defTabSz="933450">
              <a:defRPr>
                <a:solidFill>
                  <a:schemeClr val="tx1"/>
                </a:solidFill>
                <a:latin typeface="Arial" pitchFamily="34" charset="0"/>
              </a:defRPr>
            </a:lvl2pPr>
            <a:lvl3pPr marL="1143000" indent="-228600" algn="l" defTabSz="933450">
              <a:defRPr>
                <a:solidFill>
                  <a:schemeClr val="tx1"/>
                </a:solidFill>
                <a:latin typeface="Arial" pitchFamily="34" charset="0"/>
              </a:defRPr>
            </a:lvl3pPr>
            <a:lvl4pPr marL="1600200" indent="-230188" algn="l" defTabSz="933450">
              <a:defRPr>
                <a:solidFill>
                  <a:schemeClr val="tx1"/>
                </a:solidFill>
                <a:latin typeface="Arial" pitchFamily="34" charset="0"/>
              </a:defRPr>
            </a:lvl4pPr>
            <a:lvl5pPr marL="2057400" indent="-228600" algn="l" defTabSz="933450">
              <a:defRPr>
                <a:solidFill>
                  <a:schemeClr val="tx1"/>
                </a:solidFill>
                <a:latin typeface="Arial" pitchFamily="34" charset="0"/>
              </a:defRPr>
            </a:lvl5pPr>
            <a:lvl6pPr marL="2514600" indent="-228600" defTabSz="933450" fontAlgn="base">
              <a:spcBef>
                <a:spcPct val="0"/>
              </a:spcBef>
              <a:spcAft>
                <a:spcPct val="0"/>
              </a:spcAft>
              <a:defRPr>
                <a:solidFill>
                  <a:schemeClr val="tx1"/>
                </a:solidFill>
                <a:latin typeface="Arial" pitchFamily="34" charset="0"/>
              </a:defRPr>
            </a:lvl6pPr>
            <a:lvl7pPr marL="2971800" indent="-228600" defTabSz="933450" fontAlgn="base">
              <a:spcBef>
                <a:spcPct val="0"/>
              </a:spcBef>
              <a:spcAft>
                <a:spcPct val="0"/>
              </a:spcAft>
              <a:defRPr>
                <a:solidFill>
                  <a:schemeClr val="tx1"/>
                </a:solidFill>
                <a:latin typeface="Arial" pitchFamily="34" charset="0"/>
              </a:defRPr>
            </a:lvl7pPr>
            <a:lvl8pPr marL="3429000" indent="-228600" defTabSz="933450" fontAlgn="base">
              <a:spcBef>
                <a:spcPct val="0"/>
              </a:spcBef>
              <a:spcAft>
                <a:spcPct val="0"/>
              </a:spcAft>
              <a:defRPr>
                <a:solidFill>
                  <a:schemeClr val="tx1"/>
                </a:solidFill>
                <a:latin typeface="Arial" pitchFamily="34" charset="0"/>
              </a:defRPr>
            </a:lvl8pPr>
            <a:lvl9pPr marL="3886200" indent="-228600" defTabSz="933450" fontAlgn="base">
              <a:spcBef>
                <a:spcPct val="0"/>
              </a:spcBef>
              <a:spcAft>
                <a:spcPct val="0"/>
              </a:spcAft>
              <a:defRPr>
                <a:solidFill>
                  <a:schemeClr val="tx1"/>
                </a:solidFill>
                <a:latin typeface="Arial" pitchFamily="34" charset="0"/>
              </a:defRPr>
            </a:lvl9pPr>
          </a:lstStyle>
          <a:p>
            <a:pPr algn="r">
              <a:lnSpc>
                <a:spcPct val="100000"/>
              </a:lnSpc>
            </a:pPr>
            <a:endParaRPr lang="en-US" sz="1200" dirty="0"/>
          </a:p>
        </p:txBody>
      </p:sp>
      <p:sp>
        <p:nvSpPr>
          <p:cNvPr id="49155" name="Rectangle 2"/>
          <p:cNvSpPr>
            <a:spLocks noGrp="1" noRot="1" noChangeAspect="1" noChangeArrowheads="1" noTextEdit="1"/>
          </p:cNvSpPr>
          <p:nvPr>
            <p:ph type="sldImg"/>
          </p:nvPr>
        </p:nvSpPr>
        <p:spPr>
          <a:xfrm>
            <a:off x="101600" y="741363"/>
            <a:ext cx="6567488" cy="3695700"/>
          </a:xfrm>
          <a:ln/>
        </p:spPr>
      </p:sp>
      <p:sp>
        <p:nvSpPr>
          <p:cNvPr id="49156" name="Rectangle 3"/>
          <p:cNvSpPr>
            <a:spLocks noGrp="1" noChangeArrowheads="1"/>
          </p:cNvSpPr>
          <p:nvPr>
            <p:ph type="body" idx="1"/>
          </p:nvPr>
        </p:nvSpPr>
        <p:spPr/>
        <p:txBody>
          <a:bodyPr lIns="93313" tIns="46657" rIns="93313" bIns="46657"/>
          <a:lstStyle/>
          <a:p>
            <a:endParaRPr lang="es-ES_tradn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11/24/2018</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11/24/2018</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www.huduser.gov/periodicals/cityscpe/vol13num3/Cityscape_Nov2011_Modelling_Criminal.pdf" TargetMode="External"/><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1" y="3512329"/>
            <a:ext cx="5528757"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CHICAGO CRIME ANALYSIS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Presented By : Ratnam Dubey </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pic>
        <p:nvPicPr>
          <p:cNvPr id="5" name="Picture 4" descr="A close up of a sign&#10;&#10;Description automatically generated">
            <a:extLst>
              <a:ext uri="{FF2B5EF4-FFF2-40B4-BE49-F238E27FC236}">
                <a16:creationId xmlns:a16="http://schemas.microsoft.com/office/drawing/2014/main" id="{7F76790A-A278-467D-BFC1-F2C1D0964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64" y="2297854"/>
            <a:ext cx="3981450" cy="1143000"/>
          </a:xfrm>
          <a:prstGeom prst="rect">
            <a:avLst/>
          </a:prstGeom>
        </p:spPr>
      </p:pic>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Relation Between Crimes and Socio-Economic Factors.</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Socio Economic Analysis</a:t>
            </a:r>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866273" y="1862037"/>
            <a:ext cx="4787308" cy="3882634"/>
            <a:chOff x="828225" y="1669608"/>
            <a:chExt cx="4787308" cy="3882634"/>
          </a:xfrm>
        </p:grpSpPr>
        <p:grpSp>
          <p:nvGrpSpPr>
            <p:cNvPr id="8" name="Group 7">
              <a:extLst>
                <a:ext uri="{FF2B5EF4-FFF2-40B4-BE49-F238E27FC236}">
                  <a16:creationId xmlns:a16="http://schemas.microsoft.com/office/drawing/2014/main" id="{AA14590B-EBFC-4E01-B049-4B69FD257C40}"/>
                </a:ext>
              </a:extLst>
            </p:cNvPr>
            <p:cNvGrpSpPr/>
            <p:nvPr/>
          </p:nvGrpSpPr>
          <p:grpSpPr>
            <a:xfrm>
              <a:off x="905820" y="3373268"/>
              <a:ext cx="272892" cy="314614"/>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a:extLst>
                <a:ext uri="{FF2B5EF4-FFF2-40B4-BE49-F238E27FC236}">
                  <a16:creationId xmlns:a16="http://schemas.microsoft.com/office/drawing/2014/main" id="{1358996A-EA88-48BC-9B83-DE3A74596973}"/>
                </a:ext>
              </a:extLst>
            </p:cNvPr>
            <p:cNvGrpSpPr/>
            <p:nvPr/>
          </p:nvGrpSpPr>
          <p:grpSpPr>
            <a:xfrm>
              <a:off x="828225" y="3710649"/>
              <a:ext cx="651710" cy="928170"/>
              <a:chOff x="3655979" y="1149890"/>
              <a:chExt cx="1397000" cy="1989616"/>
            </a:xfrm>
          </p:grpSpPr>
          <p:grpSp>
            <p:nvGrpSpPr>
              <p:cNvPr id="23" name="Group 22">
                <a:extLst>
                  <a:ext uri="{FF2B5EF4-FFF2-40B4-BE49-F238E27FC236}">
                    <a16:creationId xmlns:a16="http://schemas.microsoft.com/office/drawing/2014/main" id="{80E448E9-8D3E-4E87-8BD9-BB0A5FCE4314}"/>
                  </a:ext>
                </a:extLst>
              </p:cNvPr>
              <p:cNvGrpSpPr/>
              <p:nvPr/>
            </p:nvGrpSpPr>
            <p:grpSpPr>
              <a:xfrm>
                <a:off x="3863747" y="2530069"/>
                <a:ext cx="506224" cy="609437"/>
                <a:chOff x="3429001" y="2928939"/>
                <a:chExt cx="285750" cy="312737"/>
              </a:xfrm>
            </p:grpSpPr>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655979" y="1149890"/>
                <a:ext cx="1397000" cy="1397001"/>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0" name="Group 39">
              <a:extLst>
                <a:ext uri="{FF2B5EF4-FFF2-40B4-BE49-F238E27FC236}">
                  <a16:creationId xmlns:a16="http://schemas.microsoft.com/office/drawing/2014/main" id="{D8E4B96B-58FD-4E6A-AF13-C5020615E0FE}"/>
                </a:ext>
              </a:extLst>
            </p:cNvPr>
            <p:cNvGrpSpPr/>
            <p:nvPr/>
          </p:nvGrpSpPr>
          <p:grpSpPr>
            <a:xfrm>
              <a:off x="905571" y="5237628"/>
              <a:ext cx="284701" cy="314614"/>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85" name="Group 84">
              <a:extLst>
                <a:ext uri="{FF2B5EF4-FFF2-40B4-BE49-F238E27FC236}">
                  <a16:creationId xmlns:a16="http://schemas.microsoft.com/office/drawing/2014/main" id="{72F7507E-84C4-43E3-8F05-07666B4AA53B}"/>
                </a:ext>
              </a:extLst>
            </p:cNvPr>
            <p:cNvGrpSpPr/>
            <p:nvPr/>
          </p:nvGrpSpPr>
          <p:grpSpPr>
            <a:xfrm>
              <a:off x="1562676" y="1669608"/>
              <a:ext cx="3908243" cy="198553"/>
              <a:chOff x="1590657" y="2384105"/>
              <a:chExt cx="2421165" cy="88583"/>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590657" y="2384106"/>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590657" y="2384105"/>
                <a:ext cx="17937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707290" y="3944521"/>
              <a:ext cx="3908243" cy="198553"/>
              <a:chOff x="1680246" y="2982800"/>
              <a:chExt cx="2421165" cy="88583"/>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80246" y="2982801"/>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80246" y="2982800"/>
                <a:ext cx="2011414"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67" name="Freeform 25" descr="This image is an icon of three people interacting. ">
            <a:extLst>
              <a:ext uri="{FF2B5EF4-FFF2-40B4-BE49-F238E27FC236}">
                <a16:creationId xmlns:a16="http://schemas.microsoft.com/office/drawing/2014/main" id="{FC3FC2D3-FC18-4802-91BF-F95767CDA9AF}"/>
              </a:ext>
            </a:extLst>
          </p:cNvPr>
          <p:cNvSpPr>
            <a:spLocks/>
          </p:cNvSpPr>
          <p:nvPr/>
        </p:nvSpPr>
        <p:spPr bwMode="auto">
          <a:xfrm>
            <a:off x="817087" y="1629348"/>
            <a:ext cx="651710" cy="65171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TextBox 50">
            <a:extLst>
              <a:ext uri="{FF2B5EF4-FFF2-40B4-BE49-F238E27FC236}">
                <a16:creationId xmlns:a16="http://schemas.microsoft.com/office/drawing/2014/main" id="{13D2012D-E3C7-4EBB-B2F0-8879A40FE791}"/>
              </a:ext>
            </a:extLst>
          </p:cNvPr>
          <p:cNvSpPr txBox="1"/>
          <p:nvPr/>
        </p:nvSpPr>
        <p:spPr>
          <a:xfrm>
            <a:off x="923939" y="1783351"/>
            <a:ext cx="454552" cy="369332"/>
          </a:xfrm>
          <a:prstGeom prst="rect">
            <a:avLst/>
          </a:prstGeom>
          <a:noFill/>
        </p:spPr>
        <p:txBody>
          <a:bodyPr wrap="square" rtlCol="0">
            <a:spAutoFit/>
          </a:bodyPr>
          <a:lstStyle/>
          <a:p>
            <a:r>
              <a:rPr lang="en-US" dirty="0">
                <a:solidFill>
                  <a:schemeClr val="bg1"/>
                </a:solidFill>
              </a:rPr>
              <a:t>76</a:t>
            </a:r>
          </a:p>
        </p:txBody>
      </p:sp>
      <p:sp>
        <p:nvSpPr>
          <p:cNvPr id="52" name="Rectangle 51">
            <a:extLst>
              <a:ext uri="{FF2B5EF4-FFF2-40B4-BE49-F238E27FC236}">
                <a16:creationId xmlns:a16="http://schemas.microsoft.com/office/drawing/2014/main" id="{85397AE3-55B6-4255-9B16-E0FBADA57805}"/>
              </a:ext>
            </a:extLst>
          </p:cNvPr>
          <p:cNvSpPr/>
          <p:nvPr/>
        </p:nvSpPr>
        <p:spPr>
          <a:xfrm>
            <a:off x="1562676" y="2307399"/>
            <a:ext cx="7565084" cy="369332"/>
          </a:xfrm>
          <a:prstGeom prst="rect">
            <a:avLst/>
          </a:prstGeom>
        </p:spPr>
        <p:txBody>
          <a:bodyPr wrap="none">
            <a:spAutoFit/>
          </a:bodyPr>
          <a:lstStyle/>
          <a:p>
            <a:r>
              <a:rPr lang="en-US" i="1" dirty="0">
                <a:solidFill>
                  <a:srgbClr val="7D4BC9"/>
                </a:solidFill>
                <a:cs typeface="Segoe UI" panose="020B0502040204020203" pitchFamily="34" charset="0"/>
              </a:rPr>
              <a:t>76% of Correlation is there between Unemployment and Crime per 100 Persons </a:t>
            </a:r>
          </a:p>
        </p:txBody>
      </p:sp>
      <p:pic>
        <p:nvPicPr>
          <p:cNvPr id="54" name="Picture 53">
            <a:extLst>
              <a:ext uri="{FF2B5EF4-FFF2-40B4-BE49-F238E27FC236}">
                <a16:creationId xmlns:a16="http://schemas.microsoft.com/office/drawing/2014/main" id="{46D0F043-6CD4-4116-922F-22A0BF666171}"/>
              </a:ext>
            </a:extLst>
          </p:cNvPr>
          <p:cNvPicPr>
            <a:picLocks noChangeAspect="1"/>
          </p:cNvPicPr>
          <p:nvPr/>
        </p:nvPicPr>
        <p:blipFill>
          <a:blip r:embed="rId3"/>
          <a:stretch>
            <a:fillRect/>
          </a:stretch>
        </p:blipFill>
        <p:spPr>
          <a:xfrm>
            <a:off x="9221639" y="351345"/>
            <a:ext cx="2741225" cy="2298123"/>
          </a:xfrm>
          <a:prstGeom prst="rect">
            <a:avLst/>
          </a:prstGeom>
        </p:spPr>
      </p:pic>
      <p:sp>
        <p:nvSpPr>
          <p:cNvPr id="55" name="Rectangle 54">
            <a:extLst>
              <a:ext uri="{FF2B5EF4-FFF2-40B4-BE49-F238E27FC236}">
                <a16:creationId xmlns:a16="http://schemas.microsoft.com/office/drawing/2014/main" id="{B1E115B4-3285-46CE-B0FF-DD2B5527E0F1}"/>
              </a:ext>
            </a:extLst>
          </p:cNvPr>
          <p:cNvSpPr/>
          <p:nvPr/>
        </p:nvSpPr>
        <p:spPr>
          <a:xfrm>
            <a:off x="973735" y="4094796"/>
            <a:ext cx="418704" cy="369332"/>
          </a:xfrm>
          <a:prstGeom prst="rect">
            <a:avLst/>
          </a:prstGeom>
        </p:spPr>
        <p:txBody>
          <a:bodyPr wrap="none">
            <a:spAutoFit/>
          </a:bodyPr>
          <a:lstStyle/>
          <a:p>
            <a:r>
              <a:rPr lang="en-US" dirty="0">
                <a:solidFill>
                  <a:schemeClr val="bg1"/>
                </a:solidFill>
              </a:rPr>
              <a:t>77</a:t>
            </a:r>
          </a:p>
        </p:txBody>
      </p:sp>
      <p:sp>
        <p:nvSpPr>
          <p:cNvPr id="72" name="Rectangle 71">
            <a:extLst>
              <a:ext uri="{FF2B5EF4-FFF2-40B4-BE49-F238E27FC236}">
                <a16:creationId xmlns:a16="http://schemas.microsoft.com/office/drawing/2014/main" id="{E5136553-D483-452E-ACA0-0634C9FBA774}"/>
              </a:ext>
            </a:extLst>
          </p:cNvPr>
          <p:cNvSpPr/>
          <p:nvPr/>
        </p:nvSpPr>
        <p:spPr>
          <a:xfrm>
            <a:off x="1716319" y="4381014"/>
            <a:ext cx="7257797" cy="646331"/>
          </a:xfrm>
          <a:prstGeom prst="rect">
            <a:avLst/>
          </a:prstGeom>
        </p:spPr>
        <p:txBody>
          <a:bodyPr wrap="square">
            <a:spAutoFit/>
          </a:bodyPr>
          <a:lstStyle/>
          <a:p>
            <a:r>
              <a:rPr lang="en-US" i="1" dirty="0">
                <a:solidFill>
                  <a:srgbClr val="7D4BC9"/>
                </a:solidFill>
                <a:cs typeface="Segoe UI" panose="020B0502040204020203" pitchFamily="34" charset="0"/>
              </a:rPr>
              <a:t>77% of Correlation is there between “PERCENT HOUSEHOLDS BELOW POVERTY” and Crime per 100 Persons </a:t>
            </a:r>
          </a:p>
        </p:txBody>
      </p:sp>
      <p:pic>
        <p:nvPicPr>
          <p:cNvPr id="56" name="Picture 55">
            <a:extLst>
              <a:ext uri="{FF2B5EF4-FFF2-40B4-BE49-F238E27FC236}">
                <a16:creationId xmlns:a16="http://schemas.microsoft.com/office/drawing/2014/main" id="{B61D29F8-17CC-487F-8DDD-C4B0E1DCC757}"/>
              </a:ext>
            </a:extLst>
          </p:cNvPr>
          <p:cNvPicPr>
            <a:picLocks noChangeAspect="1"/>
          </p:cNvPicPr>
          <p:nvPr/>
        </p:nvPicPr>
        <p:blipFill>
          <a:blip r:embed="rId4"/>
          <a:stretch>
            <a:fillRect/>
          </a:stretch>
        </p:blipFill>
        <p:spPr>
          <a:xfrm>
            <a:off x="9127760" y="3034449"/>
            <a:ext cx="2706638" cy="2221759"/>
          </a:xfrm>
          <a:prstGeom prst="rect">
            <a:avLst/>
          </a:prstGeom>
        </p:spPr>
      </p:pic>
      <p:sp>
        <p:nvSpPr>
          <p:cNvPr id="57" name="Rectangle 56">
            <a:extLst>
              <a:ext uri="{FF2B5EF4-FFF2-40B4-BE49-F238E27FC236}">
                <a16:creationId xmlns:a16="http://schemas.microsoft.com/office/drawing/2014/main" id="{B5B37DD5-67BE-4DF4-B164-76472266A9D4}"/>
              </a:ext>
            </a:extLst>
          </p:cNvPr>
          <p:cNvSpPr/>
          <p:nvPr/>
        </p:nvSpPr>
        <p:spPr>
          <a:xfrm>
            <a:off x="3006833" y="3144001"/>
            <a:ext cx="6096000" cy="584775"/>
          </a:xfrm>
          <a:prstGeom prst="rect">
            <a:avLst/>
          </a:prstGeom>
        </p:spPr>
        <p:txBody>
          <a:bodyPr>
            <a:spAutoFit/>
          </a:bodyPr>
          <a:lstStyle/>
          <a:p>
            <a:r>
              <a:rPr lang="en-US" sz="1600" dirty="0">
                <a:solidFill>
                  <a:srgbClr val="002060"/>
                </a:solidFill>
                <a:latin typeface="+mj-lt"/>
                <a:cs typeface="Segoe UI" panose="020B0502040204020203" pitchFamily="34" charset="0"/>
              </a:rPr>
              <a:t>Using Chicago state data, we estimate the effect of unemployment and Poverty on the rates of seven felony offenses.</a:t>
            </a:r>
          </a:p>
        </p:txBody>
      </p:sp>
      <p:sp>
        <p:nvSpPr>
          <p:cNvPr id="58" name="Rectangle 57">
            <a:extLst>
              <a:ext uri="{FF2B5EF4-FFF2-40B4-BE49-F238E27FC236}">
                <a16:creationId xmlns:a16="http://schemas.microsoft.com/office/drawing/2014/main" id="{81AFED72-0116-4B3E-9CFA-29BB16366868}"/>
              </a:ext>
            </a:extLst>
          </p:cNvPr>
          <p:cNvSpPr/>
          <p:nvPr/>
        </p:nvSpPr>
        <p:spPr>
          <a:xfrm>
            <a:off x="1600724" y="5744671"/>
            <a:ext cx="6096000" cy="584775"/>
          </a:xfrm>
          <a:prstGeom prst="rect">
            <a:avLst/>
          </a:prstGeom>
        </p:spPr>
        <p:txBody>
          <a:bodyPr>
            <a:spAutoFit/>
          </a:bodyPr>
          <a:lstStyle/>
          <a:p>
            <a:r>
              <a:rPr lang="en-US" sz="1600" dirty="0">
                <a:solidFill>
                  <a:srgbClr val="002060"/>
                </a:solidFill>
                <a:latin typeface="+mj-lt"/>
                <a:cs typeface="Segoe UI" panose="020B0502040204020203" pitchFamily="34" charset="0"/>
              </a:rPr>
              <a:t>!!! </a:t>
            </a:r>
            <a:r>
              <a:rPr lang="en-US" sz="1600" b="1" dirty="0">
                <a:solidFill>
                  <a:srgbClr val="7D4BC9"/>
                </a:solidFill>
                <a:latin typeface="+mj-lt"/>
                <a:cs typeface="Segoe UI" panose="020B0502040204020203" pitchFamily="34" charset="0"/>
              </a:rPr>
              <a:t>There is evidence that suggests there are correlations between high levels of poverty and high levels of crime. </a:t>
            </a:r>
          </a:p>
        </p:txBody>
      </p:sp>
    </p:spTree>
    <p:extLst>
      <p:ext uri="{BB962C8B-B14F-4D97-AF65-F5344CB8AC3E}">
        <p14:creationId xmlns:p14="http://schemas.microsoft.com/office/powerpoint/2010/main" val="222538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195727" y="5100689"/>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Chicago Crime Analysis   </a:t>
            </a:r>
            <a:endParaRPr lang="en-US" sz="2400" dirty="0">
              <a:solidFill>
                <a:srgbClr val="002060"/>
              </a:solidFill>
            </a:endParaRPr>
          </a:p>
        </p:txBody>
      </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1985320" y="3821446"/>
            <a:ext cx="1271588" cy="1273175"/>
            <a:chOff x="2690812" y="4162425"/>
            <a:chExt cx="1271588" cy="1273175"/>
          </a:xfrm>
        </p:grpSpPr>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r>
                <a:rPr lang="en-US" sz="3200" dirty="0">
                  <a:solidFill>
                    <a:schemeClr val="bg1"/>
                  </a:solidFill>
                </a:rPr>
                <a:t>41%</a:t>
              </a:r>
            </a:p>
          </p:txBody>
        </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8253567" y="1008157"/>
            <a:ext cx="1397000" cy="1397000"/>
            <a:chOff x="7356475" y="2143125"/>
            <a:chExt cx="1397000" cy="1397000"/>
          </a:xfrm>
        </p:grpSpPr>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37197" y="3730867"/>
            <a:ext cx="1601551" cy="1309744"/>
            <a:chOff x="9700605" y="4157408"/>
            <a:chExt cx="1736928" cy="1309744"/>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Extreme Winter</a:t>
              </a:r>
            </a:p>
          </p:txBody>
        </p:sp>
        <p:sp>
          <p:nvSpPr>
            <p:cNvPr id="332" name="Rectangle 331">
              <a:extLst>
                <a:ext uri="{FF2B5EF4-FFF2-40B4-BE49-F238E27FC236}">
                  <a16:creationId xmlns:a16="http://schemas.microsoft.com/office/drawing/2014/main" id="{779BDC05-BA31-44EF-B695-331F1F3CEBCA}"/>
                </a:ext>
              </a:extLst>
            </p:cNvPr>
            <p:cNvSpPr/>
            <p:nvPr/>
          </p:nvSpPr>
          <p:spPr>
            <a:xfrm>
              <a:off x="9708139" y="4482267"/>
              <a:ext cx="1729394"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Drop in Crime in event of temperature below </a:t>
              </a:r>
              <a:r>
                <a:rPr lang="en-US" sz="1600" i="1" dirty="0">
                  <a:solidFill>
                    <a:srgbClr val="002060"/>
                  </a:solidFill>
                  <a:cs typeface="Segoe UI" panose="020B0502040204020203" pitchFamily="34" charset="0"/>
                </a:rPr>
                <a:t>10°</a:t>
              </a:r>
              <a:r>
                <a:rPr lang="en-US" sz="1600" i="1" dirty="0">
                  <a:solidFill>
                    <a:srgbClr val="002060"/>
                  </a:solidFill>
                  <a:latin typeface="+mj-lt"/>
                  <a:cs typeface="Segoe UI" panose="020B0502040204020203" pitchFamily="34" charset="0"/>
                </a:rPr>
                <a:t> F </a:t>
              </a: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757052" y="1055343"/>
            <a:ext cx="1619740" cy="1400151"/>
            <a:chOff x="9700605" y="4157408"/>
            <a:chExt cx="1756655" cy="1400151"/>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Extreme Sunny</a:t>
              </a:r>
            </a:p>
          </p:txBody>
        </p:sp>
        <p:sp>
          <p:nvSpPr>
            <p:cNvPr id="338" name="Rectangle 337">
              <a:extLst>
                <a:ext uri="{FF2B5EF4-FFF2-40B4-BE49-F238E27FC236}">
                  <a16:creationId xmlns:a16="http://schemas.microsoft.com/office/drawing/2014/main" id="{9DE6A47E-C4CC-416D-9C28-3273394521C8}"/>
                </a:ext>
              </a:extLst>
            </p:cNvPr>
            <p:cNvSpPr/>
            <p:nvPr/>
          </p:nvSpPr>
          <p:spPr>
            <a:xfrm>
              <a:off x="9727866" y="4572674"/>
              <a:ext cx="1729394"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Sudden Drop in Crime on temperature above </a:t>
              </a:r>
              <a:r>
                <a:rPr lang="en-US" sz="1600" b="1" i="1" dirty="0">
                  <a:solidFill>
                    <a:srgbClr val="002060"/>
                  </a:solidFill>
                  <a:latin typeface="+mj-lt"/>
                  <a:cs typeface="Segoe UI" panose="020B0502040204020203" pitchFamily="34" charset="0"/>
                </a:rPr>
                <a:t>100°</a:t>
              </a:r>
              <a:r>
                <a:rPr lang="en-US" sz="1600" i="1" dirty="0">
                  <a:solidFill>
                    <a:srgbClr val="002060"/>
                  </a:solidFill>
                  <a:latin typeface="+mj-lt"/>
                  <a:cs typeface="Segoe UI" panose="020B0502040204020203" pitchFamily="34" charset="0"/>
                </a:rPr>
                <a:t> F </a:t>
              </a: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428068" y="1069076"/>
            <a:ext cx="1612736" cy="1305535"/>
            <a:chOff x="1427303" y="2203556"/>
            <a:chExt cx="1612736" cy="1305535"/>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246221"/>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Normal Weather</a:t>
              </a:r>
            </a:p>
          </p:txBody>
        </p:sp>
        <p:sp>
          <p:nvSpPr>
            <p:cNvPr id="341" name="Rectangle 340">
              <a:extLst>
                <a:ext uri="{FF2B5EF4-FFF2-40B4-BE49-F238E27FC236}">
                  <a16:creationId xmlns:a16="http://schemas.microsoft.com/office/drawing/2014/main" id="{594EDD4C-FB3C-4D67-A0E0-448BE5307678}"/>
                </a:ext>
              </a:extLst>
            </p:cNvPr>
            <p:cNvSpPr/>
            <p:nvPr/>
          </p:nvSpPr>
          <p:spPr>
            <a:xfrm>
              <a:off x="1445435" y="2524206"/>
              <a:ext cx="1594604" cy="984885"/>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On normal days, where weather are not extreme the crime rate is high</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116165" y="4145409"/>
            <a:ext cx="1651325" cy="1106162"/>
            <a:chOff x="9700605" y="4157408"/>
            <a:chExt cx="1790909" cy="110616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246221"/>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Correlation</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762120" y="4524906"/>
              <a:ext cx="1729394" cy="738664"/>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41% Correlation between crime and weather.</a:t>
              </a: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pic>
        <p:nvPicPr>
          <p:cNvPr id="21" name="Picture 20">
            <a:extLst>
              <a:ext uri="{FF2B5EF4-FFF2-40B4-BE49-F238E27FC236}">
                <a16:creationId xmlns:a16="http://schemas.microsoft.com/office/drawing/2014/main" id="{98BF4AB9-AA5F-4974-AFC0-B6D462B0485C}"/>
              </a:ext>
            </a:extLst>
          </p:cNvPr>
          <p:cNvPicPr>
            <a:picLocks noChangeAspect="1"/>
          </p:cNvPicPr>
          <p:nvPr/>
        </p:nvPicPr>
        <p:blipFill>
          <a:blip r:embed="rId2"/>
          <a:stretch>
            <a:fillRect/>
          </a:stretch>
        </p:blipFill>
        <p:spPr>
          <a:xfrm>
            <a:off x="3322064" y="1620931"/>
            <a:ext cx="5012260" cy="3451064"/>
          </a:xfrm>
          <a:prstGeom prst="rect">
            <a:avLst/>
          </a:prstGeom>
        </p:spPr>
      </p:pic>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2048710" y="981208"/>
            <a:ext cx="1397000" cy="1397000"/>
            <a:chOff x="3438525" y="2143125"/>
            <a:chExt cx="1397000" cy="1397000"/>
          </a:xfrm>
        </p:grpSpPr>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9" name="Rectangle 128">
            <a:extLst>
              <a:ext uri="{FF2B5EF4-FFF2-40B4-BE49-F238E27FC236}">
                <a16:creationId xmlns:a16="http://schemas.microsoft.com/office/drawing/2014/main" id="{6826AF7A-1BE1-4250-AA70-17457796B3ED}"/>
              </a:ext>
            </a:extLst>
          </p:cNvPr>
          <p:cNvSpPr/>
          <p:nvPr/>
        </p:nvSpPr>
        <p:spPr>
          <a:xfrm>
            <a:off x="4029522" y="453534"/>
            <a:ext cx="3597344" cy="738664"/>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Temperature Impact on Crime Analysis   </a:t>
            </a:r>
            <a:endParaRPr lang="en-US" sz="2400" dirty="0">
              <a:solidFill>
                <a:srgbClr val="002060"/>
              </a:solidFill>
            </a:endParaRPr>
          </a:p>
        </p:txBody>
      </p:sp>
      <p:pic>
        <p:nvPicPr>
          <p:cNvPr id="236" name="Graphic 235" descr="Sun">
            <a:extLst>
              <a:ext uri="{FF2B5EF4-FFF2-40B4-BE49-F238E27FC236}">
                <a16:creationId xmlns:a16="http://schemas.microsoft.com/office/drawing/2014/main" id="{EC39D379-18F6-4BC9-AA73-929A23C70F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825" y="1232682"/>
            <a:ext cx="914400" cy="914400"/>
          </a:xfrm>
          <a:prstGeom prst="rect">
            <a:avLst/>
          </a:prstGeom>
        </p:spPr>
      </p:pic>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336090" y="3322513"/>
            <a:ext cx="1271588" cy="1740973"/>
            <a:chOff x="8182824" y="4426329"/>
            <a:chExt cx="1271588" cy="1740973"/>
          </a:xfrm>
        </p:grpSpPr>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722094"/>
              <a:chOff x="4841875" y="2895601"/>
              <a:chExt cx="344488" cy="370548"/>
            </a:xfrm>
          </p:grpSpPr>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205824"/>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182824" y="4894127"/>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38" name="Graphic 237" descr="Snow">
            <a:extLst>
              <a:ext uri="{FF2B5EF4-FFF2-40B4-BE49-F238E27FC236}">
                <a16:creationId xmlns:a16="http://schemas.microsoft.com/office/drawing/2014/main" id="{B6BC6AFB-3424-4275-AE80-FCEC00E11B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41120" y="3990833"/>
            <a:ext cx="914400" cy="914400"/>
          </a:xfrm>
          <a:prstGeom prst="rect">
            <a:avLst/>
          </a:prstGeom>
        </p:spPr>
      </p:pic>
      <p:pic>
        <p:nvPicPr>
          <p:cNvPr id="240" name="Graphic 239" descr="Cloud">
            <a:extLst>
              <a:ext uri="{FF2B5EF4-FFF2-40B4-BE49-F238E27FC236}">
                <a16:creationId xmlns:a16="http://schemas.microsoft.com/office/drawing/2014/main" id="{A939CA5E-DBDF-4AA8-B11B-9DC3C7B170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7223" y="1163134"/>
            <a:ext cx="914400" cy="914400"/>
          </a:xfrm>
          <a:prstGeom prst="rect">
            <a:avLst/>
          </a:prstGeom>
        </p:spPr>
      </p:pic>
      <p:sp>
        <p:nvSpPr>
          <p:cNvPr id="148" name="Rectangle 147">
            <a:extLst>
              <a:ext uri="{FF2B5EF4-FFF2-40B4-BE49-F238E27FC236}">
                <a16:creationId xmlns:a16="http://schemas.microsoft.com/office/drawing/2014/main" id="{1CCA47ED-274F-40C4-B70B-1A32A2324ED2}"/>
              </a:ext>
            </a:extLst>
          </p:cNvPr>
          <p:cNvSpPr/>
          <p:nvPr/>
        </p:nvSpPr>
        <p:spPr>
          <a:xfrm>
            <a:off x="1974968" y="5884237"/>
            <a:ext cx="8541826" cy="369332"/>
          </a:xfrm>
          <a:prstGeom prst="rect">
            <a:avLst/>
          </a:prstGeom>
        </p:spPr>
        <p:txBody>
          <a:bodyPr wrap="none">
            <a:spAutoFit/>
          </a:bodyPr>
          <a:lstStyle/>
          <a:p>
            <a:r>
              <a:rPr lang="en-US" i="1" dirty="0">
                <a:solidFill>
                  <a:srgbClr val="7D4BC9"/>
                </a:solidFill>
                <a:cs typeface="Segoe UI" panose="020B0502040204020203" pitchFamily="34" charset="0"/>
              </a:rPr>
              <a:t>“More police officers are required on the field when the climate are not on extreme end.” </a:t>
            </a:r>
          </a:p>
        </p:txBody>
      </p:sp>
    </p:spTree>
    <p:extLst>
      <p:ext uri="{BB962C8B-B14F-4D97-AF65-F5344CB8AC3E}">
        <p14:creationId xmlns:p14="http://schemas.microsoft.com/office/powerpoint/2010/main" val="186973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9929E06-4AB9-4598-A963-82CCC18A3FF2}"/>
              </a:ext>
            </a:extLst>
          </p:cNvPr>
          <p:cNvSpPr txBox="1"/>
          <p:nvPr/>
        </p:nvSpPr>
        <p:spPr>
          <a:xfrm>
            <a:off x="810523" y="3225430"/>
            <a:ext cx="151644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Data Cleaning</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366132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551103" y="3225431"/>
            <a:ext cx="201978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Data Visualization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3661330"/>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221064" y="3225431"/>
            <a:ext cx="270657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Machine learning Model</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3661330"/>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9508886" y="3225431"/>
            <a:ext cx="2157642"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Model Deployment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3661330"/>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187845" y="50746"/>
            <a:ext cx="6611045" cy="785760"/>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Model development Timeline</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602526"/>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22491" y="3189004"/>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cxnSp>
        <p:nvCxnSpPr>
          <p:cNvPr id="45" name="Straight Connector 44">
            <a:extLst>
              <a:ext uri="{FF2B5EF4-FFF2-40B4-BE49-F238E27FC236}">
                <a16:creationId xmlns:a16="http://schemas.microsoft.com/office/drawing/2014/main" id="{BE54F252-F810-447C-BE64-1753E782817D}"/>
              </a:ext>
              <a:ext uri="{C183D7F6-B498-43B3-948B-1728B52AA6E4}">
                <adec:decorative xmlns:adec="http://schemas.microsoft.com/office/drawing/2017/decorative" val="1"/>
              </a:ext>
            </a:extLst>
          </p:cNvPr>
          <p:cNvCxnSpPr>
            <a:cxnSpLocks/>
          </p:cNvCxnSpPr>
          <p:nvPr/>
        </p:nvCxnSpPr>
        <p:spPr>
          <a:xfrm flipH="1">
            <a:off x="2807469" y="3117127"/>
            <a:ext cx="47876" cy="2542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33D1828-5399-420B-9856-A6945139F790}"/>
              </a:ext>
              <a:ext uri="{C183D7F6-B498-43B3-948B-1728B52AA6E4}">
                <adec:decorative xmlns:adec="http://schemas.microsoft.com/office/drawing/2017/decorative" val="1"/>
              </a:ext>
            </a:extLst>
          </p:cNvPr>
          <p:cNvCxnSpPr>
            <a:cxnSpLocks/>
          </p:cNvCxnSpPr>
          <p:nvPr/>
        </p:nvCxnSpPr>
        <p:spPr>
          <a:xfrm flipH="1">
            <a:off x="9229284" y="3117126"/>
            <a:ext cx="47876" cy="2542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75DCDE8-D2D9-4B1C-871E-932A2C358266}"/>
              </a:ext>
              <a:ext uri="{C183D7F6-B498-43B3-948B-1728B52AA6E4}">
                <adec:decorative xmlns:adec="http://schemas.microsoft.com/office/drawing/2017/decorative" val="1"/>
              </a:ext>
            </a:extLst>
          </p:cNvPr>
          <p:cNvCxnSpPr>
            <a:cxnSpLocks/>
          </p:cNvCxnSpPr>
          <p:nvPr/>
        </p:nvCxnSpPr>
        <p:spPr>
          <a:xfrm flipH="1">
            <a:off x="5823659" y="3117127"/>
            <a:ext cx="47876" cy="2542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C9C365D-656F-4DA7-BC01-73395F8482FF}"/>
              </a:ext>
            </a:extLst>
          </p:cNvPr>
          <p:cNvSpPr/>
          <p:nvPr/>
        </p:nvSpPr>
        <p:spPr>
          <a:xfrm>
            <a:off x="187845" y="4115572"/>
            <a:ext cx="2234854" cy="1754326"/>
          </a:xfrm>
          <a:prstGeom prst="rect">
            <a:avLst/>
          </a:prstGeom>
        </p:spPr>
        <p:txBody>
          <a:bodyPr wrap="square">
            <a:spAutoFit/>
          </a:bodyPr>
          <a:lstStyle/>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Duplicate Drop</a:t>
            </a:r>
          </a:p>
          <a:p>
            <a:pPr defTabSz="939800">
              <a:tabLst>
                <a:tab pos="8686800" algn="r"/>
              </a:tabLst>
            </a:pPr>
            <a:endParaRPr lang="en-US" altLang="zh-CN" i="1" dirty="0">
              <a:solidFill>
                <a:srgbClr val="002060"/>
              </a:solidFill>
              <a:cs typeface="Segoe UI" panose="020B0502040204020203" pitchFamily="34" charset="0"/>
            </a:endParaRPr>
          </a:p>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Null Value rectification</a:t>
            </a:r>
          </a:p>
          <a:p>
            <a:pPr defTabSz="939800">
              <a:tabLst>
                <a:tab pos="8686800" algn="r"/>
              </a:tabLst>
            </a:pPr>
            <a:endParaRPr lang="en-US" altLang="zh-CN" i="1" dirty="0">
              <a:solidFill>
                <a:srgbClr val="002060"/>
              </a:solidFill>
              <a:cs typeface="Segoe UI" panose="020B0502040204020203" pitchFamily="34" charset="0"/>
            </a:endParaRPr>
          </a:p>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Outlier Data </a:t>
            </a:r>
          </a:p>
        </p:txBody>
      </p:sp>
      <p:sp>
        <p:nvSpPr>
          <p:cNvPr id="60" name="Rectangle 59">
            <a:extLst>
              <a:ext uri="{FF2B5EF4-FFF2-40B4-BE49-F238E27FC236}">
                <a16:creationId xmlns:a16="http://schemas.microsoft.com/office/drawing/2014/main" id="{5C570ED3-40EA-4A1F-9787-5731FC7C3E0E}"/>
              </a:ext>
            </a:extLst>
          </p:cNvPr>
          <p:cNvSpPr/>
          <p:nvPr/>
        </p:nvSpPr>
        <p:spPr>
          <a:xfrm>
            <a:off x="3153452" y="3922374"/>
            <a:ext cx="2234854" cy="3139321"/>
          </a:xfrm>
          <a:prstGeom prst="rect">
            <a:avLst/>
          </a:prstGeom>
        </p:spPr>
        <p:txBody>
          <a:bodyPr wrap="square">
            <a:spAutoFit/>
          </a:bodyPr>
          <a:lstStyle/>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Analysis on Socio Economic factor</a:t>
            </a:r>
          </a:p>
          <a:p>
            <a:pPr defTabSz="939800">
              <a:tabLst>
                <a:tab pos="8686800" algn="r"/>
              </a:tabLst>
            </a:pPr>
            <a:endParaRPr lang="en-US" altLang="zh-CN" i="1" dirty="0">
              <a:solidFill>
                <a:srgbClr val="002060"/>
              </a:solidFill>
              <a:cs typeface="Segoe UI" panose="020B0502040204020203" pitchFamily="34" charset="0"/>
            </a:endParaRPr>
          </a:p>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Weather Analysis</a:t>
            </a:r>
          </a:p>
          <a:p>
            <a:pPr defTabSz="939800">
              <a:tabLst>
                <a:tab pos="8686800" algn="r"/>
              </a:tabLst>
            </a:pPr>
            <a:endParaRPr lang="en-US" altLang="zh-CN" i="1" dirty="0">
              <a:solidFill>
                <a:srgbClr val="002060"/>
              </a:solidFill>
              <a:cs typeface="Segoe UI" panose="020B0502040204020203" pitchFamily="34" charset="0"/>
            </a:endParaRPr>
          </a:p>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Police to Crime Distance Analysis</a:t>
            </a:r>
          </a:p>
          <a:p>
            <a:pPr marL="285750" indent="-285750" defTabSz="939800">
              <a:buFont typeface="Arial" panose="020B0604020202020204" pitchFamily="34" charset="0"/>
              <a:buChar char="•"/>
              <a:tabLst>
                <a:tab pos="8686800" algn="r"/>
              </a:tabLst>
            </a:pPr>
            <a:endParaRPr lang="en-US" altLang="zh-CN" i="1" dirty="0">
              <a:solidFill>
                <a:srgbClr val="002060"/>
              </a:solidFill>
              <a:cs typeface="Segoe UI" panose="020B0502040204020203" pitchFamily="34" charset="0"/>
            </a:endParaRPr>
          </a:p>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Crime trend Analysis</a:t>
            </a:r>
          </a:p>
          <a:p>
            <a:pPr marL="285750" indent="-285750" defTabSz="939800">
              <a:buFont typeface="Arial" panose="020B0604020202020204" pitchFamily="34" charset="0"/>
              <a:buChar char="•"/>
              <a:tabLst>
                <a:tab pos="8686800" algn="r"/>
              </a:tabLst>
            </a:pPr>
            <a:endParaRPr lang="en-US" altLang="zh-CN" i="1" dirty="0">
              <a:solidFill>
                <a:srgbClr val="002060"/>
              </a:solidFill>
              <a:cs typeface="Segoe UI" panose="020B0502040204020203" pitchFamily="34" charset="0"/>
            </a:endParaRPr>
          </a:p>
        </p:txBody>
      </p:sp>
      <p:sp>
        <p:nvSpPr>
          <p:cNvPr id="61" name="Rectangle 60">
            <a:extLst>
              <a:ext uri="{FF2B5EF4-FFF2-40B4-BE49-F238E27FC236}">
                <a16:creationId xmlns:a16="http://schemas.microsoft.com/office/drawing/2014/main" id="{413DE192-C08B-4604-ACE7-4907E9BDF60A}"/>
              </a:ext>
            </a:extLst>
          </p:cNvPr>
          <p:cNvSpPr/>
          <p:nvPr/>
        </p:nvSpPr>
        <p:spPr>
          <a:xfrm>
            <a:off x="6338491" y="3944571"/>
            <a:ext cx="2234854" cy="1754326"/>
          </a:xfrm>
          <a:prstGeom prst="rect">
            <a:avLst/>
          </a:prstGeom>
        </p:spPr>
        <p:txBody>
          <a:bodyPr wrap="square">
            <a:spAutoFit/>
          </a:bodyPr>
          <a:lstStyle/>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Develop machine learning Model that can predict the chances of getting arrested for a crime done ?</a:t>
            </a:r>
          </a:p>
        </p:txBody>
      </p:sp>
      <p:sp>
        <p:nvSpPr>
          <p:cNvPr id="62" name="Rectangle 61">
            <a:extLst>
              <a:ext uri="{FF2B5EF4-FFF2-40B4-BE49-F238E27FC236}">
                <a16:creationId xmlns:a16="http://schemas.microsoft.com/office/drawing/2014/main" id="{B76A0151-3572-44BC-9666-5681A4348452}"/>
              </a:ext>
            </a:extLst>
          </p:cNvPr>
          <p:cNvSpPr/>
          <p:nvPr/>
        </p:nvSpPr>
        <p:spPr>
          <a:xfrm>
            <a:off x="9470274" y="3850467"/>
            <a:ext cx="2234854" cy="1200329"/>
          </a:xfrm>
          <a:prstGeom prst="rect">
            <a:avLst/>
          </a:prstGeom>
        </p:spPr>
        <p:txBody>
          <a:bodyPr wrap="square">
            <a:spAutoFit/>
          </a:bodyPr>
          <a:lstStyle/>
          <a:p>
            <a:pPr marL="285750" indent="-285750" defTabSz="939800">
              <a:buFont typeface="Arial" panose="020B0604020202020204" pitchFamily="34" charset="0"/>
              <a:buChar char="•"/>
              <a:tabLst>
                <a:tab pos="8686800" algn="r"/>
              </a:tabLst>
            </a:pPr>
            <a:r>
              <a:rPr lang="en-US" altLang="zh-CN" i="1" dirty="0">
                <a:solidFill>
                  <a:srgbClr val="002060"/>
                </a:solidFill>
                <a:cs typeface="Segoe UI" panose="020B0502040204020203" pitchFamily="34" charset="0"/>
              </a:rPr>
              <a:t>Share Insight with Chicago police to further enhance the capabilities.</a:t>
            </a:r>
          </a:p>
        </p:txBody>
      </p:sp>
    </p:spTree>
    <p:extLst>
      <p:ext uri="{BB962C8B-B14F-4D97-AF65-F5344CB8AC3E}">
        <p14:creationId xmlns:p14="http://schemas.microsoft.com/office/powerpoint/2010/main" val="43894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5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131" name="Rectangle 3"/>
          <p:cNvSpPr>
            <a:spLocks noGrp="1" noChangeArrowheads="1"/>
          </p:cNvSpPr>
          <p:nvPr>
            <p:ph type="title"/>
          </p:nvPr>
        </p:nvSpPr>
        <p:spPr bwMode="gray">
          <a:xfrm>
            <a:off x="1203403" y="1193342"/>
            <a:ext cx="10023398" cy="857894"/>
          </a:xfrm>
        </p:spPr>
        <p:txBody>
          <a:bodyPr>
            <a:normAutofit/>
          </a:bodyPr>
          <a:lstStyle/>
          <a:p>
            <a:r>
              <a:rPr lang="en-US" sz="3100" b="1" dirty="0">
                <a:solidFill>
                  <a:srgbClr val="FFFFFF"/>
                </a:solidFill>
                <a:latin typeface="Segoe UI" panose="020B0502040204020203" pitchFamily="34" charset="0"/>
                <a:ea typeface="+mn-ea"/>
                <a:cs typeface="Segoe UI" panose="020B0502040204020203" pitchFamily="34" charset="0"/>
              </a:rPr>
              <a:t>Machine-Learning Model development analytical process</a:t>
            </a:r>
          </a:p>
        </p:txBody>
      </p:sp>
      <p:sp>
        <p:nvSpPr>
          <p:cNvPr id="48130" name="Rectangle 3"/>
          <p:cNvSpPr>
            <a:spLocks noGrp="1" noChangeArrowheads="1"/>
          </p:cNvSpPr>
          <p:nvPr>
            <p:ph type="body" idx="1"/>
          </p:nvPr>
        </p:nvSpPr>
        <p:spPr bwMode="gray">
          <a:xfrm>
            <a:off x="493086" y="2447967"/>
            <a:ext cx="2856089" cy="4205111"/>
          </a:xfrm>
        </p:spPr>
        <p:txBody>
          <a:bodyPr>
            <a:normAutofit/>
          </a:bodyPr>
          <a:lstStyle/>
          <a:p>
            <a:pPr marL="0" indent="0" defTabSz="939800">
              <a:buNone/>
              <a:tabLst>
                <a:tab pos="8686800" algn="r"/>
              </a:tabLst>
            </a:pPr>
            <a:r>
              <a:rPr lang="en-US" altLang="zh-CN" sz="1000" i="1" dirty="0">
                <a:latin typeface="+mj-lt"/>
                <a:cs typeface="Segoe UI" panose="020B0502040204020203" pitchFamily="34" charset="0"/>
              </a:rPr>
              <a:t>Development of the Machine learning Models Include process</a:t>
            </a:r>
          </a:p>
          <a:p>
            <a:pPr defTabSz="939800">
              <a:tabLst>
                <a:tab pos="8686800" algn="r"/>
              </a:tabLst>
            </a:pPr>
            <a:endParaRPr lang="en-US" altLang="zh-CN" sz="1000" i="1" dirty="0">
              <a:latin typeface="+mj-lt"/>
              <a:cs typeface="Segoe UI" panose="020B0502040204020203" pitchFamily="34" charset="0"/>
            </a:endParaRPr>
          </a:p>
          <a:p>
            <a:pPr defTabSz="939800">
              <a:tabLst>
                <a:tab pos="8686800" algn="r"/>
              </a:tabLst>
            </a:pPr>
            <a:r>
              <a:rPr lang="en-US" altLang="zh-CN" sz="1000" i="1" dirty="0">
                <a:latin typeface="+mj-lt"/>
                <a:cs typeface="Segoe UI" panose="020B0502040204020203" pitchFamily="34" charset="0"/>
              </a:rPr>
              <a:t>Develop expectations</a:t>
            </a:r>
          </a:p>
          <a:p>
            <a:pPr defTabSz="939800">
              <a:tabLst>
                <a:tab pos="8686800" algn="r"/>
              </a:tabLst>
            </a:pPr>
            <a:r>
              <a:rPr lang="en-US" altLang="zh-CN" sz="1000" i="1" dirty="0">
                <a:latin typeface="+mj-lt"/>
                <a:cs typeface="Segoe UI" panose="020B0502040204020203" pitchFamily="34" charset="0"/>
              </a:rPr>
              <a:t>Match expectations with data</a:t>
            </a:r>
          </a:p>
          <a:p>
            <a:pPr defTabSz="939800">
              <a:tabLst>
                <a:tab pos="8686800" algn="r"/>
              </a:tabLst>
            </a:pPr>
            <a:r>
              <a:rPr lang="en-US" altLang="zh-CN" sz="1000" i="1" dirty="0">
                <a:latin typeface="+mj-lt"/>
                <a:cs typeface="Segoe UI" panose="020B0502040204020203" pitchFamily="34" charset="0"/>
              </a:rPr>
              <a:t>Collect the data</a:t>
            </a:r>
          </a:p>
          <a:p>
            <a:pPr defTabSz="939800">
              <a:tabLst>
                <a:tab pos="8686800" algn="r"/>
              </a:tabLst>
            </a:pPr>
            <a:r>
              <a:rPr lang="en-US" altLang="zh-CN" sz="1000" i="1" dirty="0">
                <a:latin typeface="+mj-lt"/>
                <a:cs typeface="Segoe UI" panose="020B0502040204020203" pitchFamily="34" charset="0"/>
              </a:rPr>
              <a:t>Establish the specific modeling question</a:t>
            </a:r>
          </a:p>
          <a:p>
            <a:pPr defTabSz="939800">
              <a:tabLst>
                <a:tab pos="8686800" algn="r"/>
              </a:tabLst>
            </a:pPr>
            <a:r>
              <a:rPr lang="en-US" altLang="zh-CN" sz="1000" i="1" dirty="0">
                <a:latin typeface="+mj-lt"/>
                <a:cs typeface="Segoe UI" panose="020B0502040204020203" pitchFamily="34" charset="0"/>
              </a:rPr>
              <a:t>Perform EDA, adjust the data</a:t>
            </a:r>
          </a:p>
          <a:p>
            <a:pPr defTabSz="939800">
              <a:tabLst>
                <a:tab pos="8686800" algn="r"/>
              </a:tabLst>
            </a:pPr>
            <a:r>
              <a:rPr lang="en-US" altLang="zh-CN" sz="1000" i="1" dirty="0">
                <a:latin typeface="+mj-lt"/>
                <a:cs typeface="Segoe UI" panose="020B0502040204020203" pitchFamily="34" charset="0"/>
              </a:rPr>
              <a:t>Build model(s)</a:t>
            </a:r>
          </a:p>
          <a:p>
            <a:pPr lvl="1" defTabSz="939800">
              <a:tabLst>
                <a:tab pos="8686800" algn="r"/>
              </a:tabLst>
            </a:pPr>
            <a:r>
              <a:rPr lang="en-US" altLang="zh-CN" sz="1000" i="1" dirty="0">
                <a:latin typeface="+mj-lt"/>
                <a:cs typeface="Segoe UI" panose="020B0502040204020203" pitchFamily="34" charset="0"/>
              </a:rPr>
              <a:t>Make assumptions</a:t>
            </a:r>
          </a:p>
          <a:p>
            <a:pPr lvl="1" defTabSz="939800">
              <a:tabLst>
                <a:tab pos="8686800" algn="r"/>
              </a:tabLst>
            </a:pPr>
            <a:r>
              <a:rPr lang="en-US" altLang="zh-CN" sz="1000" i="1" dirty="0">
                <a:latin typeface="+mj-lt"/>
                <a:cs typeface="Segoe UI" panose="020B0502040204020203" pitchFamily="34" charset="0"/>
              </a:rPr>
              <a:t>Define “best fit” function</a:t>
            </a:r>
          </a:p>
          <a:p>
            <a:pPr lvl="1" defTabSz="939800">
              <a:tabLst>
                <a:tab pos="8686800" algn="r"/>
              </a:tabLst>
            </a:pPr>
            <a:r>
              <a:rPr lang="en-US" altLang="zh-CN" sz="1000" i="1" dirty="0">
                <a:latin typeface="+mj-lt"/>
                <a:cs typeface="Segoe UI" panose="020B0502040204020203" pitchFamily="34" charset="0"/>
              </a:rPr>
              <a:t>Recognize concerns</a:t>
            </a:r>
          </a:p>
          <a:p>
            <a:pPr lvl="1" defTabSz="939800">
              <a:tabLst>
                <a:tab pos="8686800" algn="r"/>
              </a:tabLst>
            </a:pPr>
            <a:r>
              <a:rPr lang="en-US" altLang="zh-CN" sz="1000" i="1" dirty="0">
                <a:latin typeface="+mj-lt"/>
                <a:cs typeface="Segoe UI" panose="020B0502040204020203" pitchFamily="34" charset="0"/>
              </a:rPr>
              <a:t>Evaluation</a:t>
            </a:r>
          </a:p>
          <a:p>
            <a:pPr lvl="1" defTabSz="939800">
              <a:tabLst>
                <a:tab pos="8686800" algn="r"/>
              </a:tabLst>
            </a:pPr>
            <a:r>
              <a:rPr lang="en-US" altLang="zh-CN" sz="1000" i="1" dirty="0">
                <a:latin typeface="+mj-lt"/>
                <a:cs typeface="Segoe UI" panose="020B0502040204020203" pitchFamily="34" charset="0"/>
              </a:rPr>
              <a:t>Produce predictions</a:t>
            </a:r>
          </a:p>
          <a:p>
            <a:pPr defTabSz="939800">
              <a:tabLst>
                <a:tab pos="8686800" algn="r"/>
              </a:tabLst>
            </a:pPr>
            <a:r>
              <a:rPr lang="en-US" altLang="zh-CN" sz="1000" i="1" dirty="0">
                <a:latin typeface="+mj-lt"/>
                <a:cs typeface="Segoe UI" panose="020B0502040204020203" pitchFamily="34" charset="0"/>
              </a:rPr>
              <a:t>Interpret model(s)</a:t>
            </a:r>
          </a:p>
          <a:p>
            <a:pPr defTabSz="939800">
              <a:tabLst>
                <a:tab pos="8686800" algn="r"/>
              </a:tabLst>
            </a:pPr>
            <a:r>
              <a:rPr lang="en-US" altLang="zh-CN" sz="1000" i="1" dirty="0">
                <a:latin typeface="+mj-lt"/>
                <a:cs typeface="Segoe UI" panose="020B0502040204020203" pitchFamily="34" charset="0"/>
              </a:rPr>
              <a:t>Communicate results</a:t>
            </a:r>
          </a:p>
        </p:txBody>
      </p:sp>
      <p:pic>
        <p:nvPicPr>
          <p:cNvPr id="11" name="Picture 10">
            <a:extLst>
              <a:ext uri="{FF2B5EF4-FFF2-40B4-BE49-F238E27FC236}">
                <a16:creationId xmlns:a16="http://schemas.microsoft.com/office/drawing/2014/main" id="{35BF5435-2AAC-4658-987D-8E2DFD719014}"/>
              </a:ext>
            </a:extLst>
          </p:cNvPr>
          <p:cNvPicPr>
            <a:picLocks noChangeAspect="1"/>
          </p:cNvPicPr>
          <p:nvPr/>
        </p:nvPicPr>
        <p:blipFill>
          <a:blip r:embed="rId3"/>
          <a:stretch>
            <a:fillRect/>
          </a:stretch>
        </p:blipFill>
        <p:spPr>
          <a:xfrm>
            <a:off x="3444206" y="2307478"/>
            <a:ext cx="8036594" cy="2622749"/>
          </a:xfrm>
          <a:prstGeom prst="rect">
            <a:avLst/>
          </a:prstGeom>
        </p:spPr>
      </p:pic>
      <p:pic>
        <p:nvPicPr>
          <p:cNvPr id="12" name="Picture 11">
            <a:extLst>
              <a:ext uri="{FF2B5EF4-FFF2-40B4-BE49-F238E27FC236}">
                <a16:creationId xmlns:a16="http://schemas.microsoft.com/office/drawing/2014/main" id="{0FD68C64-A918-4E6C-8315-7BBA21278D46}"/>
              </a:ext>
            </a:extLst>
          </p:cNvPr>
          <p:cNvPicPr>
            <a:picLocks noChangeAspect="1"/>
          </p:cNvPicPr>
          <p:nvPr/>
        </p:nvPicPr>
        <p:blipFill>
          <a:blip r:embed="rId4"/>
          <a:stretch>
            <a:fillRect/>
          </a:stretch>
        </p:blipFill>
        <p:spPr>
          <a:xfrm>
            <a:off x="3667649" y="4989808"/>
            <a:ext cx="7943850" cy="1295400"/>
          </a:xfrm>
          <a:prstGeom prst="rect">
            <a:avLst/>
          </a:prstGeom>
        </p:spPr>
      </p:pic>
      <p:sp>
        <p:nvSpPr>
          <p:cNvPr id="14" name="Arrow: Down 13">
            <a:extLst>
              <a:ext uri="{FF2B5EF4-FFF2-40B4-BE49-F238E27FC236}">
                <a16:creationId xmlns:a16="http://schemas.microsoft.com/office/drawing/2014/main" id="{14E35DE2-456E-4A62-8A55-1A31AF4EEB41}"/>
              </a:ext>
            </a:extLst>
          </p:cNvPr>
          <p:cNvSpPr/>
          <p:nvPr/>
        </p:nvSpPr>
        <p:spPr>
          <a:xfrm>
            <a:off x="5850181" y="3875714"/>
            <a:ext cx="729842" cy="1054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436020"/>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85455"/>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518595" y="2313175"/>
            <a:ext cx="3603287" cy="2051844"/>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Different</a:t>
            </a:r>
          </a:p>
          <a:p>
            <a:pPr>
              <a:lnSpc>
                <a:spcPts val="4000"/>
              </a:lnSpc>
            </a:pPr>
            <a:r>
              <a:rPr lang="en-US" sz="4400" b="1" dirty="0">
                <a:solidFill>
                  <a:srgbClr val="002060"/>
                </a:solidFill>
                <a:latin typeface="Segoe UI" panose="020B0502040204020203" pitchFamily="34" charset="0"/>
                <a:cs typeface="Segoe UI" panose="020B0502040204020203" pitchFamily="34" charset="0"/>
              </a:rPr>
              <a:t>Model Accuracy</a:t>
            </a:r>
          </a:p>
          <a:p>
            <a:pPr>
              <a:lnSpc>
                <a:spcPts val="4000"/>
              </a:lnSpc>
            </a:pPr>
            <a:r>
              <a:rPr lang="en-US" sz="4400" b="1" dirty="0">
                <a:solidFill>
                  <a:srgbClr val="002060"/>
                </a:solidFill>
                <a:latin typeface="Segoe UI" panose="020B0502040204020203" pitchFamily="34" charset="0"/>
                <a:cs typeface="Segoe UI" panose="020B0502040204020203" pitchFamily="34" charset="0"/>
              </a:rPr>
              <a:t>Comparison </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Predicted the Chances of getting arrested for the crime. </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066826" y="-68248"/>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87254" y="1217549"/>
            <a:ext cx="2427971" cy="246221"/>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Model Comparisons :</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87254" y="2034832"/>
            <a:ext cx="3078467" cy="2944274"/>
            <a:chOff x="4711392" y="2125063"/>
            <a:chExt cx="3075333" cy="2839578"/>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19259"/>
              <a:chOff x="5063285" y="2128413"/>
              <a:chExt cx="3067396" cy="419259"/>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237465"/>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Random forest Model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37465"/>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Decision Tree Model.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04178"/>
              <a:chOff x="5063285" y="3639850"/>
              <a:chExt cx="3067396" cy="404178"/>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237465"/>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Gradient Boosting algorithms</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538954"/>
              <a:ext cx="2998052" cy="449490"/>
              <a:chOff x="4721542" y="2531051"/>
              <a:chExt cx="2998052" cy="449490"/>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0" y="2531051"/>
                <a:ext cx="2421164" cy="103467"/>
                <a:chOff x="4674461" y="2682361"/>
                <a:chExt cx="3045133" cy="94631"/>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1" y="2682361"/>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2" y="2695975"/>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6</a:t>
                </a:r>
                <a:r>
                  <a:rPr lang="en-US" sz="1600" i="1" dirty="0">
                    <a:solidFill>
                      <a:schemeClr val="bg1"/>
                    </a:solidFill>
                    <a:latin typeface="+mj-lt"/>
                    <a:cs typeface="Segoe UI" panose="020B0502040204020203" pitchFamily="34" charset="0"/>
                  </a:rPr>
                  <a:t>1</a:t>
                </a:r>
                <a:r>
                  <a:rPr lang="id-ID" sz="1600" i="1" dirty="0">
                    <a:solidFill>
                      <a:schemeClr val="bg1"/>
                    </a:solidFill>
                    <a:latin typeface="+mj-lt"/>
                    <a:cs typeface="Segoe UI" panose="020B0502040204020203" pitchFamily="34" charset="0"/>
                  </a:rPr>
                  <a:t>%</a:t>
                </a:r>
                <a:endParaRPr lang="en-US" sz="1600" i="1" dirty="0">
                  <a:solidFill>
                    <a:schemeClr val="bg1"/>
                  </a:solidFill>
                  <a:latin typeface="+mj-lt"/>
                  <a:cs typeface="Segoe UI" panose="020B0502040204020203" pitchFamily="34" charset="0"/>
                </a:endParaRP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105177"/>
                <a:chOff x="4674462" y="2940354"/>
                <a:chExt cx="3045133" cy="96195"/>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8"/>
                  <a:ext cx="3045133" cy="96181"/>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979247" cy="81016"/>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62</a:t>
                </a:r>
                <a:r>
                  <a:rPr lang="id-ID" sz="1600" i="1" dirty="0">
                    <a:solidFill>
                      <a:schemeClr val="bg1"/>
                    </a:solidFill>
                    <a:latin typeface="+mj-lt"/>
                    <a:cs typeface="Segoe UI" panose="020B0502040204020203" pitchFamily="34" charset="0"/>
                  </a:rPr>
                  <a:t>%</a:t>
                </a:r>
                <a:endParaRPr lang="en-US" sz="1600" i="1" dirty="0">
                  <a:solidFill>
                    <a:schemeClr val="bg1"/>
                  </a:solidFill>
                  <a:latin typeface="+mj-lt"/>
                  <a:cs typeface="Segoe UI" panose="020B0502040204020203" pitchFamily="34" charset="0"/>
                </a:endParaRP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5" y="2940354"/>
                  <a:ext cx="165431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59</a:t>
                </a:r>
                <a:r>
                  <a:rPr lang="id-ID" sz="1600" i="1" dirty="0">
                    <a:solidFill>
                      <a:schemeClr val="bg1"/>
                    </a:solidFill>
                    <a:latin typeface="+mj-lt"/>
                    <a:cs typeface="Segoe UI" panose="020B0502040204020203" pitchFamily="34" charset="0"/>
                  </a:rPr>
                  <a:t>%</a:t>
                </a:r>
                <a:endParaRPr lang="en-US" sz="1600" i="1" dirty="0">
                  <a:solidFill>
                    <a:schemeClr val="bg1"/>
                  </a:solidFill>
                  <a:latin typeface="+mj-lt"/>
                  <a:cs typeface="Segoe UI" panose="020B0502040204020203" pitchFamily="34" charset="0"/>
                </a:endParaRP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167056" y="414746"/>
            <a:ext cx="3280084" cy="6100476"/>
            <a:chOff x="8421087" y="1300476"/>
            <a:chExt cx="3280084" cy="6100476"/>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Random forest Algorithms</a:t>
              </a:r>
            </a:p>
          </p:txBody>
        </p:sp>
        <p:sp>
          <p:nvSpPr>
            <p:cNvPr id="103" name="Rectangle 102">
              <a:extLst>
                <a:ext uri="{FF2B5EF4-FFF2-40B4-BE49-F238E27FC236}">
                  <a16:creationId xmlns:a16="http://schemas.microsoft.com/office/drawing/2014/main" id="{CDAD2E5F-3DBB-47BA-B90E-DDB45972B6AF}"/>
                </a:ext>
              </a:extLst>
            </p:cNvPr>
            <p:cNvSpPr/>
            <p:nvPr/>
          </p:nvSpPr>
          <p:spPr>
            <a:xfrm>
              <a:off x="8421087" y="1674173"/>
              <a:ext cx="2975669" cy="984885"/>
            </a:xfrm>
            <a:prstGeom prst="rect">
              <a:avLst/>
            </a:prstGeom>
          </p:spPr>
          <p:txBody>
            <a:bodyPr wrap="square" lIns="0" tIns="0" rIns="0" bIns="0">
              <a:spAutoFit/>
            </a:bodyPr>
            <a:lstStyle/>
            <a:p>
              <a:pPr marL="168275" lvl="1" defTabSz="939800">
                <a:tabLst>
                  <a:tab pos="8686800" algn="r"/>
                </a:tabLst>
              </a:pPr>
              <a:r>
                <a:rPr lang="en-US" sz="1600" i="1" dirty="0">
                  <a:solidFill>
                    <a:srgbClr val="002060"/>
                  </a:solidFill>
                  <a:latin typeface="+mj-lt"/>
                  <a:cs typeface="Segoe UI" panose="020B0502040204020203" pitchFamily="34" charset="0"/>
                </a:rPr>
                <a:t>Random forest builds multiple decision trees and merges them together to get a more accurate and stable prediction</a:t>
              </a:r>
              <a:endParaRPr lang="en-US" altLang="zh-CN" sz="1600" i="1" dirty="0">
                <a:solidFill>
                  <a:srgbClr val="002060"/>
                </a:solidFill>
                <a:latin typeface="+mj-lt"/>
                <a:cs typeface="Segoe UI" panose="020B0502040204020203" pitchFamily="34" charset="0"/>
              </a:endParaRPr>
            </a:p>
          </p:txBody>
        </p:sp>
        <p:sp>
          <p:nvSpPr>
            <p:cNvPr id="104" name="TextBox 103">
              <a:extLst>
                <a:ext uri="{FF2B5EF4-FFF2-40B4-BE49-F238E27FC236}">
                  <a16:creationId xmlns:a16="http://schemas.microsoft.com/office/drawing/2014/main" id="{36650A66-75C3-4933-AFC0-6AB58DFE89D9}"/>
                </a:ext>
              </a:extLst>
            </p:cNvPr>
            <p:cNvSpPr txBox="1"/>
            <p:nvPr/>
          </p:nvSpPr>
          <p:spPr>
            <a:xfrm>
              <a:off x="8437179" y="3018323"/>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Decision Tree Algorithms</a:t>
              </a:r>
            </a:p>
          </p:txBody>
        </p:sp>
        <p:sp>
          <p:nvSpPr>
            <p:cNvPr id="105" name="Rectangle 104">
              <a:extLst>
                <a:ext uri="{FF2B5EF4-FFF2-40B4-BE49-F238E27FC236}">
                  <a16:creationId xmlns:a16="http://schemas.microsoft.com/office/drawing/2014/main" id="{AD1F5E0B-9D11-43FF-9946-9B61EF9D6E88}"/>
                </a:ext>
              </a:extLst>
            </p:cNvPr>
            <p:cNvSpPr/>
            <p:nvPr/>
          </p:nvSpPr>
          <p:spPr>
            <a:xfrm>
              <a:off x="8503706" y="3395132"/>
              <a:ext cx="3197465"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 decision tree is a decision support tool that uses a tree-like model of decisions and their possible consequences, including chance event outcomes, resource costs, and utility.</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98425" y="5063128"/>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Gradient Boosting Trees</a:t>
              </a:r>
            </a:p>
          </p:txBody>
        </p:sp>
        <p:sp>
          <p:nvSpPr>
            <p:cNvPr id="107" name="Rectangle 106">
              <a:extLst>
                <a:ext uri="{FF2B5EF4-FFF2-40B4-BE49-F238E27FC236}">
                  <a16:creationId xmlns:a16="http://schemas.microsoft.com/office/drawing/2014/main" id="{D6D9691D-4606-4981-97A5-3BEAC7F0804E}"/>
                </a:ext>
              </a:extLst>
            </p:cNvPr>
            <p:cNvSpPr/>
            <p:nvPr/>
          </p:nvSpPr>
          <p:spPr>
            <a:xfrm>
              <a:off x="8472913" y="5431182"/>
              <a:ext cx="2975669" cy="1969770"/>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algorithm for Boosting Trees evolved from the application of boosting methods to regression trees. The general idea is to compute a sequence of (very) simple trees, where each successive tree is built for the prediction residuals of the preceding tree.</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37179" y="4840305"/>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7535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a:extLst>
              <a:ext uri="{FF2B5EF4-FFF2-40B4-BE49-F238E27FC236}">
                <a16:creationId xmlns:a16="http://schemas.microsoft.com/office/drawing/2014/main" id="{54EA7ED5-6E34-4D47-91B6-F78F5F8B4C6E}"/>
              </a:ext>
            </a:extLst>
          </p:cNvPr>
          <p:cNvSpPr txBox="1"/>
          <p:nvPr/>
        </p:nvSpPr>
        <p:spPr>
          <a:xfrm>
            <a:off x="7464878" y="398654"/>
            <a:ext cx="404481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Model Tuning &amp; Testing</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02841" y="16740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194606" y="163914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Machine learning model tuning  </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3240026" y="1067046"/>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Different Machine learning model development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327459" y="3319788"/>
            <a:ext cx="2311552" cy="738664"/>
            <a:chOff x="7991679" y="4554108"/>
            <a:chExt cx="2311552" cy="738664"/>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9" y="4554108"/>
              <a:ext cx="1724512"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Choosing Best  Parameters and Model. </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3471802" y="4850732"/>
            <a:ext cx="3067397" cy="404178"/>
            <a:chOff x="7999616" y="5542207"/>
            <a:chExt cx="3067397" cy="404178"/>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Feature Importance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pic>
        <p:nvPicPr>
          <p:cNvPr id="2" name="Picture 1">
            <a:extLst>
              <a:ext uri="{FF2B5EF4-FFF2-40B4-BE49-F238E27FC236}">
                <a16:creationId xmlns:a16="http://schemas.microsoft.com/office/drawing/2014/main" id="{9D73A050-025A-4402-ACE3-25F5FC48E99B}"/>
              </a:ext>
            </a:extLst>
          </p:cNvPr>
          <p:cNvPicPr>
            <a:picLocks noChangeAspect="1"/>
          </p:cNvPicPr>
          <p:nvPr/>
        </p:nvPicPr>
        <p:blipFill>
          <a:blip r:embed="rId2"/>
          <a:stretch>
            <a:fillRect/>
          </a:stretch>
        </p:blipFill>
        <p:spPr>
          <a:xfrm>
            <a:off x="229523" y="159071"/>
            <a:ext cx="2698831" cy="2715568"/>
          </a:xfrm>
          <a:prstGeom prst="rect">
            <a:avLst/>
          </a:prstGeom>
        </p:spPr>
      </p:pic>
      <p:pic>
        <p:nvPicPr>
          <p:cNvPr id="5" name="Picture 4">
            <a:extLst>
              <a:ext uri="{FF2B5EF4-FFF2-40B4-BE49-F238E27FC236}">
                <a16:creationId xmlns:a16="http://schemas.microsoft.com/office/drawing/2014/main" id="{B4D7ECED-DF3A-4377-8C95-E69B2EBB2058}"/>
              </a:ext>
            </a:extLst>
          </p:cNvPr>
          <p:cNvPicPr>
            <a:picLocks noChangeAspect="1"/>
          </p:cNvPicPr>
          <p:nvPr/>
        </p:nvPicPr>
        <p:blipFill>
          <a:blip r:embed="rId3"/>
          <a:stretch>
            <a:fillRect/>
          </a:stretch>
        </p:blipFill>
        <p:spPr>
          <a:xfrm>
            <a:off x="2578686" y="3159307"/>
            <a:ext cx="4104586" cy="765781"/>
          </a:xfrm>
          <a:prstGeom prst="rect">
            <a:avLst/>
          </a:prstGeom>
        </p:spPr>
      </p:pic>
      <p:pic>
        <p:nvPicPr>
          <p:cNvPr id="6" name="Picture 5">
            <a:extLst>
              <a:ext uri="{FF2B5EF4-FFF2-40B4-BE49-F238E27FC236}">
                <a16:creationId xmlns:a16="http://schemas.microsoft.com/office/drawing/2014/main" id="{41BEC33E-94E6-4ACF-B5F6-3173622DBE23}"/>
              </a:ext>
            </a:extLst>
          </p:cNvPr>
          <p:cNvPicPr>
            <a:picLocks noChangeAspect="1"/>
          </p:cNvPicPr>
          <p:nvPr/>
        </p:nvPicPr>
        <p:blipFill>
          <a:blip r:embed="rId4"/>
          <a:stretch>
            <a:fillRect/>
          </a:stretch>
        </p:blipFill>
        <p:spPr>
          <a:xfrm>
            <a:off x="229523" y="4257381"/>
            <a:ext cx="2901444" cy="2171589"/>
          </a:xfrm>
          <a:prstGeom prst="rect">
            <a:avLst/>
          </a:prstGeom>
        </p:spPr>
      </p:pic>
      <p:pic>
        <p:nvPicPr>
          <p:cNvPr id="7" name="Picture 6">
            <a:extLst>
              <a:ext uri="{FF2B5EF4-FFF2-40B4-BE49-F238E27FC236}">
                <a16:creationId xmlns:a16="http://schemas.microsoft.com/office/drawing/2014/main" id="{50A8BED5-F754-476D-B618-46D6BC49C82E}"/>
              </a:ext>
            </a:extLst>
          </p:cNvPr>
          <p:cNvPicPr>
            <a:picLocks noChangeAspect="1"/>
          </p:cNvPicPr>
          <p:nvPr/>
        </p:nvPicPr>
        <p:blipFill>
          <a:blip r:embed="rId5"/>
          <a:stretch>
            <a:fillRect/>
          </a:stretch>
        </p:blipFill>
        <p:spPr>
          <a:xfrm>
            <a:off x="7709220" y="2700994"/>
            <a:ext cx="3800475" cy="752475"/>
          </a:xfrm>
          <a:prstGeom prst="rect">
            <a:avLst/>
          </a:prstGeom>
        </p:spPr>
      </p:pic>
      <p:sp>
        <p:nvSpPr>
          <p:cNvPr id="57" name="Rectangle 56">
            <a:extLst>
              <a:ext uri="{FF2B5EF4-FFF2-40B4-BE49-F238E27FC236}">
                <a16:creationId xmlns:a16="http://schemas.microsoft.com/office/drawing/2014/main" id="{9DBE11BD-8E85-4D6A-9CAD-F0760559BED1}"/>
              </a:ext>
            </a:extLst>
          </p:cNvPr>
          <p:cNvSpPr/>
          <p:nvPr/>
        </p:nvSpPr>
        <p:spPr>
          <a:xfrm>
            <a:off x="7037480" y="239719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Final Model Results :-</a:t>
            </a:r>
          </a:p>
        </p:txBody>
      </p:sp>
      <p:pic>
        <p:nvPicPr>
          <p:cNvPr id="8" name="Picture 7">
            <a:extLst>
              <a:ext uri="{FF2B5EF4-FFF2-40B4-BE49-F238E27FC236}">
                <a16:creationId xmlns:a16="http://schemas.microsoft.com/office/drawing/2014/main" id="{89CA5126-6794-4F71-AE68-97737FE857C9}"/>
              </a:ext>
            </a:extLst>
          </p:cNvPr>
          <p:cNvPicPr>
            <a:picLocks noChangeAspect="1"/>
          </p:cNvPicPr>
          <p:nvPr/>
        </p:nvPicPr>
        <p:blipFill>
          <a:blip r:embed="rId6"/>
          <a:stretch>
            <a:fillRect/>
          </a:stretch>
        </p:blipFill>
        <p:spPr>
          <a:xfrm>
            <a:off x="7254814" y="3730078"/>
            <a:ext cx="3098393" cy="2937806"/>
          </a:xfrm>
          <a:prstGeom prst="rect">
            <a:avLst/>
          </a:prstGeom>
        </p:spPr>
      </p:pic>
    </p:spTree>
    <p:extLst>
      <p:ext uri="{BB962C8B-B14F-4D97-AF65-F5344CB8AC3E}">
        <p14:creationId xmlns:p14="http://schemas.microsoft.com/office/powerpoint/2010/main" val="275207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1108097" y="71277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Conclusions</a:t>
            </a:r>
          </a:p>
        </p:txBody>
      </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18" name="Rectangle 17">
            <a:extLst>
              <a:ext uri="{FF2B5EF4-FFF2-40B4-BE49-F238E27FC236}">
                <a16:creationId xmlns:a16="http://schemas.microsoft.com/office/drawing/2014/main" id="{C4A83416-2D6F-4C15-8D5C-A23541CB943C}"/>
              </a:ext>
            </a:extLst>
          </p:cNvPr>
          <p:cNvSpPr/>
          <p:nvPr/>
        </p:nvSpPr>
        <p:spPr>
          <a:xfrm>
            <a:off x="1900107" y="1778481"/>
            <a:ext cx="2975669" cy="492443"/>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Able to find Locations where the Crime rate are highest. </a:t>
            </a:r>
          </a:p>
        </p:txBody>
      </p:sp>
      <p:sp>
        <p:nvSpPr>
          <p:cNvPr id="19" name="Rectangle 18">
            <a:extLst>
              <a:ext uri="{FF2B5EF4-FFF2-40B4-BE49-F238E27FC236}">
                <a16:creationId xmlns:a16="http://schemas.microsoft.com/office/drawing/2014/main" id="{0374CA60-D3FF-4695-BD26-79E6168E13C7}"/>
              </a:ext>
            </a:extLst>
          </p:cNvPr>
          <p:cNvSpPr/>
          <p:nvPr/>
        </p:nvSpPr>
        <p:spPr>
          <a:xfrm>
            <a:off x="3100929" y="3547793"/>
            <a:ext cx="2975669" cy="738664"/>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Able to predict that if crime happens weather arrest will be made or not . </a:t>
            </a:r>
          </a:p>
        </p:txBody>
      </p:sp>
      <p:pic>
        <p:nvPicPr>
          <p:cNvPr id="16" name="Graphic 15" descr="World">
            <a:extLst>
              <a:ext uri="{FF2B5EF4-FFF2-40B4-BE49-F238E27FC236}">
                <a16:creationId xmlns:a16="http://schemas.microsoft.com/office/drawing/2014/main" id="{0E9D6122-8D80-462C-BED5-9859D78BD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697" y="697516"/>
            <a:ext cx="914400" cy="914400"/>
          </a:xfrm>
          <a:prstGeom prst="rect">
            <a:avLst/>
          </a:prstGeom>
        </p:spPr>
      </p:pic>
      <p:sp>
        <p:nvSpPr>
          <p:cNvPr id="17" name="Speech Bubble: Rectangle 16">
            <a:extLst>
              <a:ext uri="{FF2B5EF4-FFF2-40B4-BE49-F238E27FC236}">
                <a16:creationId xmlns:a16="http://schemas.microsoft.com/office/drawing/2014/main" id="{8B77517B-2703-48CD-84CD-29640CE35BA9}"/>
              </a:ext>
            </a:extLst>
          </p:cNvPr>
          <p:cNvSpPr/>
          <p:nvPr/>
        </p:nvSpPr>
        <p:spPr>
          <a:xfrm>
            <a:off x="68673" y="2697427"/>
            <a:ext cx="2659550" cy="1009189"/>
          </a:xfrm>
          <a:prstGeom prst="wedgeRectCallout">
            <a:avLst>
              <a:gd name="adj1" fmla="val 63888"/>
              <a:gd name="adj2" fmla="val 43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i="1" dirty="0">
                <a:solidFill>
                  <a:srgbClr val="002060"/>
                </a:solidFill>
                <a:latin typeface="+mj-lt"/>
                <a:cs typeface="Segoe UI" panose="020B0502040204020203" pitchFamily="34" charset="0"/>
              </a:rPr>
              <a:t>Deploy more officers where the chances of arrest are least so that chances can be increased</a:t>
            </a:r>
          </a:p>
        </p:txBody>
      </p:sp>
      <p:sp>
        <p:nvSpPr>
          <p:cNvPr id="26" name="Rectangle 25">
            <a:extLst>
              <a:ext uri="{FF2B5EF4-FFF2-40B4-BE49-F238E27FC236}">
                <a16:creationId xmlns:a16="http://schemas.microsoft.com/office/drawing/2014/main" id="{13F8E405-0A02-4132-AC2E-C2EBB952F56B}"/>
              </a:ext>
            </a:extLst>
          </p:cNvPr>
          <p:cNvSpPr/>
          <p:nvPr/>
        </p:nvSpPr>
        <p:spPr>
          <a:xfrm>
            <a:off x="896445" y="4963239"/>
            <a:ext cx="2975669" cy="492443"/>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Create more Job opportunities so that crime can be reduced.</a:t>
            </a:r>
          </a:p>
        </p:txBody>
      </p:sp>
      <p:sp>
        <p:nvSpPr>
          <p:cNvPr id="27" name="Rectangle 26">
            <a:extLst>
              <a:ext uri="{FF2B5EF4-FFF2-40B4-BE49-F238E27FC236}">
                <a16:creationId xmlns:a16="http://schemas.microsoft.com/office/drawing/2014/main" id="{F83F8564-10A1-49EA-9FD5-35832B0A45FC}"/>
              </a:ext>
            </a:extLst>
          </p:cNvPr>
          <p:cNvSpPr/>
          <p:nvPr/>
        </p:nvSpPr>
        <p:spPr>
          <a:xfrm>
            <a:off x="4465970" y="5747262"/>
            <a:ext cx="2975669" cy="492443"/>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More officers on the field on the normal temperature days.</a:t>
            </a:r>
          </a:p>
        </p:txBody>
      </p:sp>
      <p:sp>
        <p:nvSpPr>
          <p:cNvPr id="28" name="Rectangle 27">
            <a:extLst>
              <a:ext uri="{FF2B5EF4-FFF2-40B4-BE49-F238E27FC236}">
                <a16:creationId xmlns:a16="http://schemas.microsoft.com/office/drawing/2014/main" id="{F91B1709-2C11-4F97-ACF5-3D22706C224D}"/>
              </a:ext>
            </a:extLst>
          </p:cNvPr>
          <p:cNvSpPr/>
          <p:nvPr/>
        </p:nvSpPr>
        <p:spPr>
          <a:xfrm>
            <a:off x="7441639" y="1382215"/>
            <a:ext cx="2975669" cy="738664"/>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Localities where the crime rate are highest more officers in the area.</a:t>
            </a:r>
          </a:p>
        </p:txBody>
      </p:sp>
      <p:sp>
        <p:nvSpPr>
          <p:cNvPr id="29" name="Rectangle 28">
            <a:extLst>
              <a:ext uri="{FF2B5EF4-FFF2-40B4-BE49-F238E27FC236}">
                <a16:creationId xmlns:a16="http://schemas.microsoft.com/office/drawing/2014/main" id="{B9F17BFF-BEA9-4E89-9B3B-0A63763D50CD}"/>
              </a:ext>
            </a:extLst>
          </p:cNvPr>
          <p:cNvSpPr/>
          <p:nvPr/>
        </p:nvSpPr>
        <p:spPr>
          <a:xfrm>
            <a:off x="7276391" y="3087447"/>
            <a:ext cx="2975669" cy="1231106"/>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Crime to police station location should be within two-mile radius so that other serious offence can be avoided.</a:t>
            </a:r>
          </a:p>
          <a:p>
            <a:pPr marL="285750" indent="-285750">
              <a:buFont typeface="Arial" panose="020B0604020202020204" pitchFamily="34" charset="0"/>
              <a:buChar char="•"/>
            </a:pPr>
            <a:endParaRPr lang="en-US" sz="1600" i="1" dirty="0">
              <a:solidFill>
                <a:srgbClr val="002060"/>
              </a:solidFill>
              <a:latin typeface="+mj-lt"/>
              <a:cs typeface="Segoe UI" panose="020B0502040204020203" pitchFamily="34" charset="0"/>
            </a:endParaRPr>
          </a:p>
        </p:txBody>
      </p:sp>
      <p:sp>
        <p:nvSpPr>
          <p:cNvPr id="30" name="Rectangle 29">
            <a:extLst>
              <a:ext uri="{FF2B5EF4-FFF2-40B4-BE49-F238E27FC236}">
                <a16:creationId xmlns:a16="http://schemas.microsoft.com/office/drawing/2014/main" id="{A53BDC51-D8F4-40ED-969D-C2558E4C0B53}"/>
              </a:ext>
            </a:extLst>
          </p:cNvPr>
          <p:cNvSpPr/>
          <p:nvPr/>
        </p:nvSpPr>
        <p:spPr>
          <a:xfrm>
            <a:off x="7233753" y="4909797"/>
            <a:ext cx="2975669" cy="492443"/>
          </a:xfrm>
          <a:prstGeom prst="rect">
            <a:avLst/>
          </a:prstGeom>
        </p:spPr>
        <p:txBody>
          <a:bodyPr wrap="square" lIns="0" tIns="0" rIns="0" bIns="0">
            <a:spAutoFit/>
          </a:bodyPr>
          <a:lstStyle/>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Undercover officers in the Theft and Battery zones.</a:t>
            </a:r>
          </a:p>
        </p:txBody>
      </p:sp>
    </p:spTree>
    <p:extLst>
      <p:ext uri="{BB962C8B-B14F-4D97-AF65-F5344CB8AC3E}">
        <p14:creationId xmlns:p14="http://schemas.microsoft.com/office/powerpoint/2010/main" val="202246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Thank You</a:t>
            </a:r>
            <a:endParaRPr lang="en-US" sz="5400" b="1" dirty="0">
              <a:solidFill>
                <a:srgbClr val="002060"/>
              </a:solidFill>
              <a:latin typeface="Segoe UI" panose="020B0502040204020203" pitchFamily="34" charset="0"/>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id-ID" sz="3200" b="1" dirty="0">
                <a:solidFill>
                  <a:srgbClr val="002060"/>
                </a:solidFill>
                <a:latin typeface="Segoe UI" panose="020B0502040204020203" pitchFamily="34" charset="0"/>
                <a:cs typeface="Segoe UI" panose="020B0502040204020203" pitchFamily="34" charset="0"/>
              </a:rPr>
              <a:t>AGENDA</a:t>
            </a:r>
            <a:endParaRPr lang="en-US" sz="3200" b="1" dirty="0">
              <a:solidFill>
                <a:srgbClr val="002060"/>
              </a:solidFill>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997963"/>
            <a:ext cx="4201583" cy="3496321"/>
            <a:chOff x="518433" y="1808197"/>
            <a:chExt cx="4201583" cy="3496321"/>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808197"/>
              <a:ext cx="4185433" cy="246221"/>
              <a:chOff x="518433" y="1967274"/>
              <a:chExt cx="4185433" cy="246221"/>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67671" y="196727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Chicago Crime Data Understanding.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868497"/>
              <a:ext cx="4201583" cy="269288"/>
              <a:chOff x="518433" y="2810635"/>
              <a:chExt cx="4201583" cy="269288"/>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81063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Chicago Crime Exploratory Data Analysis. </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971883"/>
              <a:ext cx="4201583" cy="249269"/>
              <a:chOff x="518433" y="3711007"/>
              <a:chExt cx="4201583" cy="249269"/>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71100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Predict the Arrest ?</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5058297"/>
              <a:ext cx="4185433" cy="246221"/>
              <a:chOff x="518433" y="4594408"/>
              <a:chExt cx="4185433" cy="246221"/>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67671" y="4594408"/>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Questions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a:extLst>
              <a:ext uri="{FF2B5EF4-FFF2-40B4-BE49-F238E27FC236}">
                <a16:creationId xmlns:a16="http://schemas.microsoft.com/office/drawing/2014/main" id="{54EA7ED5-6E34-4D47-91B6-F78F5F8B4C6E}"/>
              </a:ext>
            </a:extLst>
          </p:cNvPr>
          <p:cNvSpPr txBox="1"/>
          <p:nvPr/>
        </p:nvSpPr>
        <p:spPr>
          <a:xfrm>
            <a:off x="7162766" y="248583"/>
            <a:ext cx="415432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Data Understanding</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02841" y="162565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156570" y="1465121"/>
            <a:ext cx="3536195" cy="492443"/>
          </a:xfrm>
          <a:prstGeom prst="rect">
            <a:avLst/>
          </a:prstGeom>
        </p:spPr>
        <p:txBody>
          <a:bodyPr wrap="square" lIns="0" tIns="0" rIns="0" bIns="0">
            <a:spAutoFit/>
          </a:bodyPr>
          <a:lstStyle/>
          <a:p>
            <a:r>
              <a:rPr lang="en-US" sz="1600" i="1" dirty="0">
                <a:solidFill>
                  <a:srgbClr val="002060"/>
                </a:solidFill>
                <a:cs typeface="Segoe UI" panose="020B0502040204020203" pitchFamily="34" charset="0"/>
              </a:rPr>
              <a:t>Data Downloaded and Collected from City of Chicago Portal (Open Dataset Used) </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005947" y="2918954"/>
            <a:ext cx="4676572" cy="615553"/>
            <a:chOff x="7999616" y="3566011"/>
            <a:chExt cx="4283021" cy="61555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1"/>
              <a:ext cx="3703919" cy="615553"/>
            </a:xfrm>
            <a:prstGeom prst="rect">
              <a:avLst/>
            </a:prstGeom>
          </p:spPr>
          <p:txBody>
            <a:bodyPr wrap="square" lIns="0" tIns="0" rIns="0" bIns="0">
              <a:spAutoFit/>
            </a:bodyPr>
            <a:lstStyle/>
            <a:p>
              <a:r>
                <a:rPr lang="en-US" sz="1000" i="1" dirty="0">
                  <a:solidFill>
                    <a:srgbClr val="002060"/>
                  </a:solidFill>
                  <a:latin typeface="+mj-lt"/>
                  <a:cs typeface="Segoe UI" panose="020B0502040204020203" pitchFamily="34" charset="0"/>
                </a:rPr>
                <a:t>The City of Chicago provides data on all reported incidents of crime in the city of Chicago from 2001 to present (minus seven days). At the time of download that included 6.03 million lines of data, or approximately 400,000 crimes per year, or almost 8,000 crimes per week..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063148" y="4149821"/>
            <a:ext cx="3877115" cy="419259"/>
            <a:chOff x="7991679" y="4554108"/>
            <a:chExt cx="3877115" cy="419259"/>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3290076"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Total Crimes  Count with total features?</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306212" y="2842328"/>
            <a:ext cx="3067397" cy="404178"/>
            <a:chOff x="7999616" y="5542207"/>
            <a:chExt cx="3067397" cy="404178"/>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Post Data Cleanup ?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pic>
        <p:nvPicPr>
          <p:cNvPr id="2" name="Picture 1">
            <a:extLst>
              <a:ext uri="{FF2B5EF4-FFF2-40B4-BE49-F238E27FC236}">
                <a16:creationId xmlns:a16="http://schemas.microsoft.com/office/drawing/2014/main" id="{6C1A33EA-00A4-4BBB-8AFC-F8377D35A44B}"/>
              </a:ext>
            </a:extLst>
          </p:cNvPr>
          <p:cNvPicPr>
            <a:picLocks noChangeAspect="1"/>
          </p:cNvPicPr>
          <p:nvPr/>
        </p:nvPicPr>
        <p:blipFill>
          <a:blip r:embed="rId2"/>
          <a:stretch>
            <a:fillRect/>
          </a:stretch>
        </p:blipFill>
        <p:spPr>
          <a:xfrm>
            <a:off x="306846" y="879512"/>
            <a:ext cx="5883861" cy="1724580"/>
          </a:xfrm>
          <a:prstGeom prst="rect">
            <a:avLst/>
          </a:prstGeom>
        </p:spPr>
      </p:pic>
      <p:sp>
        <p:nvSpPr>
          <p:cNvPr id="114" name="Rectangle 113">
            <a:extLst>
              <a:ext uri="{FF2B5EF4-FFF2-40B4-BE49-F238E27FC236}">
                <a16:creationId xmlns:a16="http://schemas.microsoft.com/office/drawing/2014/main" id="{FFA75DEA-7933-4CCC-8CBD-26EBBD29906B}"/>
              </a:ext>
            </a:extLst>
          </p:cNvPr>
          <p:cNvSpPr/>
          <p:nvPr/>
        </p:nvSpPr>
        <p:spPr>
          <a:xfrm>
            <a:off x="7156570" y="2219314"/>
            <a:ext cx="3912508" cy="246221"/>
          </a:xfrm>
          <a:prstGeom prst="rect">
            <a:avLst/>
          </a:prstGeom>
        </p:spPr>
        <p:txBody>
          <a:bodyPr wrap="square" lIns="0" tIns="0" rIns="0" bIns="0">
            <a:spAutoFit/>
          </a:bodyPr>
          <a:lstStyle/>
          <a:p>
            <a:r>
              <a:rPr lang="en-US" sz="1600" i="1" dirty="0">
                <a:solidFill>
                  <a:srgbClr val="002060"/>
                </a:solidFill>
                <a:cs typeface="Segoe UI" panose="020B0502040204020203" pitchFamily="34" charset="0"/>
              </a:rPr>
              <a:t>Crime Data Used in Analysis from 2001 – 2016 </a:t>
            </a:r>
          </a:p>
        </p:txBody>
      </p:sp>
      <p:pic>
        <p:nvPicPr>
          <p:cNvPr id="3" name="Picture 2">
            <a:extLst>
              <a:ext uri="{FF2B5EF4-FFF2-40B4-BE49-F238E27FC236}">
                <a16:creationId xmlns:a16="http://schemas.microsoft.com/office/drawing/2014/main" id="{166683D1-CAFB-4BBD-9C6D-EC7E960C8540}"/>
              </a:ext>
            </a:extLst>
          </p:cNvPr>
          <p:cNvPicPr>
            <a:picLocks noChangeAspect="1"/>
          </p:cNvPicPr>
          <p:nvPr/>
        </p:nvPicPr>
        <p:blipFill>
          <a:blip r:embed="rId3"/>
          <a:stretch>
            <a:fillRect/>
          </a:stretch>
        </p:blipFill>
        <p:spPr>
          <a:xfrm>
            <a:off x="7541784" y="4516439"/>
            <a:ext cx="1352550" cy="381000"/>
          </a:xfrm>
          <a:prstGeom prst="rect">
            <a:avLst/>
          </a:prstGeom>
        </p:spPr>
      </p:pic>
      <p:sp>
        <p:nvSpPr>
          <p:cNvPr id="8" name="Arrow: Right 7">
            <a:extLst>
              <a:ext uri="{FF2B5EF4-FFF2-40B4-BE49-F238E27FC236}">
                <a16:creationId xmlns:a16="http://schemas.microsoft.com/office/drawing/2014/main" id="{0484B5D8-185D-448C-8DA6-4080F8C3B1E2}"/>
              </a:ext>
            </a:extLst>
          </p:cNvPr>
          <p:cNvSpPr/>
          <p:nvPr/>
        </p:nvSpPr>
        <p:spPr>
          <a:xfrm>
            <a:off x="2619359" y="4631086"/>
            <a:ext cx="931340" cy="62917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3D52B98-F46C-47B4-A161-404BF207EE35}"/>
              </a:ext>
            </a:extLst>
          </p:cNvPr>
          <p:cNvPicPr>
            <a:picLocks noChangeAspect="1"/>
          </p:cNvPicPr>
          <p:nvPr/>
        </p:nvPicPr>
        <p:blipFill>
          <a:blip r:embed="rId4"/>
          <a:stretch>
            <a:fillRect/>
          </a:stretch>
        </p:blipFill>
        <p:spPr>
          <a:xfrm>
            <a:off x="115132" y="3519190"/>
            <a:ext cx="2446634" cy="3138717"/>
          </a:xfrm>
          <a:prstGeom prst="rect">
            <a:avLst/>
          </a:prstGeom>
        </p:spPr>
      </p:pic>
      <p:pic>
        <p:nvPicPr>
          <p:cNvPr id="11" name="Picture 10">
            <a:extLst>
              <a:ext uri="{FF2B5EF4-FFF2-40B4-BE49-F238E27FC236}">
                <a16:creationId xmlns:a16="http://schemas.microsoft.com/office/drawing/2014/main" id="{DD8154A2-58E2-4F5F-828E-3807617344A0}"/>
              </a:ext>
            </a:extLst>
          </p:cNvPr>
          <p:cNvPicPr>
            <a:picLocks noChangeAspect="1"/>
          </p:cNvPicPr>
          <p:nvPr/>
        </p:nvPicPr>
        <p:blipFill>
          <a:blip r:embed="rId5"/>
          <a:stretch>
            <a:fillRect/>
          </a:stretch>
        </p:blipFill>
        <p:spPr>
          <a:xfrm>
            <a:off x="3628042" y="3938125"/>
            <a:ext cx="3018198" cy="2059549"/>
          </a:xfrm>
          <a:prstGeom prst="rect">
            <a:avLst/>
          </a:prstGeom>
        </p:spPr>
      </p:pic>
    </p:spTree>
    <p:extLst>
      <p:ext uri="{BB962C8B-B14F-4D97-AF65-F5344CB8AC3E}">
        <p14:creationId xmlns:p14="http://schemas.microsoft.com/office/powerpoint/2010/main" val="374002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2B5D39-FFB4-48DA-8278-FC3F12E94DD9}"/>
              </a:ext>
            </a:extLst>
          </p:cNvPr>
          <p:cNvSpPr/>
          <p:nvPr/>
        </p:nvSpPr>
        <p:spPr>
          <a:xfrm>
            <a:off x="5719280" y="4703403"/>
            <a:ext cx="6172200"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Although crime is decreasing overall, let's see if each type of crime decreases the same. News reports are focusing on very high rates of homicide and gun violence and that appears to be true. In order to compare different values we index each type against its average, so a score of 100 represents an average incidence of crime.</a:t>
            </a:r>
          </a:p>
        </p:txBody>
      </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Chicago Crime Trend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Analysis on the Popular Crime vs Crime Trends in Chicago</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pic>
        <p:nvPicPr>
          <p:cNvPr id="4" name="Picture 3">
            <a:extLst>
              <a:ext uri="{FF2B5EF4-FFF2-40B4-BE49-F238E27FC236}">
                <a16:creationId xmlns:a16="http://schemas.microsoft.com/office/drawing/2014/main" id="{F29CE2D9-F25D-4544-91D6-B3DBEF270D6F}"/>
              </a:ext>
            </a:extLst>
          </p:cNvPr>
          <p:cNvPicPr>
            <a:picLocks noChangeAspect="1"/>
          </p:cNvPicPr>
          <p:nvPr/>
        </p:nvPicPr>
        <p:blipFill>
          <a:blip r:embed="rId2"/>
          <a:stretch>
            <a:fillRect/>
          </a:stretch>
        </p:blipFill>
        <p:spPr>
          <a:xfrm>
            <a:off x="5719280" y="1539044"/>
            <a:ext cx="5763236" cy="2678439"/>
          </a:xfrm>
          <a:prstGeom prst="rect">
            <a:avLst/>
          </a:prstGeom>
        </p:spPr>
      </p:pic>
      <p:pic>
        <p:nvPicPr>
          <p:cNvPr id="5" name="Picture 4">
            <a:extLst>
              <a:ext uri="{FF2B5EF4-FFF2-40B4-BE49-F238E27FC236}">
                <a16:creationId xmlns:a16="http://schemas.microsoft.com/office/drawing/2014/main" id="{2D20E359-98FC-4699-91CE-E392E8A4ECA3}"/>
              </a:ext>
            </a:extLst>
          </p:cNvPr>
          <p:cNvPicPr>
            <a:picLocks noChangeAspect="1"/>
          </p:cNvPicPr>
          <p:nvPr/>
        </p:nvPicPr>
        <p:blipFill>
          <a:blip r:embed="rId3"/>
          <a:stretch>
            <a:fillRect/>
          </a:stretch>
        </p:blipFill>
        <p:spPr>
          <a:xfrm>
            <a:off x="627691" y="136412"/>
            <a:ext cx="4278385" cy="3912142"/>
          </a:xfrm>
          <a:prstGeom prst="rect">
            <a:avLst/>
          </a:prstGeom>
        </p:spPr>
      </p:pic>
      <p:pic>
        <p:nvPicPr>
          <p:cNvPr id="7" name="Picture 6">
            <a:extLst>
              <a:ext uri="{FF2B5EF4-FFF2-40B4-BE49-F238E27FC236}">
                <a16:creationId xmlns:a16="http://schemas.microsoft.com/office/drawing/2014/main" id="{9EFE74D1-A6E5-495B-9AB4-6A5AF516E42D}"/>
              </a:ext>
            </a:extLst>
          </p:cNvPr>
          <p:cNvPicPr>
            <a:picLocks noChangeAspect="1"/>
          </p:cNvPicPr>
          <p:nvPr/>
        </p:nvPicPr>
        <p:blipFill>
          <a:blip r:embed="rId4"/>
          <a:stretch>
            <a:fillRect/>
          </a:stretch>
        </p:blipFill>
        <p:spPr>
          <a:xfrm>
            <a:off x="300519" y="4117102"/>
            <a:ext cx="4957279" cy="2577222"/>
          </a:xfrm>
          <a:prstGeom prst="rect">
            <a:avLst/>
          </a:prstGeom>
        </p:spPr>
      </p:pic>
    </p:spTree>
    <p:extLst>
      <p:ext uri="{BB962C8B-B14F-4D97-AF65-F5344CB8AC3E}">
        <p14:creationId xmlns:p14="http://schemas.microsoft.com/office/powerpoint/2010/main" val="177138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2B5D39-FFB4-48DA-8278-FC3F12E94DD9}"/>
              </a:ext>
            </a:extLst>
          </p:cNvPr>
          <p:cNvSpPr/>
          <p:nvPr/>
        </p:nvSpPr>
        <p:spPr>
          <a:xfrm>
            <a:off x="5803170" y="5276899"/>
            <a:ext cx="6172200"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most popular hours for crime are 8PM, 7PM, and 12PM. Interesting that we see a spike in the middle of the day compared to other hours. Crime is very low during the early morning periods from 1AM to 5AM likely because most people are still asleep.</a:t>
            </a:r>
          </a:p>
        </p:txBody>
      </p:sp>
      <p:sp>
        <p:nvSpPr>
          <p:cNvPr id="43" name="TextBox 42">
            <a:extLst>
              <a:ext uri="{FF2B5EF4-FFF2-40B4-BE49-F238E27FC236}">
                <a16:creationId xmlns:a16="http://schemas.microsoft.com/office/drawing/2014/main" id="{7BF380F0-E581-41AD-B9B8-4693DE21F634}"/>
              </a:ext>
            </a:extLst>
          </p:cNvPr>
          <p:cNvSpPr txBox="1"/>
          <p:nvPr/>
        </p:nvSpPr>
        <p:spPr>
          <a:xfrm>
            <a:off x="5368954" y="408642"/>
            <a:ext cx="6306510"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Chicago Crime Time Analysis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450747" y="103114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Analysis on the Popular Crime vs Crime Time Analysis</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pic>
        <p:nvPicPr>
          <p:cNvPr id="2" name="Picture 1">
            <a:extLst>
              <a:ext uri="{FF2B5EF4-FFF2-40B4-BE49-F238E27FC236}">
                <a16:creationId xmlns:a16="http://schemas.microsoft.com/office/drawing/2014/main" id="{0220C6B2-BC00-4229-880B-6569B55BE1BF}"/>
              </a:ext>
            </a:extLst>
          </p:cNvPr>
          <p:cNvPicPr>
            <a:picLocks noChangeAspect="1"/>
          </p:cNvPicPr>
          <p:nvPr/>
        </p:nvPicPr>
        <p:blipFill>
          <a:blip r:embed="rId2"/>
          <a:stretch>
            <a:fillRect/>
          </a:stretch>
        </p:blipFill>
        <p:spPr>
          <a:xfrm>
            <a:off x="300519" y="379963"/>
            <a:ext cx="4791598" cy="3468944"/>
          </a:xfrm>
          <a:prstGeom prst="rect">
            <a:avLst/>
          </a:prstGeom>
        </p:spPr>
      </p:pic>
      <p:pic>
        <p:nvPicPr>
          <p:cNvPr id="8" name="Picture 7">
            <a:extLst>
              <a:ext uri="{FF2B5EF4-FFF2-40B4-BE49-F238E27FC236}">
                <a16:creationId xmlns:a16="http://schemas.microsoft.com/office/drawing/2014/main" id="{962AD20D-37E2-4FDE-8AA1-475F20C07DCD}"/>
              </a:ext>
            </a:extLst>
          </p:cNvPr>
          <p:cNvPicPr>
            <a:picLocks noChangeAspect="1"/>
          </p:cNvPicPr>
          <p:nvPr/>
        </p:nvPicPr>
        <p:blipFill>
          <a:blip r:embed="rId3"/>
          <a:stretch>
            <a:fillRect/>
          </a:stretch>
        </p:blipFill>
        <p:spPr>
          <a:xfrm>
            <a:off x="129702" y="3848907"/>
            <a:ext cx="5239252" cy="2890253"/>
          </a:xfrm>
          <a:prstGeom prst="rect">
            <a:avLst/>
          </a:prstGeom>
        </p:spPr>
      </p:pic>
      <p:pic>
        <p:nvPicPr>
          <p:cNvPr id="9" name="Picture 8">
            <a:extLst>
              <a:ext uri="{FF2B5EF4-FFF2-40B4-BE49-F238E27FC236}">
                <a16:creationId xmlns:a16="http://schemas.microsoft.com/office/drawing/2014/main" id="{51F96409-57F4-4DE4-B640-98EFF0E358F6}"/>
              </a:ext>
            </a:extLst>
          </p:cNvPr>
          <p:cNvPicPr>
            <a:picLocks noChangeAspect="1"/>
          </p:cNvPicPr>
          <p:nvPr/>
        </p:nvPicPr>
        <p:blipFill>
          <a:blip r:embed="rId4"/>
          <a:stretch>
            <a:fillRect/>
          </a:stretch>
        </p:blipFill>
        <p:spPr>
          <a:xfrm>
            <a:off x="5803170" y="1416224"/>
            <a:ext cx="5622636" cy="3779149"/>
          </a:xfrm>
          <a:prstGeom prst="rect">
            <a:avLst/>
          </a:prstGeom>
        </p:spPr>
      </p:pic>
    </p:spTree>
    <p:extLst>
      <p:ext uri="{BB962C8B-B14F-4D97-AF65-F5344CB8AC3E}">
        <p14:creationId xmlns:p14="http://schemas.microsoft.com/office/powerpoint/2010/main" val="396975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213072" y="291336"/>
            <a:ext cx="7610128" cy="553998"/>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Crime Location vs Arrest Analysis</a:t>
            </a:r>
          </a:p>
        </p:txBody>
      </p:sp>
      <p:sp>
        <p:nvSpPr>
          <p:cNvPr id="4" name="Rectangle 3">
            <a:extLst>
              <a:ext uri="{FF2B5EF4-FFF2-40B4-BE49-F238E27FC236}">
                <a16:creationId xmlns:a16="http://schemas.microsoft.com/office/drawing/2014/main" id="{A9B74FAF-1757-48A8-BBFB-722E8E1D6FA4}"/>
              </a:ext>
            </a:extLst>
          </p:cNvPr>
          <p:cNvSpPr/>
          <p:nvPr/>
        </p:nvSpPr>
        <p:spPr>
          <a:xfrm>
            <a:off x="480008" y="5723159"/>
            <a:ext cx="4823798"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Residences are number two on the list, which is rather scary , shocking and surprising!</a:t>
            </a:r>
          </a:p>
          <a:p>
            <a:br>
              <a:rPr lang="en-US" sz="1600" dirty="0"/>
            </a:br>
            <a:endParaRPr lang="en-US" sz="1600" dirty="0"/>
          </a:p>
          <a:p>
            <a:endParaRPr lang="en-US" sz="1600" dirty="0">
              <a:solidFill>
                <a:srgbClr val="002060"/>
              </a:solidFill>
              <a:latin typeface="+mj-lt"/>
              <a:cs typeface="Segoe UI" panose="020B0502040204020203" pitchFamily="34" charset="0"/>
            </a:endParaRPr>
          </a:p>
        </p:txBody>
      </p:sp>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pic>
        <p:nvPicPr>
          <p:cNvPr id="2" name="Picture 1">
            <a:extLst>
              <a:ext uri="{FF2B5EF4-FFF2-40B4-BE49-F238E27FC236}">
                <a16:creationId xmlns:a16="http://schemas.microsoft.com/office/drawing/2014/main" id="{030FFC3F-C6E2-435D-8143-BDBF4F4C24F7}"/>
              </a:ext>
            </a:extLst>
          </p:cNvPr>
          <p:cNvPicPr>
            <a:picLocks noChangeAspect="1"/>
          </p:cNvPicPr>
          <p:nvPr/>
        </p:nvPicPr>
        <p:blipFill>
          <a:blip r:embed="rId2"/>
          <a:stretch>
            <a:fillRect/>
          </a:stretch>
        </p:blipFill>
        <p:spPr>
          <a:xfrm>
            <a:off x="102233" y="1134840"/>
            <a:ext cx="5201573" cy="4588319"/>
          </a:xfrm>
          <a:prstGeom prst="rect">
            <a:avLst/>
          </a:prstGeom>
        </p:spPr>
      </p:pic>
      <p:cxnSp>
        <p:nvCxnSpPr>
          <p:cNvPr id="7" name="Straight Connector 6">
            <a:extLst>
              <a:ext uri="{FF2B5EF4-FFF2-40B4-BE49-F238E27FC236}">
                <a16:creationId xmlns:a16="http://schemas.microsoft.com/office/drawing/2014/main" id="{D3200E02-C3A3-41D4-96D7-337D74C853A8}"/>
              </a:ext>
              <a:ext uri="{C183D7F6-B498-43B3-948B-1728B52AA6E4}">
                <adec:decorative xmlns:adec="http://schemas.microsoft.com/office/drawing/2017/decorative" val="1"/>
              </a:ext>
            </a:extLst>
          </p:cNvPr>
          <p:cNvCxnSpPr>
            <a:cxnSpLocks/>
          </p:cNvCxnSpPr>
          <p:nvPr/>
        </p:nvCxnSpPr>
        <p:spPr>
          <a:xfrm>
            <a:off x="5629363" y="1059119"/>
            <a:ext cx="0" cy="5047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8CFADB0-3DFC-4FD4-825C-F2DE549E02F7}"/>
              </a:ext>
            </a:extLst>
          </p:cNvPr>
          <p:cNvPicPr>
            <a:picLocks noChangeAspect="1"/>
          </p:cNvPicPr>
          <p:nvPr/>
        </p:nvPicPr>
        <p:blipFill>
          <a:blip r:embed="rId3"/>
          <a:stretch>
            <a:fillRect/>
          </a:stretch>
        </p:blipFill>
        <p:spPr>
          <a:xfrm>
            <a:off x="7459993" y="845334"/>
            <a:ext cx="4266567" cy="2537385"/>
          </a:xfrm>
          <a:prstGeom prst="rect">
            <a:avLst/>
          </a:prstGeom>
        </p:spPr>
      </p:pic>
      <p:sp>
        <p:nvSpPr>
          <p:cNvPr id="10" name="Rectangle 9">
            <a:extLst>
              <a:ext uri="{FF2B5EF4-FFF2-40B4-BE49-F238E27FC236}">
                <a16:creationId xmlns:a16="http://schemas.microsoft.com/office/drawing/2014/main" id="{1AC7F4C2-4884-407B-8F3A-5A3230CEE78D}"/>
              </a:ext>
            </a:extLst>
          </p:cNvPr>
          <p:cNvSpPr/>
          <p:nvPr/>
        </p:nvSpPr>
        <p:spPr>
          <a:xfrm>
            <a:off x="5677274" y="2521058"/>
            <a:ext cx="1940234" cy="2800767"/>
          </a:xfrm>
          <a:prstGeom prst="rect">
            <a:avLst/>
          </a:prstGeom>
        </p:spPr>
        <p:txBody>
          <a:bodyPr wrap="square">
            <a:spAutoFit/>
          </a:bodyPr>
          <a:lstStyle/>
          <a:p>
            <a:r>
              <a:rPr lang="en-US" sz="1600" i="1" dirty="0">
                <a:solidFill>
                  <a:srgbClr val="002060"/>
                </a:solidFill>
                <a:latin typeface="+mj-lt"/>
                <a:cs typeface="Segoe UI" panose="020B0502040204020203" pitchFamily="34" charset="0"/>
              </a:rPr>
              <a:t>So from the line plot above, truly there has been a decrease in crime activity over the last five years which has lead to fewer arrests.</a:t>
            </a:r>
          </a:p>
          <a:p>
            <a:r>
              <a:rPr lang="en-US" sz="1600" i="1" dirty="0">
                <a:solidFill>
                  <a:srgbClr val="002060"/>
                </a:solidFill>
                <a:latin typeface="+mj-lt"/>
                <a:cs typeface="Segoe UI" panose="020B0502040204020203" pitchFamily="34" charset="0"/>
              </a:rPr>
              <a:t>But Sudden Spike</a:t>
            </a:r>
          </a:p>
          <a:p>
            <a:r>
              <a:rPr lang="en-US" sz="1600" i="1" dirty="0">
                <a:solidFill>
                  <a:srgbClr val="002060"/>
                </a:solidFill>
                <a:latin typeface="+mj-lt"/>
                <a:cs typeface="Segoe UI" panose="020B0502040204020203" pitchFamily="34" charset="0"/>
              </a:rPr>
              <a:t>Shows least arrest </a:t>
            </a:r>
          </a:p>
          <a:p>
            <a:r>
              <a:rPr lang="en-US" sz="1600" i="1" dirty="0">
                <a:solidFill>
                  <a:srgbClr val="002060"/>
                </a:solidFill>
                <a:latin typeface="+mj-lt"/>
                <a:cs typeface="Segoe UI" panose="020B0502040204020203" pitchFamily="34" charset="0"/>
              </a:rPr>
              <a:t>Rate in year of </a:t>
            </a:r>
          </a:p>
          <a:p>
            <a:r>
              <a:rPr lang="en-US" sz="1600" i="1" dirty="0">
                <a:solidFill>
                  <a:srgbClr val="002060"/>
                </a:solidFill>
                <a:latin typeface="+mj-lt"/>
                <a:cs typeface="Segoe UI" panose="020B0502040204020203" pitchFamily="34" charset="0"/>
              </a:rPr>
              <a:t>2016.</a:t>
            </a:r>
          </a:p>
        </p:txBody>
      </p:sp>
      <p:pic>
        <p:nvPicPr>
          <p:cNvPr id="5" name="Picture 4">
            <a:extLst>
              <a:ext uri="{FF2B5EF4-FFF2-40B4-BE49-F238E27FC236}">
                <a16:creationId xmlns:a16="http://schemas.microsoft.com/office/drawing/2014/main" id="{06D587FA-69D4-4F69-9FB9-BD2602C3011D}"/>
              </a:ext>
            </a:extLst>
          </p:cNvPr>
          <p:cNvPicPr>
            <a:picLocks noChangeAspect="1"/>
          </p:cNvPicPr>
          <p:nvPr/>
        </p:nvPicPr>
        <p:blipFill>
          <a:blip r:embed="rId4"/>
          <a:stretch>
            <a:fillRect/>
          </a:stretch>
        </p:blipFill>
        <p:spPr>
          <a:xfrm>
            <a:off x="7255169" y="3936717"/>
            <a:ext cx="4701980" cy="2537385"/>
          </a:xfrm>
          <a:prstGeom prst="rect">
            <a:avLst/>
          </a:prstGeom>
        </p:spPr>
      </p:pic>
    </p:spTree>
    <p:extLst>
      <p:ext uri="{BB962C8B-B14F-4D97-AF65-F5344CB8AC3E}">
        <p14:creationId xmlns:p14="http://schemas.microsoft.com/office/powerpoint/2010/main" val="418456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B2D877BF-0BD9-4019-BA33-736359E87AD7}"/>
              </a:ext>
              <a:ext uri="{C183D7F6-B498-43B3-948B-1728B52AA6E4}">
                <adec:decorative xmlns:adec="http://schemas.microsoft.com/office/drawing/2017/decorative" val="1"/>
              </a:ext>
            </a:extLst>
          </p:cNvPr>
          <p:cNvCxnSpPr>
            <a:cxnSpLocks/>
          </p:cNvCxnSpPr>
          <p:nvPr/>
        </p:nvCxnSpPr>
        <p:spPr>
          <a:xfrm flipV="1">
            <a:off x="3971703" y="3696639"/>
            <a:ext cx="1113973" cy="869622"/>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7" name="TextBox 66">
            <a:extLst>
              <a:ext uri="{FF2B5EF4-FFF2-40B4-BE49-F238E27FC236}">
                <a16:creationId xmlns:a16="http://schemas.microsoft.com/office/drawing/2014/main" id="{EFA5AF66-F428-4EBE-A3A8-9F827101F023}"/>
              </a:ext>
            </a:extLst>
          </p:cNvPr>
          <p:cNvSpPr txBox="1"/>
          <p:nvPr/>
        </p:nvSpPr>
        <p:spPr>
          <a:xfrm>
            <a:off x="814138" y="377204"/>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Crime Location Analysis</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Arrest Analysis near Airport Area</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14773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Here, the Red Circles means that crimes taken place at that location are above 2000, while others are self explanatory. Clicking on those maps would show the Coordinates and the number of crimes taken place at that (Latitude, Longitude)</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pic>
        <p:nvPicPr>
          <p:cNvPr id="89" name="Picture 88">
            <a:extLst>
              <a:ext uri="{FF2B5EF4-FFF2-40B4-BE49-F238E27FC236}">
                <a16:creationId xmlns:a16="http://schemas.microsoft.com/office/drawing/2014/main" id="{A195794A-2CC5-4CAE-9ABF-D5FB169B8876}"/>
              </a:ext>
            </a:extLst>
          </p:cNvPr>
          <p:cNvPicPr>
            <a:picLocks noChangeAspect="1"/>
          </p:cNvPicPr>
          <p:nvPr/>
        </p:nvPicPr>
        <p:blipFill>
          <a:blip r:embed="rId2"/>
          <a:stretch>
            <a:fillRect/>
          </a:stretch>
        </p:blipFill>
        <p:spPr>
          <a:xfrm>
            <a:off x="6624446" y="178214"/>
            <a:ext cx="5470774" cy="3948225"/>
          </a:xfrm>
          <a:prstGeom prst="rect">
            <a:avLst/>
          </a:prstGeom>
          <a:ln>
            <a:noFill/>
          </a:ln>
          <a:effectLst>
            <a:softEdge rad="112500"/>
          </a:effectLst>
        </p:spPr>
      </p:pic>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a:cxnSpLocks/>
          </p:cNvCxnSpPr>
          <p:nvPr/>
        </p:nvCxnSpPr>
        <p:spPr>
          <a:xfrm flipV="1">
            <a:off x="5781963" y="1095925"/>
            <a:ext cx="2652822" cy="206543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99" name="Picture 98">
            <a:extLst>
              <a:ext uri="{FF2B5EF4-FFF2-40B4-BE49-F238E27FC236}">
                <a16:creationId xmlns:a16="http://schemas.microsoft.com/office/drawing/2014/main" id="{4B68D5E2-FF8F-42EB-9801-E13362DCB0A9}"/>
              </a:ext>
            </a:extLst>
          </p:cNvPr>
          <p:cNvPicPr>
            <a:picLocks noChangeAspect="1"/>
          </p:cNvPicPr>
          <p:nvPr/>
        </p:nvPicPr>
        <p:blipFill>
          <a:blip r:embed="rId3"/>
          <a:stretch>
            <a:fillRect/>
          </a:stretch>
        </p:blipFill>
        <p:spPr>
          <a:xfrm>
            <a:off x="173188" y="4174407"/>
            <a:ext cx="4270529" cy="2463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3" name="TextBox 82">
            <a:extLst>
              <a:ext uri="{FF2B5EF4-FFF2-40B4-BE49-F238E27FC236}">
                <a16:creationId xmlns:a16="http://schemas.microsoft.com/office/drawing/2014/main" id="{F8C08D76-A3A7-451C-B0C3-B5D7AA140249}"/>
              </a:ext>
            </a:extLst>
          </p:cNvPr>
          <p:cNvSpPr txBox="1"/>
          <p:nvPr/>
        </p:nvSpPr>
        <p:spPr>
          <a:xfrm>
            <a:off x="4754764" y="3244334"/>
            <a:ext cx="1223396"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Highest Crime </a:t>
            </a:r>
          </a:p>
          <a:p>
            <a:pPr algn="ctr"/>
            <a:r>
              <a:rPr lang="en-US" sz="1200" dirty="0"/>
              <a:t>Near Airport </a:t>
            </a:r>
          </a:p>
        </p:txBody>
      </p:sp>
      <p:grpSp>
        <p:nvGrpSpPr>
          <p:cNvPr id="33" name="Group 32" descr="This image is an icon of three people with a symbol that indicates connection to the internet. ">
            <a:extLst>
              <a:ext uri="{FF2B5EF4-FFF2-40B4-BE49-F238E27FC236}">
                <a16:creationId xmlns:a16="http://schemas.microsoft.com/office/drawing/2014/main" id="{680728DC-76E8-4C77-9A4B-60244999DE76}"/>
              </a:ext>
            </a:extLst>
          </p:cNvPr>
          <p:cNvGrpSpPr/>
          <p:nvPr/>
        </p:nvGrpSpPr>
        <p:grpSpPr>
          <a:xfrm>
            <a:off x="5643095" y="4319283"/>
            <a:ext cx="3067397" cy="442207"/>
            <a:chOff x="7999616" y="5542207"/>
            <a:chExt cx="3067397" cy="404178"/>
          </a:xfrm>
        </p:grpSpPr>
        <p:grpSp>
          <p:nvGrpSpPr>
            <p:cNvPr id="34" name="Group 33">
              <a:extLst>
                <a:ext uri="{FF2B5EF4-FFF2-40B4-BE49-F238E27FC236}">
                  <a16:creationId xmlns:a16="http://schemas.microsoft.com/office/drawing/2014/main" id="{E86BC42D-F7A6-4FAD-8E54-6389C2C7B2D9}"/>
                </a:ext>
              </a:extLst>
            </p:cNvPr>
            <p:cNvGrpSpPr/>
            <p:nvPr/>
          </p:nvGrpSpPr>
          <p:grpSpPr>
            <a:xfrm>
              <a:off x="7999616" y="5630472"/>
              <a:ext cx="330200" cy="315913"/>
              <a:chOff x="4127500" y="2909888"/>
              <a:chExt cx="330200" cy="315913"/>
            </a:xfrm>
          </p:grpSpPr>
          <p:sp>
            <p:nvSpPr>
              <p:cNvPr id="36" name="Oval 268">
                <a:extLst>
                  <a:ext uri="{FF2B5EF4-FFF2-40B4-BE49-F238E27FC236}">
                    <a16:creationId xmlns:a16="http://schemas.microsoft.com/office/drawing/2014/main" id="{6DB61FCE-97AF-401B-A5AB-0DEB7CB8A273}"/>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7" name="Freeform 269">
                <a:extLst>
                  <a:ext uri="{FF2B5EF4-FFF2-40B4-BE49-F238E27FC236}">
                    <a16:creationId xmlns:a16="http://schemas.microsoft.com/office/drawing/2014/main" id="{68543331-B27F-4B13-9E79-C16E0CA9F425}"/>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8" name="Oval 270">
                <a:extLst>
                  <a:ext uri="{FF2B5EF4-FFF2-40B4-BE49-F238E27FC236}">
                    <a16:creationId xmlns:a16="http://schemas.microsoft.com/office/drawing/2014/main" id="{4D245201-E540-490F-8FEF-AA94F7B9006B}"/>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9" name="Freeform 271">
                <a:extLst>
                  <a:ext uri="{FF2B5EF4-FFF2-40B4-BE49-F238E27FC236}">
                    <a16:creationId xmlns:a16="http://schemas.microsoft.com/office/drawing/2014/main" id="{C852444A-C466-4E09-896D-BDF9AEC3C7A3}"/>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40" name="Oval 272">
                <a:extLst>
                  <a:ext uri="{FF2B5EF4-FFF2-40B4-BE49-F238E27FC236}">
                    <a16:creationId xmlns:a16="http://schemas.microsoft.com/office/drawing/2014/main" id="{F1D2455B-5E39-470E-9581-8AC18396FEA9}"/>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41" name="Freeform 273">
                <a:extLst>
                  <a:ext uri="{FF2B5EF4-FFF2-40B4-BE49-F238E27FC236}">
                    <a16:creationId xmlns:a16="http://schemas.microsoft.com/office/drawing/2014/main" id="{EEFA8C47-CD11-417D-87DD-B63CE232EA33}"/>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42" name="Freeform 274">
                <a:extLst>
                  <a:ext uri="{FF2B5EF4-FFF2-40B4-BE49-F238E27FC236}">
                    <a16:creationId xmlns:a16="http://schemas.microsoft.com/office/drawing/2014/main" id="{C6C30BD1-07D4-455C-9425-E21332C8D1BE}"/>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43" name="Freeform 275">
                <a:extLst>
                  <a:ext uri="{FF2B5EF4-FFF2-40B4-BE49-F238E27FC236}">
                    <a16:creationId xmlns:a16="http://schemas.microsoft.com/office/drawing/2014/main" id="{76E47265-57E2-4BA8-96EE-CB6D4F7F7A3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44" name="Freeform 276">
                <a:extLst>
                  <a:ext uri="{FF2B5EF4-FFF2-40B4-BE49-F238E27FC236}">
                    <a16:creationId xmlns:a16="http://schemas.microsoft.com/office/drawing/2014/main" id="{974B6763-26ED-4BFA-89D7-E5DF3C52254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35" name="Rectangle 34">
              <a:extLst>
                <a:ext uri="{FF2B5EF4-FFF2-40B4-BE49-F238E27FC236}">
                  <a16:creationId xmlns:a16="http://schemas.microsoft.com/office/drawing/2014/main" id="{A850CCA5-A343-4A77-8AE8-D00E455EDA66}"/>
                </a:ext>
              </a:extLst>
            </p:cNvPr>
            <p:cNvSpPr/>
            <p:nvPr/>
          </p:nvSpPr>
          <p:spPr>
            <a:xfrm>
              <a:off x="8578718" y="5542207"/>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Reason ?</a:t>
              </a:r>
            </a:p>
          </p:txBody>
        </p:sp>
      </p:grpSp>
      <p:cxnSp>
        <p:nvCxnSpPr>
          <p:cNvPr id="3" name="Straight Connector 2">
            <a:extLst>
              <a:ext uri="{FF2B5EF4-FFF2-40B4-BE49-F238E27FC236}">
                <a16:creationId xmlns:a16="http://schemas.microsoft.com/office/drawing/2014/main" id="{1F0754AA-309F-4EA3-902D-765035F0CA62}"/>
              </a:ext>
            </a:extLst>
          </p:cNvPr>
          <p:cNvCxnSpPr/>
          <p:nvPr/>
        </p:nvCxnSpPr>
        <p:spPr>
          <a:xfrm>
            <a:off x="5602463" y="3653457"/>
            <a:ext cx="418263" cy="622644"/>
          </a:xfrm>
          <a:prstGeom prst="line">
            <a:avLst/>
          </a:prstGeom>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B7219B2F-3EC1-4354-B19A-0AAB3370CA01}"/>
              </a:ext>
            </a:extLst>
          </p:cNvPr>
          <p:cNvSpPr/>
          <p:nvPr/>
        </p:nvSpPr>
        <p:spPr>
          <a:xfrm>
            <a:off x="6210556" y="4607777"/>
            <a:ext cx="4044258" cy="1077218"/>
          </a:xfrm>
          <a:prstGeom prst="rect">
            <a:avLst/>
          </a:prstGeom>
        </p:spPr>
        <p:txBody>
          <a:bodyPr wrap="square" lIns="0" tIns="0" rIns="0" bIns="0">
            <a:spAutoFit/>
          </a:bodyPr>
          <a:lstStyle/>
          <a:p>
            <a:r>
              <a:rPr lang="en-US" sz="1000" dirty="0"/>
              <a:t> “The Transportation Security Administration has paid passengers $3 million for losing, damaging or stealing items, according to a report Thursday.</a:t>
            </a:r>
          </a:p>
          <a:p>
            <a:r>
              <a:rPr lang="en-US" sz="1000" dirty="0"/>
              <a:t>The money was shelled out during the last five years, USA Today reported after a review of 50,000 complaints.”</a:t>
            </a:r>
          </a:p>
          <a:p>
            <a:endParaRPr lang="en-US" sz="1000" dirty="0"/>
          </a:p>
          <a:p>
            <a:r>
              <a:rPr lang="en-US" sz="1000" dirty="0"/>
              <a:t>https://www.chicagotribune.com/lifestyles/travel/sc-trav-0702-tsa-baggage-loss-claims-20150702-story.html</a:t>
            </a:r>
          </a:p>
        </p:txBody>
      </p:sp>
    </p:spTree>
    <p:extLst>
      <p:ext uri="{BB962C8B-B14F-4D97-AF65-F5344CB8AC3E}">
        <p14:creationId xmlns:p14="http://schemas.microsoft.com/office/powerpoint/2010/main" val="10975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2B5D39-FFB4-48DA-8278-FC3F12E94DD9}"/>
              </a:ext>
            </a:extLst>
          </p:cNvPr>
          <p:cNvSpPr/>
          <p:nvPr/>
        </p:nvSpPr>
        <p:spPr>
          <a:xfrm>
            <a:off x="4950690" y="4064480"/>
            <a:ext cx="2290619"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There is significant evidence that if there is increase in the distance from a police station then chances of other crimes will significantly increase</a:t>
            </a:r>
          </a:p>
        </p:txBody>
      </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Crime vs Police Station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Does Police Station Distance Create Difference in Crime type ?</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pic>
        <p:nvPicPr>
          <p:cNvPr id="4" name="Picture 3">
            <a:extLst>
              <a:ext uri="{FF2B5EF4-FFF2-40B4-BE49-F238E27FC236}">
                <a16:creationId xmlns:a16="http://schemas.microsoft.com/office/drawing/2014/main" id="{097C3DFB-5384-44D7-A940-77B0200691A8}"/>
              </a:ext>
            </a:extLst>
          </p:cNvPr>
          <p:cNvPicPr>
            <a:picLocks noChangeAspect="1"/>
          </p:cNvPicPr>
          <p:nvPr/>
        </p:nvPicPr>
        <p:blipFill>
          <a:blip r:embed="rId2"/>
          <a:stretch>
            <a:fillRect/>
          </a:stretch>
        </p:blipFill>
        <p:spPr>
          <a:xfrm>
            <a:off x="196106" y="188395"/>
            <a:ext cx="4616342" cy="3196879"/>
          </a:xfrm>
          <a:prstGeom prst="rect">
            <a:avLst/>
          </a:prstGeom>
        </p:spPr>
      </p:pic>
      <p:pic>
        <p:nvPicPr>
          <p:cNvPr id="5" name="Picture 4">
            <a:extLst>
              <a:ext uri="{FF2B5EF4-FFF2-40B4-BE49-F238E27FC236}">
                <a16:creationId xmlns:a16="http://schemas.microsoft.com/office/drawing/2014/main" id="{D9F952E2-9634-44DA-89CA-C9874E45C718}"/>
              </a:ext>
            </a:extLst>
          </p:cNvPr>
          <p:cNvPicPr>
            <a:picLocks noChangeAspect="1"/>
          </p:cNvPicPr>
          <p:nvPr/>
        </p:nvPicPr>
        <p:blipFill>
          <a:blip r:embed="rId3"/>
          <a:stretch>
            <a:fillRect/>
          </a:stretch>
        </p:blipFill>
        <p:spPr>
          <a:xfrm>
            <a:off x="71082" y="3950279"/>
            <a:ext cx="4866390" cy="2809730"/>
          </a:xfrm>
          <a:prstGeom prst="rect">
            <a:avLst/>
          </a:prstGeom>
          <a:ln>
            <a:noFill/>
          </a:ln>
          <a:effectLst>
            <a:softEdge rad="112500"/>
          </a:effectLst>
        </p:spPr>
      </p:pic>
      <p:pic>
        <p:nvPicPr>
          <p:cNvPr id="7" name="Picture 6">
            <a:extLst>
              <a:ext uri="{FF2B5EF4-FFF2-40B4-BE49-F238E27FC236}">
                <a16:creationId xmlns:a16="http://schemas.microsoft.com/office/drawing/2014/main" id="{4C9C2E19-A47A-4EE0-8C01-40F16A37D579}"/>
              </a:ext>
            </a:extLst>
          </p:cNvPr>
          <p:cNvPicPr>
            <a:picLocks noChangeAspect="1"/>
          </p:cNvPicPr>
          <p:nvPr/>
        </p:nvPicPr>
        <p:blipFill>
          <a:blip r:embed="rId4"/>
          <a:stretch>
            <a:fillRect/>
          </a:stretch>
        </p:blipFill>
        <p:spPr>
          <a:xfrm>
            <a:off x="7241309" y="3811291"/>
            <a:ext cx="5000399" cy="2948953"/>
          </a:xfrm>
          <a:prstGeom prst="rect">
            <a:avLst/>
          </a:prstGeom>
          <a:ln>
            <a:noFill/>
          </a:ln>
          <a:effectLst>
            <a:softEdge rad="112500"/>
          </a:effectLst>
        </p:spPr>
      </p:pic>
      <p:pic>
        <p:nvPicPr>
          <p:cNvPr id="22" name="Graphic 21" descr="Signpost">
            <a:extLst>
              <a:ext uri="{FF2B5EF4-FFF2-40B4-BE49-F238E27FC236}">
                <a16:creationId xmlns:a16="http://schemas.microsoft.com/office/drawing/2014/main" id="{15D68D14-28E8-4AA9-97FB-9D05F4A9DD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4446" y="5537946"/>
            <a:ext cx="914400" cy="914400"/>
          </a:xfrm>
          <a:prstGeom prst="rect">
            <a:avLst/>
          </a:prstGeom>
        </p:spPr>
      </p:pic>
      <p:sp>
        <p:nvSpPr>
          <p:cNvPr id="50" name="TextBox 49">
            <a:extLst>
              <a:ext uri="{FF2B5EF4-FFF2-40B4-BE49-F238E27FC236}">
                <a16:creationId xmlns:a16="http://schemas.microsoft.com/office/drawing/2014/main" id="{D21C728D-7859-4C60-BC09-253FA0BD1B5B}"/>
              </a:ext>
            </a:extLst>
          </p:cNvPr>
          <p:cNvSpPr txBox="1"/>
          <p:nvPr/>
        </p:nvSpPr>
        <p:spPr>
          <a:xfrm>
            <a:off x="961217" y="3678521"/>
            <a:ext cx="1536062" cy="624978"/>
          </a:xfrm>
          <a:prstGeom prst="rect">
            <a:avLst/>
          </a:prstGeom>
          <a:noFill/>
        </p:spPr>
        <p:txBody>
          <a:bodyPr wrap="square" lIns="0" tIns="0" rIns="0" bIns="0" rtlCol="0">
            <a:noAutofit/>
          </a:bodyPr>
          <a:lstStyle/>
          <a:p>
            <a:pPr>
              <a:lnSpc>
                <a:spcPts val="4000"/>
              </a:lnSpc>
            </a:pPr>
            <a:r>
              <a:rPr lang="en-US" sz="1200" b="1" dirty="0">
                <a:solidFill>
                  <a:srgbClr val="6313DC"/>
                </a:solidFill>
                <a:latin typeface="Segoe UI" panose="020B0502040204020203" pitchFamily="34" charset="0"/>
                <a:cs typeface="Segoe UI" panose="020B0502040204020203" pitchFamily="34" charset="0"/>
              </a:rPr>
              <a:t>Less than &lt; 2 miles</a:t>
            </a:r>
          </a:p>
        </p:txBody>
      </p:sp>
      <p:sp>
        <p:nvSpPr>
          <p:cNvPr id="51" name="TextBox 50">
            <a:extLst>
              <a:ext uri="{FF2B5EF4-FFF2-40B4-BE49-F238E27FC236}">
                <a16:creationId xmlns:a16="http://schemas.microsoft.com/office/drawing/2014/main" id="{E135B158-A308-4F68-8000-4B8457E6B401}"/>
              </a:ext>
            </a:extLst>
          </p:cNvPr>
          <p:cNvSpPr txBox="1"/>
          <p:nvPr/>
        </p:nvSpPr>
        <p:spPr>
          <a:xfrm>
            <a:off x="9976428" y="3589764"/>
            <a:ext cx="1888836" cy="624978"/>
          </a:xfrm>
          <a:prstGeom prst="rect">
            <a:avLst/>
          </a:prstGeom>
          <a:noFill/>
        </p:spPr>
        <p:txBody>
          <a:bodyPr wrap="square" lIns="0" tIns="0" rIns="0" bIns="0" rtlCol="0">
            <a:noAutofit/>
          </a:bodyPr>
          <a:lstStyle/>
          <a:p>
            <a:pPr>
              <a:lnSpc>
                <a:spcPts val="4000"/>
              </a:lnSpc>
            </a:pPr>
            <a:r>
              <a:rPr lang="en-US" sz="1200" b="1" dirty="0">
                <a:solidFill>
                  <a:srgbClr val="6313DC"/>
                </a:solidFill>
                <a:latin typeface="Segoe UI" panose="020B0502040204020203" pitchFamily="34" charset="0"/>
                <a:cs typeface="Segoe UI" panose="020B0502040204020203" pitchFamily="34" charset="0"/>
              </a:rPr>
              <a:t>Greater than &gt; 2 miles</a:t>
            </a:r>
          </a:p>
        </p:txBody>
      </p:sp>
      <p:sp>
        <p:nvSpPr>
          <p:cNvPr id="23" name="Rectangle 22">
            <a:extLst>
              <a:ext uri="{FF2B5EF4-FFF2-40B4-BE49-F238E27FC236}">
                <a16:creationId xmlns:a16="http://schemas.microsoft.com/office/drawing/2014/main" id="{D6EE6E83-CAA6-42CB-9C1F-4C9E8AC3F430}"/>
              </a:ext>
            </a:extLst>
          </p:cNvPr>
          <p:cNvSpPr/>
          <p:nvPr/>
        </p:nvSpPr>
        <p:spPr>
          <a:xfrm>
            <a:off x="5257798" y="1452355"/>
            <a:ext cx="6738095" cy="1815882"/>
          </a:xfrm>
          <a:prstGeom prst="rect">
            <a:avLst/>
          </a:prstGeom>
        </p:spPr>
        <p:txBody>
          <a:bodyPr wrap="square">
            <a:spAutoFit/>
          </a:bodyPr>
          <a:lstStyle/>
          <a:p>
            <a:r>
              <a:rPr lang="en-US" sz="1600" b="1" i="1" dirty="0">
                <a:solidFill>
                  <a:srgbClr val="002060"/>
                </a:solidFill>
                <a:latin typeface="+mj-lt"/>
                <a:cs typeface="Segoe UI" panose="020B0502040204020203" pitchFamily="34" charset="0"/>
              </a:rPr>
              <a:t>Criminal distance decay </a:t>
            </a:r>
            <a:r>
              <a:rPr lang="en-US" sz="1600" i="1" dirty="0">
                <a:solidFill>
                  <a:srgbClr val="002060"/>
                </a:solidFill>
                <a:latin typeface="+mj-lt"/>
                <a:cs typeface="Segoe UI" panose="020B0502040204020203" pitchFamily="34" charset="0"/>
              </a:rPr>
              <a:t>is the fundamental notion that a relationship exists between the distance from an offender’s home base to a potential target location and the likelihood that the offender chooses to offend in that location. This relationship is important both for its operational effect on police agencies and on models for offender behavior. A number of  factors influence the distance decay function of an offender, including the local geography and the offender’s decision-making process – </a:t>
            </a:r>
            <a:r>
              <a:rPr lang="en-US" sz="1600" i="1" dirty="0">
                <a:solidFill>
                  <a:srgbClr val="002060"/>
                </a:solidFill>
                <a:latin typeface="+mj-lt"/>
                <a:cs typeface="Segoe UI" panose="020B0502040204020203" pitchFamily="34" charset="0"/>
                <a:hlinkClick r:id="rId7"/>
              </a:rPr>
              <a:t>Gov Website </a:t>
            </a:r>
            <a:endParaRPr lang="en-US" sz="1600" i="1" dirty="0">
              <a:solidFill>
                <a:srgbClr val="002060"/>
              </a:solidFill>
              <a:latin typeface="+mj-lt"/>
              <a:cs typeface="Segoe UI" panose="020B0502040204020203" pitchFamily="34" charset="0"/>
            </a:endParaRPr>
          </a:p>
        </p:txBody>
      </p:sp>
    </p:spTree>
    <p:extLst>
      <p:ext uri="{BB962C8B-B14F-4D97-AF65-F5344CB8AC3E}">
        <p14:creationId xmlns:p14="http://schemas.microsoft.com/office/powerpoint/2010/main" val="213206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a:extLst>
              <a:ext uri="{FF2B5EF4-FFF2-40B4-BE49-F238E27FC236}">
                <a16:creationId xmlns:a16="http://schemas.microsoft.com/office/drawing/2014/main" id="{54EA7ED5-6E34-4D47-91B6-F78F5F8B4C6E}"/>
              </a:ext>
            </a:extLst>
          </p:cNvPr>
          <p:cNvSpPr txBox="1"/>
          <p:nvPr/>
        </p:nvSpPr>
        <p:spPr>
          <a:xfrm>
            <a:off x="7162766" y="248583"/>
            <a:ext cx="4752141"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Unsafe Communities </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a:cxnSpLocks/>
          </p:cNvCxnSpPr>
          <p:nvPr/>
        </p:nvCxnSpPr>
        <p:spPr>
          <a:xfrm flipH="1">
            <a:off x="5689228" y="427534"/>
            <a:ext cx="25558" cy="4304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5505768" y="438900"/>
            <a:ext cx="443592" cy="25787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5702007" y="541461"/>
            <a:ext cx="45719" cy="4571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pic>
        <p:nvPicPr>
          <p:cNvPr id="7" name="Picture 6">
            <a:extLst>
              <a:ext uri="{FF2B5EF4-FFF2-40B4-BE49-F238E27FC236}">
                <a16:creationId xmlns:a16="http://schemas.microsoft.com/office/drawing/2014/main" id="{1882879A-0420-44F0-8512-ABAB63FFBD48}"/>
              </a:ext>
            </a:extLst>
          </p:cNvPr>
          <p:cNvPicPr>
            <a:picLocks noChangeAspect="1"/>
          </p:cNvPicPr>
          <p:nvPr/>
        </p:nvPicPr>
        <p:blipFill>
          <a:blip r:embed="rId2"/>
          <a:stretch>
            <a:fillRect/>
          </a:stretch>
        </p:blipFill>
        <p:spPr>
          <a:xfrm>
            <a:off x="142284" y="487398"/>
            <a:ext cx="4645883" cy="3383577"/>
          </a:xfrm>
          <a:prstGeom prst="rect">
            <a:avLst/>
          </a:prstGeom>
        </p:spPr>
      </p:pic>
      <p:pic>
        <p:nvPicPr>
          <p:cNvPr id="10" name="Picture 9">
            <a:extLst>
              <a:ext uri="{FF2B5EF4-FFF2-40B4-BE49-F238E27FC236}">
                <a16:creationId xmlns:a16="http://schemas.microsoft.com/office/drawing/2014/main" id="{1BDB3ADD-62D5-4C5D-9FD2-22B9ABEBB77A}"/>
              </a:ext>
            </a:extLst>
          </p:cNvPr>
          <p:cNvPicPr>
            <a:picLocks noChangeAspect="1"/>
          </p:cNvPicPr>
          <p:nvPr/>
        </p:nvPicPr>
        <p:blipFill>
          <a:blip r:embed="rId3"/>
          <a:stretch>
            <a:fillRect/>
          </a:stretch>
        </p:blipFill>
        <p:spPr>
          <a:xfrm>
            <a:off x="5949360" y="778979"/>
            <a:ext cx="4346076" cy="3108185"/>
          </a:xfrm>
          <a:prstGeom prst="rect">
            <a:avLst/>
          </a:prstGeom>
        </p:spPr>
      </p:pic>
      <p:sp>
        <p:nvSpPr>
          <p:cNvPr id="62" name="Rectangle 61">
            <a:extLst>
              <a:ext uri="{FF2B5EF4-FFF2-40B4-BE49-F238E27FC236}">
                <a16:creationId xmlns:a16="http://schemas.microsoft.com/office/drawing/2014/main" id="{2CAC4A7D-DE8B-49CB-857F-D29BE0D3908C}"/>
              </a:ext>
            </a:extLst>
          </p:cNvPr>
          <p:cNvSpPr/>
          <p:nvPr/>
        </p:nvSpPr>
        <p:spPr>
          <a:xfrm>
            <a:off x="234460" y="3987415"/>
            <a:ext cx="514351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These are the top 10 Unsafe communities where the Crime per 100 persons are highest.</a:t>
            </a:r>
          </a:p>
        </p:txBody>
      </p:sp>
      <p:sp>
        <p:nvSpPr>
          <p:cNvPr id="13" name="Rectangle 12">
            <a:extLst>
              <a:ext uri="{FF2B5EF4-FFF2-40B4-BE49-F238E27FC236}">
                <a16:creationId xmlns:a16="http://schemas.microsoft.com/office/drawing/2014/main" id="{425EC7AB-1348-4ECE-B302-DF8B1E78A292}"/>
              </a:ext>
            </a:extLst>
          </p:cNvPr>
          <p:cNvSpPr/>
          <p:nvPr/>
        </p:nvSpPr>
        <p:spPr>
          <a:xfrm>
            <a:off x="6096000" y="4064360"/>
            <a:ext cx="6096000" cy="338554"/>
          </a:xfrm>
          <a:prstGeom prst="rect">
            <a:avLst/>
          </a:prstGeom>
        </p:spPr>
        <p:txBody>
          <a:bodyPr>
            <a:spAutoFit/>
          </a:bodyPr>
          <a:lstStyle/>
          <a:p>
            <a:r>
              <a:rPr lang="en-US" sz="1600" i="1" dirty="0">
                <a:solidFill>
                  <a:srgbClr val="002060"/>
                </a:solidFill>
                <a:latin typeface="+mj-lt"/>
                <a:cs typeface="Segoe UI" panose="020B0502040204020203" pitchFamily="34" charset="0"/>
              </a:rPr>
              <a:t>Communities where unemployment after the age 16 is Highest </a:t>
            </a:r>
          </a:p>
        </p:txBody>
      </p:sp>
      <p:sp>
        <p:nvSpPr>
          <p:cNvPr id="15" name="Rectangle 1">
            <a:extLst>
              <a:ext uri="{FF2B5EF4-FFF2-40B4-BE49-F238E27FC236}">
                <a16:creationId xmlns:a16="http://schemas.microsoft.com/office/drawing/2014/main" id="{F117CFFA-E9E4-42E7-A2F1-B64DE355A7D4}"/>
              </a:ext>
            </a:extLst>
          </p:cNvPr>
          <p:cNvSpPr>
            <a:spLocks noChangeArrowheads="1"/>
          </p:cNvSpPr>
          <p:nvPr/>
        </p:nvSpPr>
        <p:spPr bwMode="auto">
          <a:xfrm>
            <a:off x="2575298" y="5347275"/>
            <a:ext cx="7092519" cy="338554"/>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i="1" dirty="0">
                <a:solidFill>
                  <a:srgbClr val="002060"/>
                </a:solidFill>
                <a:latin typeface="+mj-lt"/>
                <a:cs typeface="Segoe UI" panose="020B0502040204020203" pitchFamily="34" charset="0"/>
              </a:rPr>
              <a:t>'Englewood', 'Fuller Park', 'Washington Park', 'West Englewood', 'West Garfield Park' </a:t>
            </a:r>
          </a:p>
        </p:txBody>
      </p:sp>
      <p:sp>
        <p:nvSpPr>
          <p:cNvPr id="16" name="Arrow: Down 15">
            <a:extLst>
              <a:ext uri="{FF2B5EF4-FFF2-40B4-BE49-F238E27FC236}">
                <a16:creationId xmlns:a16="http://schemas.microsoft.com/office/drawing/2014/main" id="{C7F663A5-690F-4D4A-910C-50C2C5888312}"/>
              </a:ext>
            </a:extLst>
          </p:cNvPr>
          <p:cNvSpPr/>
          <p:nvPr/>
        </p:nvSpPr>
        <p:spPr>
          <a:xfrm>
            <a:off x="3814618" y="4596298"/>
            <a:ext cx="526473" cy="557593"/>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9" name="Arrow: Down 68">
            <a:extLst>
              <a:ext uri="{FF2B5EF4-FFF2-40B4-BE49-F238E27FC236}">
                <a16:creationId xmlns:a16="http://schemas.microsoft.com/office/drawing/2014/main" id="{FAD3FAAA-F288-4229-9499-BD8ACE0476DE}"/>
              </a:ext>
            </a:extLst>
          </p:cNvPr>
          <p:cNvSpPr/>
          <p:nvPr/>
        </p:nvSpPr>
        <p:spPr>
          <a:xfrm>
            <a:off x="7481456" y="4596298"/>
            <a:ext cx="526473" cy="557593"/>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A862F8-3B18-4CD9-A323-EBD444174B77}"/>
              </a:ext>
            </a:extLst>
          </p:cNvPr>
          <p:cNvSpPr/>
          <p:nvPr/>
        </p:nvSpPr>
        <p:spPr>
          <a:xfrm>
            <a:off x="3549797" y="5995115"/>
            <a:ext cx="514351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These are the Unsafe communities where the Crime per 100 persons and Unemployment is Highest.</a:t>
            </a:r>
          </a:p>
        </p:txBody>
      </p:sp>
    </p:spTree>
    <p:extLst>
      <p:ext uri="{BB962C8B-B14F-4D97-AF65-F5344CB8AC3E}">
        <p14:creationId xmlns:p14="http://schemas.microsoft.com/office/powerpoint/2010/main" val="6001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Words>
  <Application>Microsoft Office PowerPoint</Application>
  <PresentationFormat>Widescreen</PresentationFormat>
  <Paragraphs>160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Arial</vt:lpstr>
      <vt:lpstr>Calibri</vt:lpstr>
      <vt:lpstr>Calibri Light</vt:lpstr>
      <vt:lpstr>Segoe UI</vt:lpstr>
      <vt:lpstr>Office Theme</vt:lpstr>
      <vt:lpstr>Human resources slide 1</vt:lpstr>
      <vt:lpstr>Human resources slide 2</vt:lpstr>
      <vt:lpstr>Human resources slide 5</vt:lpstr>
      <vt:lpstr>Human resources slide 6</vt:lpstr>
      <vt:lpstr>Human resources slide 6</vt:lpstr>
      <vt:lpstr>Human resources slide 11</vt:lpstr>
      <vt:lpstr>Human resources slide 9</vt:lpstr>
      <vt:lpstr>Human resources slide 6</vt:lpstr>
      <vt:lpstr>Human resources slide 5</vt:lpstr>
      <vt:lpstr>Human resources slide 8</vt:lpstr>
      <vt:lpstr>Human resources slide 4</vt:lpstr>
      <vt:lpstr>Human resources slide 7</vt:lpstr>
      <vt:lpstr>Machine-Learning Model development analytical process</vt:lpstr>
      <vt:lpstr>Human resources slide 3</vt:lpstr>
      <vt:lpstr>Human resources slide 5</vt:lpstr>
      <vt:lpstr>Human resources slide 10</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2018-11-24T22:16:49Z</dcterms:created>
  <dcterms:modified xsi:type="dcterms:W3CDTF">2018-11-25T17:04:46Z</dcterms:modified>
</cp:coreProperties>
</file>