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1" r:id="rId6"/>
    <p:sldId id="262" r:id="rId7"/>
    <p:sldId id="266" r:id="rId8"/>
    <p:sldId id="267" r:id="rId9"/>
    <p:sldId id="305" r:id="rId10"/>
    <p:sldId id="307" r:id="rId11"/>
    <p:sldId id="306" r:id="rId12"/>
    <p:sldId id="296" r:id="rId13"/>
    <p:sldId id="297" r:id="rId14"/>
    <p:sldId id="300" r:id="rId15"/>
    <p:sldId id="303" r:id="rId16"/>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4410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90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4880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748782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31591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87043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802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99456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2008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2596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5738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1448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911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3328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4902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5/16/2017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4237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1614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1D8BD707-D9CF-40AE-B4C6-C98DA3205C09}" type="datetimeFigureOut">
              <a:rPr lang="en-US" smtClean="0"/>
              <a:t>5/16/2017</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07440601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44679" y="57150"/>
            <a:ext cx="3968267" cy="1454244"/>
          </a:xfrm>
          <a:prstGeom prst="rect">
            <a:avLst/>
          </a:prstGeom>
        </p:spPr>
        <p:txBody>
          <a:bodyPr vert="horz" wrap="square" lIns="0" tIns="0" rIns="0" bIns="0" rtlCol="0">
            <a:spAutoFit/>
          </a:bodyPr>
          <a:lstStyle/>
          <a:p>
            <a:br>
              <a:rPr lang="en-US" dirty="0"/>
            </a:br>
            <a:r>
              <a:rPr lang="en-US" dirty="0"/>
              <a:t> </a:t>
            </a:r>
            <a:r>
              <a:rPr lang="en-US" b="1" dirty="0"/>
              <a:t>DengAI: Predicting Disease Spread </a:t>
            </a:r>
            <a:endParaRPr lang="en-US" sz="16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7" name="object 7"/>
          <p:cNvSpPr txBox="1"/>
          <p:nvPr/>
        </p:nvSpPr>
        <p:spPr>
          <a:xfrm>
            <a:off x="3505200" y="3790950"/>
            <a:ext cx="2419985" cy="430887"/>
          </a:xfrm>
          <a:prstGeom prst="rect">
            <a:avLst/>
          </a:prstGeom>
        </p:spPr>
        <p:txBody>
          <a:bodyPr vert="horz" wrap="square" lIns="0" tIns="0" rIns="0" bIns="0" rtlCol="0">
            <a:spAutoFit/>
          </a:bodyPr>
          <a:lstStyle/>
          <a:p>
            <a:pPr marL="635" algn="ctr">
              <a:lnSpc>
                <a:spcPct val="100000"/>
              </a:lnSpc>
            </a:pPr>
            <a:r>
              <a:rPr lang="en-US" sz="1400" spc="-5" dirty="0">
                <a:solidFill>
                  <a:srgbClr val="8AC349"/>
                </a:solidFill>
                <a:latin typeface="Arial"/>
                <a:cs typeface="Arial"/>
              </a:rPr>
              <a:t>Team Members</a:t>
            </a:r>
          </a:p>
          <a:p>
            <a:pPr marL="635" algn="ctr">
              <a:lnSpc>
                <a:spcPct val="100000"/>
              </a:lnSpc>
            </a:pPr>
            <a:r>
              <a:rPr lang="en-US" sz="1400" spc="-5" dirty="0">
                <a:solidFill>
                  <a:srgbClr val="8AC349"/>
                </a:solidFill>
                <a:latin typeface="Arial"/>
                <a:cs typeface="Arial"/>
              </a:rPr>
              <a:t>Ratnam Dubey</a:t>
            </a:r>
          </a:p>
        </p:txBody>
      </p:sp>
      <p:sp>
        <p:nvSpPr>
          <p:cNvPr id="13" name="Rectangle 12"/>
          <p:cNvSpPr/>
          <p:nvPr/>
        </p:nvSpPr>
        <p:spPr>
          <a:xfrm>
            <a:off x="2898659" y="2724150"/>
            <a:ext cx="3810000" cy="738664"/>
          </a:xfrm>
          <a:prstGeom prst="rect">
            <a:avLst/>
          </a:prstGeom>
        </p:spPr>
        <p:txBody>
          <a:bodyPr wrap="square">
            <a:spAutoFit/>
          </a:bodyPr>
          <a:lstStyle/>
          <a:p>
            <a:pPr algn="ctr">
              <a:tabLst>
                <a:tab pos="3291840" algn="ctr"/>
                <a:tab pos="4486275" algn="l"/>
              </a:tabLst>
            </a:pPr>
            <a:r>
              <a:rPr lang="en-US" sz="2400" b="1" kern="1400" spc="-50" dirty="0">
                <a:latin typeface="Times New Roman" panose="02020603050405020304" pitchFamily="18" charset="0"/>
                <a:ea typeface="Times New Roman" panose="02020603050405020304" pitchFamily="18" charset="0"/>
                <a:cs typeface="Times New Roman" panose="02020603050405020304" pitchFamily="18" charset="0"/>
              </a:rPr>
              <a:t>Professor:</a:t>
            </a:r>
            <a:endParaRPr lang="en-US" sz="2400" kern="1400" spc="-50" dirty="0">
              <a:latin typeface="Cambria" panose="02040503050406030204" pitchFamily="18" charset="0"/>
              <a:ea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ea typeface="Times New Roman" panose="02020603050405020304" pitchFamily="18" charset="0"/>
              </a:rPr>
              <a:t>Dr. </a:t>
            </a:r>
            <a:r>
              <a:rPr lang="fr-FR" dirty="0">
                <a:latin typeface="Times New Roman" panose="02020603050405020304" pitchFamily="18" charset="0"/>
                <a:ea typeface="Times New Roman" panose="02020603050405020304" pitchFamily="18" charset="0"/>
              </a:rPr>
              <a:t>Lawrence V. Fulton</a:t>
            </a:r>
            <a:endParaRPr lang="en-US"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2114550"/>
            <a:ext cx="7924800" cy="2877593"/>
          </a:xfrm>
          <a:prstGeom prst="rect">
            <a:avLst/>
          </a:prstGeom>
        </p:spPr>
      </p:pic>
      <p:sp>
        <p:nvSpPr>
          <p:cNvPr id="4" name="Rectangle 3"/>
          <p:cNvSpPr/>
          <p:nvPr/>
        </p:nvSpPr>
        <p:spPr>
          <a:xfrm>
            <a:off x="457200" y="666750"/>
            <a:ext cx="4572000" cy="1200329"/>
          </a:xfrm>
          <a:prstGeom prst="rect">
            <a:avLst/>
          </a:prstGeom>
        </p:spPr>
        <p:txBody>
          <a:bodyPr>
            <a:spAutoFit/>
          </a:bodyPr>
          <a:lstStyle/>
          <a:p>
            <a:r>
              <a:rPr lang="en-US" dirty="0">
                <a:latin typeface="Times New Roman" panose="02020603050405020304" pitchFamily="18" charset="0"/>
              </a:rPr>
              <a:t>Glm is used to fit generalized linear models, specified by giving a symbolic description of the linear predictor and a description of the error distribution. </a:t>
            </a:r>
            <a:endParaRPr lang="en-US" dirty="0"/>
          </a:p>
        </p:txBody>
      </p:sp>
    </p:spTree>
    <p:extLst>
      <p:ext uri="{BB962C8B-B14F-4D97-AF65-F5344CB8AC3E}">
        <p14:creationId xmlns:p14="http://schemas.microsoft.com/office/powerpoint/2010/main" val="203298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1050" y="1014412"/>
            <a:ext cx="7581900" cy="3114675"/>
          </a:xfrm>
          <a:prstGeom prst="rect">
            <a:avLst/>
          </a:prstGeom>
        </p:spPr>
      </p:pic>
    </p:spTree>
    <p:extLst>
      <p:ext uri="{BB962C8B-B14F-4D97-AF65-F5344CB8AC3E}">
        <p14:creationId xmlns:p14="http://schemas.microsoft.com/office/powerpoint/2010/main" val="4756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7998" rIns="0" bIns="0" rtlCol="0">
            <a:spAutoFit/>
          </a:bodyPr>
          <a:lstStyle/>
          <a:p>
            <a:pPr marL="88900">
              <a:lnSpc>
                <a:spcPct val="100000"/>
              </a:lnSpc>
            </a:pPr>
            <a:r>
              <a:rPr spc="15" dirty="0"/>
              <a:t>Prediction</a:t>
            </a:r>
            <a:r>
              <a:rPr spc="-150" dirty="0"/>
              <a:t> </a:t>
            </a:r>
            <a:r>
              <a:rPr spc="-25" dirty="0"/>
              <a:t>Result</a:t>
            </a:r>
          </a:p>
        </p:txBody>
      </p:sp>
      <p:pic>
        <p:nvPicPr>
          <p:cNvPr id="4" name="Picture 3"/>
          <p:cNvPicPr>
            <a:picLocks noChangeAspect="1"/>
          </p:cNvPicPr>
          <p:nvPr/>
        </p:nvPicPr>
        <p:blipFill>
          <a:blip r:embed="rId2"/>
          <a:stretch>
            <a:fillRect/>
          </a:stretch>
        </p:blipFill>
        <p:spPr>
          <a:xfrm>
            <a:off x="381000" y="1504950"/>
            <a:ext cx="6353175" cy="32570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08" y="684255"/>
            <a:ext cx="5407391" cy="484748"/>
          </a:xfrm>
          <a:prstGeom prst="rect">
            <a:avLst/>
          </a:prstGeom>
        </p:spPr>
        <p:txBody>
          <a:bodyPr vert="horz" wrap="square" lIns="0" tIns="0" rIns="0" bIns="0" rtlCol="0">
            <a:spAutoFit/>
          </a:bodyPr>
          <a:lstStyle/>
          <a:p>
            <a:pPr marL="12700">
              <a:lnSpc>
                <a:spcPct val="100000"/>
              </a:lnSpc>
            </a:pPr>
            <a:r>
              <a:rPr spc="-25" dirty="0"/>
              <a:t>Challenges </a:t>
            </a:r>
            <a:r>
              <a:rPr spc="-15" dirty="0"/>
              <a:t>And</a:t>
            </a:r>
            <a:r>
              <a:rPr spc="-150" dirty="0"/>
              <a:t> </a:t>
            </a:r>
            <a:r>
              <a:rPr spc="-10" dirty="0"/>
              <a:t>Learnings</a:t>
            </a:r>
          </a:p>
        </p:txBody>
      </p:sp>
      <p:sp>
        <p:nvSpPr>
          <p:cNvPr id="3" name="object 3"/>
          <p:cNvSpPr/>
          <p:nvPr/>
        </p:nvSpPr>
        <p:spPr>
          <a:xfrm>
            <a:off x="4648200" y="1581150"/>
            <a:ext cx="3564009" cy="18222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51448" y="2952750"/>
            <a:ext cx="3979390" cy="169895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923" y="684254"/>
            <a:ext cx="3120477" cy="484748"/>
          </a:xfrm>
          <a:prstGeom prst="rect">
            <a:avLst/>
          </a:prstGeom>
        </p:spPr>
        <p:txBody>
          <a:bodyPr vert="horz" wrap="square" lIns="0" tIns="0" rIns="0" bIns="0" rtlCol="0">
            <a:spAutoFit/>
          </a:bodyPr>
          <a:lstStyle/>
          <a:p>
            <a:pPr marL="12700">
              <a:lnSpc>
                <a:spcPct val="100000"/>
              </a:lnSpc>
            </a:pPr>
            <a:r>
              <a:rPr spc="-30" dirty="0"/>
              <a:t>References</a:t>
            </a:r>
          </a:p>
        </p:txBody>
      </p:sp>
      <p:sp>
        <p:nvSpPr>
          <p:cNvPr id="3" name="object 3"/>
          <p:cNvSpPr txBox="1"/>
          <p:nvPr/>
        </p:nvSpPr>
        <p:spPr>
          <a:xfrm>
            <a:off x="533400" y="1428750"/>
            <a:ext cx="7767108" cy="1508105"/>
          </a:xfrm>
          <a:prstGeom prst="rect">
            <a:avLst/>
          </a:prstGeom>
        </p:spPr>
        <p:txBody>
          <a:bodyPr vert="horz" wrap="square" lIns="0" tIns="0" rIns="0" bIns="0" rtlCol="0">
            <a:spAutoFit/>
          </a:bodyPr>
          <a:lstStyle/>
          <a:p>
            <a:r>
              <a:rPr lang="en-US" sz="1100" dirty="0"/>
              <a:t>✓ XGB Boosting Machine- https://www.rdocumentation.org/packages/h2o/versions/3.10.0.8/topics/h2o.gbm </a:t>
            </a:r>
          </a:p>
          <a:p>
            <a:r>
              <a:rPr lang="en-US" sz="1100" dirty="0"/>
              <a:t>✓ Build A Big Data Random Forest Model- https://www.rdocumentation.org/packages/h2o/versions/3.10.0.8/topics/h2o.randomForest </a:t>
            </a:r>
          </a:p>
          <a:p>
            <a:r>
              <a:rPr lang="en-US" sz="1100" dirty="0"/>
              <a:t>✓ https://www.analyticsvidhya.com/blog/2016/05/h2o-data-table-build-models-large-data-sets/ </a:t>
            </a:r>
          </a:p>
          <a:p>
            <a:r>
              <a:rPr lang="en-US" sz="1100" dirty="0"/>
              <a:t>✓ https://www.analyticsvidhya.com/blog/2016/05/h2o-data-table-build-models-large-data-sets/ </a:t>
            </a:r>
          </a:p>
          <a:p>
            <a:r>
              <a:rPr lang="en-US" sz="1100" dirty="0"/>
              <a:t>✓ https://www.datarobot.com/blog/XGB-boosted-regression-trees/ </a:t>
            </a:r>
          </a:p>
          <a:p>
            <a:r>
              <a:rPr lang="en-US" sz="1100" dirty="0"/>
              <a:t>✓ http://scikit-learn.org/stable/auto_examples/linear_model/plot_logistic_l1_l2_sparsity.html </a:t>
            </a:r>
          </a:p>
          <a:p>
            <a:r>
              <a:rPr lang="en-US" sz="1100" dirty="0"/>
              <a:t>✓ http://scikit-learn.org/stable/modules/preprocessing.html </a:t>
            </a:r>
          </a:p>
          <a:p>
            <a:pPr marL="348615" indent="-335915">
              <a:buFont typeface="Times New Roman"/>
              <a:buChar char="●"/>
              <a:tabLst>
                <a:tab pos="347980" algn="l"/>
                <a:tab pos="349250" algn="l"/>
              </a:tabLst>
            </a:pPr>
            <a:endParaRPr lang="en-US" sz="1000" spc="25" dirty="0">
              <a:solidFill>
                <a:srgbClr val="FFFFFF"/>
              </a:solidFill>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2596"/>
            <a:ext cx="7053542" cy="1050398"/>
          </a:xfrm>
        </p:spPr>
        <p:txBody>
          <a:bodyPr/>
          <a:lstStyle/>
          <a:p>
            <a:pPr algn="ctr"/>
            <a:r>
              <a:rPr lang="en-US" dirty="0"/>
              <a:t>Thank You</a:t>
            </a:r>
          </a:p>
        </p:txBody>
      </p:sp>
      <p:sp>
        <p:nvSpPr>
          <p:cNvPr id="3" name="Content Placeholder 2"/>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295187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3940" y="891540"/>
            <a:ext cx="2024380" cy="830997"/>
          </a:xfrm>
          <a:prstGeom prst="rect">
            <a:avLst/>
          </a:prstGeom>
        </p:spPr>
        <p:txBody>
          <a:bodyPr vert="horz" wrap="square" lIns="0" tIns="0" rIns="0" bIns="0" rtlCol="0">
            <a:spAutoFit/>
          </a:bodyPr>
          <a:lstStyle/>
          <a:p>
            <a:pPr marL="12700">
              <a:lnSpc>
                <a:spcPct val="100000"/>
              </a:lnSpc>
            </a:pPr>
            <a:r>
              <a:rPr sz="1800" spc="15" dirty="0"/>
              <a:t>Competition</a:t>
            </a:r>
            <a:r>
              <a:rPr sz="1800" spc="-110" dirty="0"/>
              <a:t> </a:t>
            </a:r>
            <a:r>
              <a:rPr sz="1800" spc="-5" dirty="0"/>
              <a:t>Details</a:t>
            </a:r>
            <a:br>
              <a:rPr lang="en-US" sz="1800" spc="-5" dirty="0"/>
            </a:br>
            <a:endParaRPr sz="1800" dirty="0"/>
          </a:p>
        </p:txBody>
      </p:sp>
      <p:sp>
        <p:nvSpPr>
          <p:cNvPr id="3" name="object 3"/>
          <p:cNvSpPr txBox="1"/>
          <p:nvPr/>
        </p:nvSpPr>
        <p:spPr>
          <a:xfrm>
            <a:off x="4876800" y="1809750"/>
            <a:ext cx="2613025" cy="2346325"/>
          </a:xfrm>
          <a:prstGeom prst="rect">
            <a:avLst/>
          </a:prstGeom>
        </p:spPr>
        <p:txBody>
          <a:bodyPr vert="horz" wrap="square" lIns="0" tIns="0" rIns="0" bIns="0" rtlCol="0">
            <a:spAutoFit/>
          </a:bodyPr>
          <a:lstStyle/>
          <a:p>
            <a:pPr marL="12700">
              <a:lnSpc>
                <a:spcPct val="100000"/>
              </a:lnSpc>
            </a:pPr>
            <a:r>
              <a:rPr sz="1800" spc="25" dirty="0">
                <a:solidFill>
                  <a:srgbClr val="FFFFFF"/>
                </a:solidFill>
                <a:latin typeface="Arial"/>
                <a:cs typeface="Arial"/>
              </a:rPr>
              <a:t>Impact </a:t>
            </a:r>
            <a:r>
              <a:rPr sz="1800" spc="70" dirty="0">
                <a:solidFill>
                  <a:srgbClr val="FFFFFF"/>
                </a:solidFill>
                <a:latin typeface="Arial"/>
                <a:cs typeface="Arial"/>
              </a:rPr>
              <a:t>of</a:t>
            </a:r>
            <a:r>
              <a:rPr sz="1800" spc="-195" dirty="0">
                <a:solidFill>
                  <a:srgbClr val="FFFFFF"/>
                </a:solidFill>
                <a:latin typeface="Arial"/>
                <a:cs typeface="Arial"/>
              </a:rPr>
              <a:t> </a:t>
            </a:r>
            <a:r>
              <a:rPr sz="1800" spc="5" dirty="0">
                <a:solidFill>
                  <a:srgbClr val="FFFFFF"/>
                </a:solidFill>
                <a:latin typeface="Arial"/>
                <a:cs typeface="Arial"/>
              </a:rPr>
              <a:t>Solution</a:t>
            </a:r>
            <a:endParaRPr sz="1800" dirty="0">
              <a:latin typeface="Arial"/>
              <a:cs typeface="Arial"/>
            </a:endParaRPr>
          </a:p>
          <a:p>
            <a:pPr marL="12700" marR="5080">
              <a:lnSpc>
                <a:spcPct val="187500"/>
              </a:lnSpc>
            </a:pPr>
            <a:r>
              <a:rPr sz="1800" spc="10" dirty="0">
                <a:solidFill>
                  <a:srgbClr val="FFFFFF"/>
                </a:solidFill>
                <a:latin typeface="Arial"/>
                <a:cs typeface="Arial"/>
              </a:rPr>
              <a:t>First </a:t>
            </a:r>
            <a:r>
              <a:rPr sz="1800" spc="5" dirty="0">
                <a:solidFill>
                  <a:srgbClr val="FFFFFF"/>
                </a:solidFill>
                <a:latin typeface="Arial"/>
                <a:cs typeface="Arial"/>
              </a:rPr>
              <a:t>Look </a:t>
            </a:r>
            <a:r>
              <a:rPr sz="1800" spc="30" dirty="0">
                <a:solidFill>
                  <a:srgbClr val="FFFFFF"/>
                </a:solidFill>
                <a:latin typeface="Arial"/>
                <a:cs typeface="Arial"/>
              </a:rPr>
              <a:t>at </a:t>
            </a:r>
            <a:r>
              <a:rPr sz="1800" spc="-25" dirty="0">
                <a:solidFill>
                  <a:srgbClr val="FFFFFF"/>
                </a:solidFill>
                <a:latin typeface="Arial"/>
                <a:cs typeface="Arial"/>
              </a:rPr>
              <a:t>Data  </a:t>
            </a:r>
            <a:r>
              <a:rPr sz="1800" spc="-10" dirty="0">
                <a:solidFill>
                  <a:srgbClr val="FFFFFF"/>
                </a:solidFill>
                <a:latin typeface="Arial"/>
                <a:cs typeface="Arial"/>
              </a:rPr>
              <a:t>Exploratory </a:t>
            </a:r>
            <a:r>
              <a:rPr sz="1800" spc="-25" dirty="0">
                <a:solidFill>
                  <a:srgbClr val="FFFFFF"/>
                </a:solidFill>
                <a:latin typeface="Arial"/>
                <a:cs typeface="Arial"/>
              </a:rPr>
              <a:t>Data</a:t>
            </a:r>
            <a:r>
              <a:rPr sz="1800" spc="-125" dirty="0">
                <a:solidFill>
                  <a:srgbClr val="FFFFFF"/>
                </a:solidFill>
                <a:latin typeface="Arial"/>
                <a:cs typeface="Arial"/>
              </a:rPr>
              <a:t> </a:t>
            </a:r>
            <a:r>
              <a:rPr sz="1800" dirty="0">
                <a:solidFill>
                  <a:srgbClr val="FFFFFF"/>
                </a:solidFill>
                <a:latin typeface="Arial"/>
                <a:cs typeface="Arial"/>
              </a:rPr>
              <a:t>Analysis  </a:t>
            </a:r>
            <a:r>
              <a:rPr sz="1800" spc="15" dirty="0">
                <a:solidFill>
                  <a:srgbClr val="FFFFFF"/>
                </a:solidFill>
                <a:latin typeface="Arial"/>
                <a:cs typeface="Arial"/>
              </a:rPr>
              <a:t>Model </a:t>
            </a:r>
            <a:r>
              <a:rPr sz="1800" spc="10" dirty="0">
                <a:solidFill>
                  <a:srgbClr val="FFFFFF"/>
                </a:solidFill>
                <a:latin typeface="Arial"/>
                <a:cs typeface="Arial"/>
              </a:rPr>
              <a:t>Formulation  </a:t>
            </a:r>
            <a:r>
              <a:rPr sz="1800" spc="-20" dirty="0">
                <a:solidFill>
                  <a:srgbClr val="FFFFFF"/>
                </a:solidFill>
                <a:latin typeface="Arial"/>
                <a:cs typeface="Arial"/>
              </a:rPr>
              <a:t>Challenges </a:t>
            </a:r>
            <a:r>
              <a:rPr sz="1800" spc="-10" dirty="0">
                <a:solidFill>
                  <a:srgbClr val="FFFFFF"/>
                </a:solidFill>
                <a:latin typeface="Arial"/>
                <a:cs typeface="Arial"/>
              </a:rPr>
              <a:t>and</a:t>
            </a:r>
            <a:r>
              <a:rPr sz="1800" spc="-150" dirty="0">
                <a:solidFill>
                  <a:srgbClr val="FFFFFF"/>
                </a:solidFill>
                <a:latin typeface="Arial"/>
                <a:cs typeface="Arial"/>
              </a:rPr>
              <a:t> </a:t>
            </a:r>
            <a:r>
              <a:rPr sz="1800" spc="-10" dirty="0">
                <a:solidFill>
                  <a:srgbClr val="FFFFFF"/>
                </a:solidFill>
                <a:latin typeface="Arial"/>
                <a:cs typeface="Arial"/>
              </a:rPr>
              <a:t>Learning</a:t>
            </a:r>
            <a:endParaRPr sz="1800" dirty="0">
              <a:latin typeface="Arial"/>
              <a:cs typeface="Arial"/>
            </a:endParaRPr>
          </a:p>
        </p:txBody>
      </p:sp>
      <p:sp>
        <p:nvSpPr>
          <p:cNvPr id="4" name="object 4"/>
          <p:cNvSpPr txBox="1"/>
          <p:nvPr/>
        </p:nvSpPr>
        <p:spPr>
          <a:xfrm>
            <a:off x="685800" y="895350"/>
            <a:ext cx="2459739" cy="584775"/>
          </a:xfrm>
          <a:prstGeom prst="rect">
            <a:avLst/>
          </a:prstGeom>
        </p:spPr>
        <p:txBody>
          <a:bodyPr vert="horz" wrap="square" lIns="0" tIns="0" rIns="0" bIns="0" rtlCol="0">
            <a:spAutoFit/>
          </a:bodyPr>
          <a:lstStyle/>
          <a:p>
            <a:pPr marL="12700">
              <a:lnSpc>
                <a:spcPct val="100000"/>
              </a:lnSpc>
            </a:pPr>
            <a:r>
              <a:rPr sz="3800" dirty="0">
                <a:solidFill>
                  <a:srgbClr val="FFFFFF"/>
                </a:solidFill>
                <a:latin typeface="Arial"/>
                <a:cs typeface="Arial"/>
              </a:rPr>
              <a:t>Content</a:t>
            </a:r>
            <a:endParaRPr sz="3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861" y="209550"/>
            <a:ext cx="5330277" cy="461665"/>
          </a:xfrm>
          <a:prstGeom prst="rect">
            <a:avLst/>
          </a:prstGeom>
        </p:spPr>
        <p:txBody>
          <a:bodyPr vert="horz" wrap="square" lIns="0" tIns="0" rIns="0" bIns="0" rtlCol="0">
            <a:spAutoFit/>
          </a:bodyPr>
          <a:lstStyle/>
          <a:p>
            <a:pPr marL="12700">
              <a:lnSpc>
                <a:spcPct val="100000"/>
              </a:lnSpc>
            </a:pPr>
            <a:r>
              <a:rPr sz="3000" spc="25" dirty="0"/>
              <a:t>Competition</a:t>
            </a:r>
            <a:r>
              <a:rPr sz="3000" spc="-130" dirty="0"/>
              <a:t> </a:t>
            </a:r>
            <a:r>
              <a:rPr sz="3000" spc="-5" dirty="0"/>
              <a:t>Details</a:t>
            </a:r>
            <a:endParaRPr sz="3000" dirty="0"/>
          </a:p>
        </p:txBody>
      </p:sp>
      <p:sp>
        <p:nvSpPr>
          <p:cNvPr id="6" name="Rectangle 5"/>
          <p:cNvSpPr/>
          <p:nvPr/>
        </p:nvSpPr>
        <p:spPr>
          <a:xfrm>
            <a:off x="76200" y="2266950"/>
            <a:ext cx="8839200" cy="2585324"/>
          </a:xfrm>
          <a:prstGeom prst="rect">
            <a:avLst/>
          </a:prstGeom>
        </p:spPr>
        <p:txBody>
          <a:bodyPr wrap="square">
            <a:spAutoFit/>
          </a:bodyPr>
          <a:lstStyle/>
          <a:p>
            <a:pPr algn="ctr"/>
            <a:r>
              <a:rPr lang="en-US" dirty="0"/>
              <a:t>Dengue fever is a mosquito-borne disease that occurs in tropical and sub-tropical parts of the world. In mild cases, symptoms are like the flu: fever, rash, and muscle and joint pain. In severe cases, dengue fever can cause severe bleeding, low blood pressure, and even death. Because it is carried by mosquitoes, the transmission dynamics of dengue are variables such as temperature and precipitation. Although the relationship to climate is complex, a growing number of scientists argue that climate change is likely to produce distributional shifts that will have significant public health implications worldwide. </a:t>
            </a:r>
            <a:endParaRPr lang="en-US" b="1" i="0" dirty="0">
              <a:effectLst/>
              <a:latin typeface="Open Sans"/>
            </a:endParaRPr>
          </a:p>
        </p:txBody>
      </p:sp>
      <p:pic>
        <p:nvPicPr>
          <p:cNvPr id="4" name="Picture 3"/>
          <p:cNvPicPr>
            <a:picLocks noChangeAspect="1"/>
          </p:cNvPicPr>
          <p:nvPr/>
        </p:nvPicPr>
        <p:blipFill>
          <a:blip r:embed="rId2"/>
          <a:stretch>
            <a:fillRect/>
          </a:stretch>
        </p:blipFill>
        <p:spPr>
          <a:xfrm>
            <a:off x="304800" y="859482"/>
            <a:ext cx="3571875" cy="121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2200" rIns="0" bIns="0" rtlCol="0">
            <a:spAutoFit/>
          </a:bodyPr>
          <a:lstStyle/>
          <a:p>
            <a:pPr marL="309880">
              <a:lnSpc>
                <a:spcPct val="100000"/>
              </a:lnSpc>
            </a:pPr>
            <a:r>
              <a:rPr sz="3000" spc="45" dirty="0"/>
              <a:t>Impact </a:t>
            </a:r>
            <a:r>
              <a:rPr sz="3000" spc="120" dirty="0"/>
              <a:t>of</a:t>
            </a:r>
            <a:r>
              <a:rPr sz="3000" spc="-290" dirty="0"/>
              <a:t> </a:t>
            </a:r>
            <a:r>
              <a:rPr sz="3000" spc="10" dirty="0"/>
              <a:t>Solution</a:t>
            </a:r>
            <a:endParaRPr sz="3000" dirty="0"/>
          </a:p>
        </p:txBody>
      </p:sp>
      <p:sp>
        <p:nvSpPr>
          <p:cNvPr id="3" name="object 3"/>
          <p:cNvSpPr txBox="1"/>
          <p:nvPr/>
        </p:nvSpPr>
        <p:spPr>
          <a:xfrm>
            <a:off x="701735" y="2114550"/>
            <a:ext cx="6619240" cy="861774"/>
          </a:xfrm>
          <a:prstGeom prst="rect">
            <a:avLst/>
          </a:prstGeom>
        </p:spPr>
        <p:txBody>
          <a:bodyPr vert="horz" wrap="square" lIns="0" tIns="0" rIns="0" bIns="0" rtlCol="0">
            <a:spAutoFit/>
          </a:bodyPr>
          <a:lstStyle/>
          <a:p>
            <a:pPr marL="348615" indent="-335915">
              <a:lnSpc>
                <a:spcPct val="100000"/>
              </a:lnSpc>
              <a:buFont typeface="Wingdings" panose="05000000000000000000" pitchFamily="2" charset="2"/>
              <a:buChar char="v"/>
              <a:tabLst>
                <a:tab pos="347980" algn="l"/>
                <a:tab pos="349250" algn="l"/>
              </a:tabLst>
            </a:pPr>
            <a:r>
              <a:rPr sz="1400" spc="-10" dirty="0">
                <a:solidFill>
                  <a:srgbClr val="FFFFFF"/>
                </a:solidFill>
                <a:latin typeface="Arial"/>
                <a:cs typeface="Arial"/>
              </a:rPr>
              <a:t>Bette</a:t>
            </a:r>
            <a:r>
              <a:rPr lang="en-US" sz="1400" spc="-10" dirty="0">
                <a:solidFill>
                  <a:srgbClr val="FFFFFF"/>
                </a:solidFill>
                <a:latin typeface="Arial"/>
                <a:cs typeface="Arial"/>
              </a:rPr>
              <a:t>r Prediction of the Cases of Dengue in the given areas </a:t>
            </a:r>
          </a:p>
          <a:p>
            <a:pPr marL="12700">
              <a:lnSpc>
                <a:spcPct val="100000"/>
              </a:lnSpc>
              <a:tabLst>
                <a:tab pos="347980" algn="l"/>
                <a:tab pos="349250" algn="l"/>
              </a:tabLst>
            </a:pPr>
            <a:endParaRPr sz="1400" spc="-10" dirty="0">
              <a:solidFill>
                <a:srgbClr val="FFFFFF"/>
              </a:solidFill>
              <a:latin typeface="Arial"/>
              <a:cs typeface="Arial"/>
            </a:endParaRPr>
          </a:p>
          <a:p>
            <a:pPr marL="298450" indent="-285750">
              <a:lnSpc>
                <a:spcPct val="100000"/>
              </a:lnSpc>
              <a:buFont typeface="Wingdings" panose="05000000000000000000" pitchFamily="2" charset="2"/>
              <a:buChar char="v"/>
              <a:tabLst>
                <a:tab pos="347980" algn="l"/>
                <a:tab pos="349250" algn="l"/>
              </a:tabLst>
            </a:pPr>
            <a:r>
              <a:rPr sz="1400" spc="-10" dirty="0">
                <a:solidFill>
                  <a:srgbClr val="FFFFFF"/>
                </a:solidFill>
                <a:latin typeface="Arial"/>
                <a:cs typeface="Arial"/>
              </a:rPr>
              <a:t>Increase </a:t>
            </a:r>
            <a:r>
              <a:rPr lang="en-US" sz="1400" spc="-10" dirty="0">
                <a:solidFill>
                  <a:srgbClr val="FFFFFF"/>
                </a:solidFill>
                <a:latin typeface="Arial"/>
                <a:cs typeface="Arial"/>
              </a:rPr>
              <a:t>disease based medicinal research</a:t>
            </a:r>
            <a:r>
              <a:rPr sz="1400" spc="-10" dirty="0">
                <a:solidFill>
                  <a:srgbClr val="FFFFFF"/>
                </a:solidFill>
                <a:latin typeface="Arial"/>
                <a:cs typeface="Arial"/>
              </a:rPr>
              <a:t>.</a:t>
            </a:r>
            <a:endParaRPr lang="en-US" sz="1400" spc="-10" dirty="0">
              <a:solidFill>
                <a:srgbClr val="FFFFFF"/>
              </a:solidFill>
              <a:latin typeface="Arial"/>
              <a:cs typeface="Arial"/>
            </a:endParaRPr>
          </a:p>
          <a:p>
            <a:pPr>
              <a:tabLst>
                <a:tab pos="347980" algn="l"/>
                <a:tab pos="349250" algn="l"/>
              </a:tabLst>
            </a:pPr>
            <a:endParaRPr lang="en-US" sz="1400" spc="-10" dirty="0">
              <a:solidFill>
                <a:srgbClr val="FFFFFF"/>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1" y="742950"/>
            <a:ext cx="4419600" cy="1308050"/>
          </a:xfrm>
          <a:prstGeom prst="rect">
            <a:avLst/>
          </a:prstGeom>
        </p:spPr>
        <p:txBody>
          <a:bodyPr vert="horz" wrap="square" lIns="0" tIns="0" rIns="0" bIns="0" rtlCol="0">
            <a:spAutoFit/>
          </a:bodyPr>
          <a:lstStyle/>
          <a:p>
            <a:pPr marL="12700">
              <a:lnSpc>
                <a:spcPct val="100000"/>
              </a:lnSpc>
            </a:pPr>
            <a:r>
              <a:rPr sz="3000" spc="15" dirty="0"/>
              <a:t>First </a:t>
            </a:r>
            <a:r>
              <a:rPr sz="3000" spc="10" dirty="0"/>
              <a:t>Look </a:t>
            </a:r>
            <a:r>
              <a:rPr sz="3000" spc="50" dirty="0"/>
              <a:t>at</a:t>
            </a:r>
            <a:r>
              <a:rPr sz="3000" spc="-385" dirty="0"/>
              <a:t> </a:t>
            </a:r>
            <a:r>
              <a:rPr sz="3000" spc="-35" dirty="0"/>
              <a:t>Data</a:t>
            </a:r>
            <a:br>
              <a:rPr lang="en-US" sz="3000" spc="-35" dirty="0"/>
            </a:br>
            <a:br>
              <a:rPr lang="en-US" sz="3000" spc="-35" dirty="0"/>
            </a:br>
            <a:endParaRPr sz="2500" dirty="0">
              <a:latin typeface="Arial" panose="020B0604020202020204" pitchFamily="34" charset="0"/>
              <a:cs typeface="Arial" panose="020B0604020202020204" pitchFamily="34" charset="0"/>
            </a:endParaRPr>
          </a:p>
        </p:txBody>
      </p:sp>
      <p:sp>
        <p:nvSpPr>
          <p:cNvPr id="4" name="Rectangle 3"/>
          <p:cNvSpPr/>
          <p:nvPr/>
        </p:nvSpPr>
        <p:spPr>
          <a:xfrm>
            <a:off x="914400" y="1581151"/>
            <a:ext cx="7620000" cy="2308324"/>
          </a:xfrm>
          <a:prstGeom prst="rect">
            <a:avLst/>
          </a:prstGeom>
        </p:spPr>
        <p:txBody>
          <a:bodyPr wrap="square">
            <a:spAutoFit/>
          </a:bodyPr>
          <a:lstStyle/>
          <a:p>
            <a:r>
              <a:rPr lang="en-US" dirty="0">
                <a:latin typeface="Times New Roman" panose="02020603050405020304" pitchFamily="18" charset="0"/>
              </a:rPr>
              <a:t>The datasets we used in our project came from an on-going Driven Data (</a:t>
            </a:r>
            <a:r>
              <a:rPr lang="en-US" i="1" dirty="0">
                <a:latin typeface="Times New Roman" panose="02020603050405020304" pitchFamily="18" charset="0"/>
              </a:rPr>
              <a:t>source: </a:t>
            </a:r>
            <a:r>
              <a:rPr lang="en-US" dirty="0">
                <a:latin typeface="Times New Roman" panose="02020603050405020304" pitchFamily="18" charset="0"/>
              </a:rPr>
              <a:t>https://www.drivendata.org/competitions/44/dengai-predicting-disease-spread/</a:t>
            </a:r>
            <a:r>
              <a:rPr lang="en-US" i="1" dirty="0">
                <a:latin typeface="Times New Roman" panose="02020603050405020304" pitchFamily="18" charset="0"/>
              </a:rPr>
              <a:t>) </a:t>
            </a:r>
            <a:r>
              <a:rPr lang="en-US" dirty="0">
                <a:latin typeface="Times New Roman" panose="02020603050405020304" pitchFamily="18" charset="0"/>
              </a:rPr>
              <a:t>competition. Data has been provided in below files: -</a:t>
            </a:r>
          </a:p>
          <a:p>
            <a:r>
              <a:rPr lang="en-US" dirty="0">
                <a:latin typeface="Times New Roman" panose="02020603050405020304" pitchFamily="18" charset="0"/>
              </a:rPr>
              <a:t> </a:t>
            </a:r>
          </a:p>
          <a:p>
            <a:r>
              <a:rPr lang="en-US" dirty="0">
                <a:latin typeface="Times New Roman" panose="02020603050405020304" pitchFamily="18" charset="0"/>
              </a:rPr>
              <a:t>1) Train features </a:t>
            </a:r>
          </a:p>
          <a:p>
            <a:r>
              <a:rPr lang="en-US" dirty="0">
                <a:latin typeface="Times New Roman" panose="02020603050405020304" pitchFamily="18" charset="0"/>
              </a:rPr>
              <a:t>2) Sample Submission Files </a:t>
            </a:r>
          </a:p>
          <a:p>
            <a:r>
              <a:rPr lang="en-US" dirty="0">
                <a:latin typeface="Times New Roman" panose="02020603050405020304" pitchFamily="18" charset="0"/>
              </a:rPr>
              <a:t>3) Test Features </a:t>
            </a:r>
          </a:p>
          <a:p>
            <a:r>
              <a:rPr lang="en-US" dirty="0">
                <a:latin typeface="Times New Roman" panose="02020603050405020304" pitchFamily="18" charset="0"/>
              </a:rPr>
              <a:t>4) Train Labels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133350"/>
            <a:ext cx="7053542" cy="949684"/>
          </a:xfrm>
          <a:prstGeom prst="rect">
            <a:avLst/>
          </a:prstGeom>
        </p:spPr>
        <p:txBody>
          <a:bodyPr vert="horz" wrap="square" lIns="0" tIns="483299" rIns="0" bIns="0" rtlCol="0">
            <a:spAutoFit/>
          </a:bodyPr>
          <a:lstStyle/>
          <a:p>
            <a:pPr marL="30480" algn="ctr">
              <a:lnSpc>
                <a:spcPct val="100000"/>
              </a:lnSpc>
            </a:pPr>
            <a:r>
              <a:rPr sz="3000" spc="-5" dirty="0">
                <a:solidFill>
                  <a:srgbClr val="F2F2F2"/>
                </a:solidFill>
              </a:rPr>
              <a:t>Details </a:t>
            </a:r>
            <a:r>
              <a:rPr sz="3000" spc="120" dirty="0">
                <a:solidFill>
                  <a:srgbClr val="F2F2F2"/>
                </a:solidFill>
              </a:rPr>
              <a:t>of </a:t>
            </a:r>
            <a:r>
              <a:rPr sz="3000" spc="-35" dirty="0">
                <a:solidFill>
                  <a:srgbClr val="F2F2F2"/>
                </a:solidFill>
              </a:rPr>
              <a:t>Data </a:t>
            </a:r>
            <a:r>
              <a:rPr sz="3000" spc="-55" dirty="0">
                <a:solidFill>
                  <a:srgbClr val="F2F2F2"/>
                </a:solidFill>
              </a:rPr>
              <a:t>Set</a:t>
            </a:r>
            <a:r>
              <a:rPr sz="3000" spc="-484" dirty="0">
                <a:solidFill>
                  <a:srgbClr val="F2F2F2"/>
                </a:solidFill>
              </a:rPr>
              <a:t> </a:t>
            </a:r>
            <a:r>
              <a:rPr sz="3000" spc="-15" dirty="0">
                <a:solidFill>
                  <a:srgbClr val="F2F2F2"/>
                </a:solidFill>
              </a:rPr>
              <a:t>Provided</a:t>
            </a:r>
            <a:endParaRPr sz="3000" dirty="0"/>
          </a:p>
        </p:txBody>
      </p:sp>
      <p:sp>
        <p:nvSpPr>
          <p:cNvPr id="7" name="Rectangle 6"/>
          <p:cNvSpPr/>
          <p:nvPr/>
        </p:nvSpPr>
        <p:spPr>
          <a:xfrm>
            <a:off x="685800" y="1123950"/>
            <a:ext cx="7772400" cy="3323987"/>
          </a:xfrm>
          <a:prstGeom prst="rect">
            <a:avLst/>
          </a:prstGeom>
        </p:spPr>
        <p:txBody>
          <a:bodyPr wrap="square">
            <a:spAutoFit/>
          </a:bodyPr>
          <a:lstStyle/>
          <a:p>
            <a:r>
              <a:rPr lang="en-US" sz="1100" dirty="0"/>
              <a:t>We need to predict the total cases for the given cities. Information need to be Extracted from the train labels and features files. With the help of R Script, we have extracted the features from the all the training and test data. Data extracted from the dcm files have columns like </a:t>
            </a:r>
          </a:p>
          <a:p>
            <a:endParaRPr lang="en-US" sz="1100" dirty="0"/>
          </a:p>
          <a:p>
            <a:r>
              <a:rPr lang="en-US" sz="1100" dirty="0"/>
              <a:t>1. city </a:t>
            </a:r>
          </a:p>
          <a:p>
            <a:r>
              <a:rPr lang="en-US" sz="1100" dirty="0"/>
              <a:t>2. year </a:t>
            </a:r>
          </a:p>
          <a:p>
            <a:r>
              <a:rPr lang="en-US" sz="1100" dirty="0"/>
              <a:t>3. weekofyear </a:t>
            </a:r>
          </a:p>
          <a:p>
            <a:r>
              <a:rPr lang="en-US" sz="1100" dirty="0"/>
              <a:t>4. week_start_date </a:t>
            </a:r>
          </a:p>
          <a:p>
            <a:r>
              <a:rPr lang="en-US" sz="1100" dirty="0"/>
              <a:t>5. </a:t>
            </a:r>
            <a:r>
              <a:rPr lang="en-US" sz="1100" dirty="0" err="1"/>
              <a:t>ndvi_ne</a:t>
            </a:r>
            <a:r>
              <a:rPr lang="en-US" sz="1100" dirty="0"/>
              <a:t> </a:t>
            </a:r>
          </a:p>
          <a:p>
            <a:r>
              <a:rPr lang="en-US" sz="1100" dirty="0"/>
              <a:t>6. </a:t>
            </a:r>
            <a:r>
              <a:rPr lang="en-US" sz="1100" dirty="0" err="1"/>
              <a:t>ndvi_nw</a:t>
            </a:r>
            <a:r>
              <a:rPr lang="en-US" sz="1100" dirty="0"/>
              <a:t> </a:t>
            </a:r>
          </a:p>
          <a:p>
            <a:r>
              <a:rPr lang="en-US" sz="1100" dirty="0"/>
              <a:t>7. </a:t>
            </a:r>
            <a:r>
              <a:rPr lang="en-US" sz="1100" dirty="0" err="1"/>
              <a:t>ndvi_se</a:t>
            </a:r>
            <a:r>
              <a:rPr lang="en-US" sz="1100" dirty="0"/>
              <a:t> </a:t>
            </a:r>
          </a:p>
          <a:p>
            <a:r>
              <a:rPr lang="en-US" sz="1100" dirty="0"/>
              <a:t>8. </a:t>
            </a:r>
            <a:r>
              <a:rPr lang="en-US" sz="1100" dirty="0" err="1"/>
              <a:t>ndvi_sw</a:t>
            </a:r>
            <a:r>
              <a:rPr lang="en-US" sz="1100" dirty="0"/>
              <a:t> </a:t>
            </a:r>
          </a:p>
          <a:p>
            <a:r>
              <a:rPr lang="en-US" sz="1100" dirty="0"/>
              <a:t>9. </a:t>
            </a:r>
            <a:r>
              <a:rPr lang="en-US" sz="1100" dirty="0" err="1"/>
              <a:t>precipitation_amt_mm</a:t>
            </a:r>
            <a:r>
              <a:rPr lang="en-US" sz="1100" dirty="0"/>
              <a:t> </a:t>
            </a:r>
          </a:p>
          <a:p>
            <a:r>
              <a:rPr lang="en-US" sz="1100" dirty="0"/>
              <a:t>10. </a:t>
            </a:r>
            <a:r>
              <a:rPr lang="en-US" sz="1100" dirty="0" err="1"/>
              <a:t>reanalysis_air_temp_k</a:t>
            </a:r>
            <a:r>
              <a:rPr lang="en-US" sz="1100" dirty="0"/>
              <a:t> </a:t>
            </a:r>
          </a:p>
          <a:p>
            <a:r>
              <a:rPr lang="nb-NO" sz="1100" dirty="0"/>
              <a:t>11. reanalysis_avg_temp_k </a:t>
            </a:r>
          </a:p>
          <a:p>
            <a:r>
              <a:rPr lang="en-US" sz="1100" dirty="0"/>
              <a:t>	</a:t>
            </a:r>
          </a:p>
          <a:p>
            <a:pPr algn="just"/>
            <a:endParaRPr lang="en-US" sz="800" dirty="0">
              <a:latin typeface="Arial" panose="020B0604020202020204" pitchFamily="34" charset="0"/>
              <a:ea typeface="Calibri" panose="020F0502020204030204" pitchFamily="34" charset="0"/>
              <a:cs typeface="Arial" panose="020B0604020202020204" pitchFamily="34" charset="0"/>
            </a:endParaRPr>
          </a:p>
          <a:p>
            <a:pPr algn="just"/>
            <a:endParaRPr lang="en-US" sz="800" dirty="0">
              <a:latin typeface="Arial" panose="020B0604020202020204" pitchFamily="34" charset="0"/>
              <a:ea typeface="Calibri" panose="020F0502020204030204" pitchFamily="34" charset="0"/>
              <a:cs typeface="Arial" panose="020B0604020202020204" pitchFamily="34" charset="0"/>
            </a:endParaRPr>
          </a:p>
          <a:p>
            <a:pPr algn="just"/>
            <a:r>
              <a:rPr lang="en-US" sz="1400" dirty="0"/>
              <a:t>Variables are only in integers. </a:t>
            </a:r>
            <a:endParaRPr lang="en-US" sz="6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8939" y="2401926"/>
            <a:ext cx="5314315" cy="473075"/>
          </a:xfrm>
          <a:prstGeom prst="rect">
            <a:avLst/>
          </a:prstGeom>
        </p:spPr>
        <p:txBody>
          <a:bodyPr vert="horz" wrap="square" lIns="0" tIns="0" rIns="0" bIns="0" rtlCol="0">
            <a:spAutoFit/>
          </a:bodyPr>
          <a:lstStyle/>
          <a:p>
            <a:pPr marL="12700">
              <a:lnSpc>
                <a:spcPct val="100000"/>
              </a:lnSpc>
            </a:pPr>
            <a:r>
              <a:rPr sz="3000" spc="-10" dirty="0">
                <a:solidFill>
                  <a:srgbClr val="FFFFFF"/>
                </a:solidFill>
                <a:latin typeface="Arial"/>
                <a:cs typeface="Arial"/>
              </a:rPr>
              <a:t>Exploratory </a:t>
            </a:r>
            <a:r>
              <a:rPr sz="3000" spc="-35" dirty="0">
                <a:solidFill>
                  <a:srgbClr val="FFFFFF"/>
                </a:solidFill>
                <a:latin typeface="Arial"/>
                <a:cs typeface="Arial"/>
              </a:rPr>
              <a:t>Data</a:t>
            </a:r>
            <a:r>
              <a:rPr sz="3000" spc="-265" dirty="0">
                <a:solidFill>
                  <a:srgbClr val="FFFFFF"/>
                </a:solidFill>
                <a:latin typeface="Arial"/>
                <a:cs typeface="Arial"/>
              </a:rPr>
              <a:t> </a:t>
            </a:r>
            <a:r>
              <a:rPr sz="3000" spc="-35" dirty="0">
                <a:solidFill>
                  <a:srgbClr val="FFFFFF"/>
                </a:solidFill>
                <a:latin typeface="Arial"/>
                <a:cs typeface="Arial"/>
              </a:rPr>
              <a:t>Analysis(EDA)</a:t>
            </a:r>
            <a:endParaRPr sz="30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2561" y="1260279"/>
            <a:ext cx="424815" cy="0"/>
          </a:xfrm>
          <a:custGeom>
            <a:avLst/>
            <a:gdLst/>
            <a:ahLst/>
            <a:cxnLst/>
            <a:rect l="l" t="t" r="r" b="b"/>
            <a:pathLst>
              <a:path w="424815">
                <a:moveTo>
                  <a:pt x="0" y="0"/>
                </a:moveTo>
                <a:lnTo>
                  <a:pt x="424799" y="0"/>
                </a:lnTo>
              </a:path>
            </a:pathLst>
          </a:custGeom>
          <a:ln w="38099">
            <a:solidFill>
              <a:srgbClr val="029AE4"/>
            </a:solidFill>
          </a:ln>
        </p:spPr>
        <p:txBody>
          <a:bodyPr wrap="square" lIns="0" tIns="0" rIns="0" bIns="0" rtlCol="0"/>
          <a:lstStyle/>
          <a:p>
            <a:endParaRPr/>
          </a:p>
        </p:txBody>
      </p:sp>
      <p:sp>
        <p:nvSpPr>
          <p:cNvPr id="3" name="object 3"/>
          <p:cNvSpPr txBox="1">
            <a:spLocks noGrp="1"/>
          </p:cNvSpPr>
          <p:nvPr>
            <p:ph type="title"/>
          </p:nvPr>
        </p:nvSpPr>
        <p:spPr>
          <a:xfrm>
            <a:off x="381000" y="971550"/>
            <a:ext cx="7848600" cy="1092585"/>
          </a:xfrm>
          <a:prstGeom prst="rect">
            <a:avLst/>
          </a:prstGeom>
        </p:spPr>
        <p:txBody>
          <a:bodyPr vert="horz" wrap="square" lIns="0" tIns="426698" rIns="0" bIns="0" rtlCol="0">
            <a:spAutoFit/>
          </a:bodyPr>
          <a:lstStyle/>
          <a:p>
            <a:pPr marL="88900"/>
            <a:r>
              <a:rPr lang="en-US" sz="1100" dirty="0"/>
              <a:t>Considering the datasets this shows that the dataset is incomplete and there is need to clean it from empty entries’. Infect every column except State , Date and Date of year all the values are missing some are in greater quantity some in less replaced the missing values with the mean value to maintain the data integrity. </a:t>
            </a:r>
            <a:br>
              <a:rPr lang="en-US" sz="900" dirty="0"/>
            </a:br>
            <a:endParaRPr sz="900" spc="-40" dirty="0"/>
          </a:p>
        </p:txBody>
      </p:sp>
      <p:sp>
        <p:nvSpPr>
          <p:cNvPr id="6" name="Rectangle 5"/>
          <p:cNvSpPr/>
          <p:nvPr/>
        </p:nvSpPr>
        <p:spPr>
          <a:xfrm>
            <a:off x="2514600" y="361950"/>
            <a:ext cx="4419600" cy="707887"/>
          </a:xfrm>
          <a:prstGeom prst="rect">
            <a:avLst/>
          </a:prstGeom>
        </p:spPr>
        <p:txBody>
          <a:bodyPr wrap="square">
            <a:spAutoFit/>
          </a:bodyPr>
          <a:lstStyle/>
          <a:p>
            <a:r>
              <a:rPr lang="en-US" sz="4000" b="1" dirty="0"/>
              <a:t>Missing Values</a:t>
            </a:r>
            <a:endParaRPr lang="en-US" sz="4000" dirty="0"/>
          </a:p>
        </p:txBody>
      </p:sp>
      <p:pic>
        <p:nvPicPr>
          <p:cNvPr id="4" name="Picture 3"/>
          <p:cNvPicPr>
            <a:picLocks noChangeAspect="1"/>
          </p:cNvPicPr>
          <p:nvPr/>
        </p:nvPicPr>
        <p:blipFill>
          <a:blip r:embed="rId2"/>
          <a:stretch>
            <a:fillRect/>
          </a:stretch>
        </p:blipFill>
        <p:spPr>
          <a:xfrm>
            <a:off x="1447800" y="2041192"/>
            <a:ext cx="4867275" cy="3062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145" y="514350"/>
            <a:ext cx="4349910" cy="707886"/>
          </a:xfrm>
          <a:prstGeom prst="rect">
            <a:avLst/>
          </a:prstGeom>
        </p:spPr>
        <p:txBody>
          <a:bodyPr wrap="none">
            <a:spAutoFit/>
          </a:bodyPr>
          <a:lstStyle/>
          <a:p>
            <a:pPr algn="ctr"/>
            <a:r>
              <a:rPr lang="en-US" sz="4000" spc="30" dirty="0">
                <a:solidFill>
                  <a:srgbClr val="FFFFFF"/>
                </a:solidFill>
                <a:latin typeface="Arial"/>
                <a:cs typeface="Arial"/>
              </a:rPr>
              <a:t>Data Visualization</a:t>
            </a:r>
            <a:endParaRPr lang="en-US" sz="4000" dirty="0"/>
          </a:p>
        </p:txBody>
      </p:sp>
      <p:pic>
        <p:nvPicPr>
          <p:cNvPr id="4" name="Picture 3"/>
          <p:cNvPicPr>
            <a:picLocks noChangeAspect="1"/>
          </p:cNvPicPr>
          <p:nvPr/>
        </p:nvPicPr>
        <p:blipFill>
          <a:blip r:embed="rId2"/>
          <a:stretch>
            <a:fillRect/>
          </a:stretch>
        </p:blipFill>
        <p:spPr>
          <a:xfrm>
            <a:off x="2667000" y="1276350"/>
            <a:ext cx="3352800" cy="3623187"/>
          </a:xfrm>
          <a:prstGeom prst="rect">
            <a:avLst/>
          </a:prstGeom>
        </p:spPr>
      </p:pic>
    </p:spTree>
    <p:extLst>
      <p:ext uri="{BB962C8B-B14F-4D97-AF65-F5344CB8AC3E}">
        <p14:creationId xmlns:p14="http://schemas.microsoft.com/office/powerpoint/2010/main" val="1324352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90</TotalTime>
  <Words>589</Words>
  <Application>Microsoft Office PowerPoint</Application>
  <PresentationFormat>On-screen Show (16:9)</PresentationFormat>
  <Paragraphs>57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Century Gothic</vt:lpstr>
      <vt:lpstr>Open Sans</vt:lpstr>
      <vt:lpstr>Times New Roman</vt:lpstr>
      <vt:lpstr>Wingdings</vt:lpstr>
      <vt:lpstr>Wingdings 3</vt:lpstr>
      <vt:lpstr>Ion</vt:lpstr>
      <vt:lpstr>  DengAI: Predicting Disease Spread </vt:lpstr>
      <vt:lpstr>Competition Details </vt:lpstr>
      <vt:lpstr>Competition Details</vt:lpstr>
      <vt:lpstr>Impact of Solution</vt:lpstr>
      <vt:lpstr>First Look at Data  </vt:lpstr>
      <vt:lpstr>Details of Data Set Provided</vt:lpstr>
      <vt:lpstr>PowerPoint Presentation</vt:lpstr>
      <vt:lpstr>Considering the datasets this shows that the dataset is incomplete and there is need to clean it from empty entries’. Infect every column except State , Date and Date of year all the values are missing some are in greater quantity some in less replaced the missing values with the mean value to maintain the data integrity.  </vt:lpstr>
      <vt:lpstr>PowerPoint Presentation</vt:lpstr>
      <vt:lpstr>PowerPoint Presentation</vt:lpstr>
      <vt:lpstr>PowerPoint Presentation</vt:lpstr>
      <vt:lpstr>Prediction Result</vt:lpstr>
      <vt:lpstr>Challenges And Learnings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Classification</dc:title>
  <dc:creator>Kanuri, Seema Rani</dc:creator>
  <cp:lastModifiedBy>ratnam dubey</cp:lastModifiedBy>
  <cp:revision>16</cp:revision>
  <dcterms:created xsi:type="dcterms:W3CDTF">2016-11-28T19:38:34Z</dcterms:created>
  <dcterms:modified xsi:type="dcterms:W3CDTF">2017-05-16T17:51:38Z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2016-11-28T00:00:00Z</vt:filetime>
  </property>
</Properties>
</file>