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1" r:id="rId3"/>
    <p:sldId id="279" r:id="rId4"/>
    <p:sldId id="297" r:id="rId5"/>
    <p:sldId id="298" r:id="rId6"/>
    <p:sldId id="299" r:id="rId7"/>
    <p:sldId id="300" r:id="rId8"/>
    <p:sldId id="301" r:id="rId9"/>
    <p:sldId id="262" r:id="rId10"/>
    <p:sldId id="302" r:id="rId11"/>
    <p:sldId id="303" r:id="rId12"/>
    <p:sldId id="305" r:id="rId13"/>
    <p:sldId id="306" r:id="rId14"/>
    <p:sldId id="308" r:id="rId15"/>
    <p:sldId id="270" r:id="rId16"/>
    <p:sldId id="309" r:id="rId17"/>
    <p:sldId id="310" r:id="rId18"/>
    <p:sldId id="311" r:id="rId19"/>
    <p:sldId id="263" r:id="rId20"/>
    <p:sldId id="264" r:id="rId21"/>
    <p:sldId id="265" r:id="rId22"/>
    <p:sldId id="266" r:id="rId23"/>
    <p:sldId id="267" r:id="rId24"/>
    <p:sldId id="312" r:id="rId25"/>
    <p:sldId id="268" r:id="rId26"/>
    <p:sldId id="269" r:id="rId27"/>
    <p:sldId id="271" r:id="rId28"/>
    <p:sldId id="313" r:id="rId29"/>
    <p:sldId id="276" r:id="rId30"/>
    <p:sldId id="277" r:id="rId31"/>
    <p:sldId id="272" r:id="rId32"/>
    <p:sldId id="273" r:id="rId33"/>
    <p:sldId id="274" r:id="rId34"/>
    <p:sldId id="278" r:id="rId35"/>
    <p:sldId id="314" r:id="rId36"/>
    <p:sldId id="315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>
      <p:cViewPr varScale="1">
        <p:scale>
          <a:sx n="110" d="100"/>
          <a:sy n="110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949E-B53F-4898-96C7-FD0CAC465B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DFD74-B057-4941-92D3-09A744529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065-E56B-4D53-B2F6-3C661D5AFD59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0501-B731-49ED-8FEE-E410ED2ACFCA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A650-07AD-408A-B6C0-35366FEAE722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B0DC-6E52-44C1-B964-FAFA8465E129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2825-E7AF-4389-99B1-47513235CDE3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5AB3-654E-44F1-AD87-DF6C4C21FF8D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35A5-60F2-4626-B21D-9C1337479BDB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092-32C9-4A9F-BCCE-2B3314AC26A5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65D-C99B-4AF8-913C-50757517D30E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580-CAF5-4982-8EEB-23DE82E62170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C0A-318A-4A44-B39D-772187DACE6D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D2A-7FE7-4B2A-B9B3-1DB0D43E9AA2}" type="datetime1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268E-3613-42DB-89F6-6E588D4EF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txBody>
          <a:bodyPr/>
          <a:lstStyle/>
          <a:p>
            <a:r>
              <a:rPr lang="en-US" dirty="0" smtClean="0"/>
              <a:t>Writing in Applied Fields</a:t>
            </a:r>
            <a:br>
              <a:rPr lang="en-US" dirty="0" smtClean="0"/>
            </a:br>
            <a:r>
              <a:rPr lang="en-US" dirty="0" smtClean="0"/>
              <a:t>Technical </a:t>
            </a:r>
            <a:r>
              <a:rPr lang="en-US" dirty="0" smtClean="0"/>
              <a:t>Writing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Grammar and Style Recommendations</a:t>
            </a:r>
          </a:p>
          <a:p>
            <a:endParaRPr lang="en-US" dirty="0"/>
          </a:p>
          <a:p>
            <a:r>
              <a:rPr lang="en-US" dirty="0" smtClean="0"/>
              <a:t>Donald R. Jones,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shape of what you are writing?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the shape of what you are writing?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9" y="1422032"/>
            <a:ext cx="35052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82031"/>
            <a:ext cx="482651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Bem</a:t>
            </a:r>
            <a:r>
              <a:rPr lang="en-US" dirty="0" smtClean="0"/>
              <a:t> pages 5-15.  All good stuff, but especially note the following.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statement (p5).  Use prose.  See </a:t>
            </a:r>
            <a:r>
              <a:rPr lang="en-US" dirty="0" err="1" smtClean="0"/>
              <a:t>Bem’s</a:t>
            </a:r>
            <a:r>
              <a:rPr lang="en-US" dirty="0" smtClean="0"/>
              <a:t> examples.</a:t>
            </a:r>
          </a:p>
          <a:p>
            <a:r>
              <a:rPr lang="en-US" dirty="0" smtClean="0"/>
              <a:t>Use illustrative examples for technical material.</a:t>
            </a:r>
          </a:p>
          <a:p>
            <a:r>
              <a:rPr lang="en-US" dirty="0" smtClean="0"/>
              <a:t>Use references, but don’t make the sentence about the reference (</a:t>
            </a:r>
            <a:r>
              <a:rPr lang="en-US" dirty="0" err="1" smtClean="0"/>
              <a:t>Bem</a:t>
            </a:r>
            <a:r>
              <a:rPr lang="en-US" dirty="0" smtClean="0"/>
              <a:t>, p 8).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Bem</a:t>
            </a:r>
            <a:r>
              <a:rPr lang="en-US" dirty="0" smtClean="0"/>
              <a:t> pages 5-15.  All good stuff, but especially note the following.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8229600" cy="17525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“Name </a:t>
            </a:r>
            <a:r>
              <a:rPr lang="en-US" dirty="0"/>
              <a:t>all groups, variables, and operations with easily recognized and </a:t>
            </a:r>
            <a:r>
              <a:rPr lang="en-US" dirty="0" smtClean="0"/>
              <a:t>remembered labels</a:t>
            </a:r>
            <a:r>
              <a:rPr lang="en-US" dirty="0"/>
              <a:t>. Don’t use abbreviations (the AMT5% group) or empty </a:t>
            </a:r>
            <a:r>
              <a:rPr lang="en-US" dirty="0" smtClean="0"/>
              <a:t>labels(Treatment </a:t>
            </a:r>
            <a:r>
              <a:rPr lang="en-US" dirty="0"/>
              <a:t>3). Instead, tell us about the success group and the failure group, </a:t>
            </a:r>
            <a:r>
              <a:rPr lang="en-US" dirty="0" smtClean="0"/>
              <a:t>the father-watching </a:t>
            </a:r>
            <a:r>
              <a:rPr lang="en-US" dirty="0"/>
              <a:t>condition and the mother-watching condition, the teacher </a:t>
            </a:r>
            <a:r>
              <a:rPr lang="en-US" dirty="0" smtClean="0"/>
              <a:t>sample and </a:t>
            </a:r>
            <a:r>
              <a:rPr lang="en-US" dirty="0"/>
              <a:t>the student sample, and so forth. It is also better to label groups </a:t>
            </a:r>
            <a:r>
              <a:rPr lang="en-US" dirty="0" smtClean="0"/>
              <a:t>or treatments </a:t>
            </a:r>
            <a:r>
              <a:rPr lang="en-US" dirty="0"/>
              <a:t>in operational rather than theoretical terms. It is difficult to </a:t>
            </a:r>
            <a:r>
              <a:rPr lang="en-US" dirty="0" smtClean="0"/>
              <a:t>remember that </a:t>
            </a:r>
            <a:r>
              <a:rPr lang="en-US" dirty="0"/>
              <a:t>it was the high dissonance group that was offered the small </a:t>
            </a:r>
            <a:r>
              <a:rPr lang="en-US" dirty="0" smtClean="0"/>
              <a:t>incentive and </a:t>
            </a:r>
            <a:r>
              <a:rPr lang="en-US" dirty="0"/>
              <a:t>the low dissonance group that was offered the large incentive. So tell us </a:t>
            </a:r>
            <a:r>
              <a:rPr lang="en-US" dirty="0" smtClean="0"/>
              <a:t>instead about </a:t>
            </a:r>
            <a:r>
              <a:rPr lang="en-US" dirty="0"/>
              <a:t>the $1 group and the $20 group. You can remind us of the </a:t>
            </a:r>
            <a:r>
              <a:rPr lang="en-US" dirty="0" smtClean="0"/>
              <a:t>theoretical interpretation </a:t>
            </a:r>
            <a:r>
              <a:rPr lang="en-US" dirty="0"/>
              <a:t>of these variables later when you discuss the results</a:t>
            </a:r>
            <a:r>
              <a:rPr lang="en-US" dirty="0" smtClean="0"/>
              <a:t>. “ (</a:t>
            </a:r>
            <a:r>
              <a:rPr lang="en-US" dirty="0" err="1" smtClean="0"/>
              <a:t>Bem</a:t>
            </a:r>
            <a:r>
              <a:rPr lang="en-US" dirty="0" smtClean="0"/>
              <a:t>, Page 9).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51499"/>
            <a:ext cx="2794000" cy="144780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80666" y="3129063"/>
            <a:ext cx="2164404" cy="1524000"/>
          </a:xfrm>
          <a:prstGeom prst="wedgeEllipseCallout">
            <a:avLst>
              <a:gd name="adj1" fmla="val 74897"/>
              <a:gd name="adj2" fmla="val 75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You’d be amazed how often students mess this up.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>
            <a:off x="3121634" y="3129063"/>
            <a:ext cx="1478604" cy="841274"/>
          </a:xfrm>
          <a:prstGeom prst="wedgeEllipseCallout">
            <a:avLst>
              <a:gd name="adj1" fmla="val -73129"/>
              <a:gd name="adj2" fmla="val 192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they lazy?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4601857" y="2992537"/>
            <a:ext cx="2378885" cy="1524000"/>
          </a:xfrm>
          <a:prstGeom prst="wedgeEllipseCallout">
            <a:avLst>
              <a:gd name="adj1" fmla="val -86016"/>
              <a:gd name="adj2" fmla="val 88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No, they forget that not everyone remembers what their arcane variable names are supposed to mean.</a:t>
            </a:r>
            <a:endParaRPr lang="en-US" sz="1400" dirty="0"/>
          </a:p>
        </p:txBody>
      </p:sp>
      <p:sp>
        <p:nvSpPr>
          <p:cNvPr id="10" name="Oval Callout 9"/>
          <p:cNvSpPr/>
          <p:nvPr/>
        </p:nvSpPr>
        <p:spPr>
          <a:xfrm>
            <a:off x="7239000" y="3399175"/>
            <a:ext cx="1631004" cy="1253887"/>
          </a:xfrm>
          <a:prstGeom prst="wedgeEllipseCallout">
            <a:avLst>
              <a:gd name="adj1" fmla="val -309687"/>
              <a:gd name="adj2" fmla="val 9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Makes them look  lazy, though.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5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it!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74" y="1905000"/>
            <a:ext cx="663385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Avoid hedging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results seem to imply….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</a:t>
            </a:r>
            <a:r>
              <a:rPr lang="en-US" dirty="0"/>
              <a:t>results imply….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results more or less imply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114800" y="28956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“Rewriting </a:t>
            </a:r>
            <a:r>
              <a:rPr lang="en-US" dirty="0"/>
              <a:t>is difficult for several reasons. First, it is difficult to edit your </a:t>
            </a:r>
            <a:r>
              <a:rPr lang="en-US" dirty="0" smtClean="0"/>
              <a:t>own writing</a:t>
            </a:r>
            <a:r>
              <a:rPr lang="en-US" dirty="0"/>
              <a:t>. You will not notice ambiguities and explanatory gaps because you </a:t>
            </a:r>
            <a:r>
              <a:rPr lang="en-US" dirty="0" smtClean="0"/>
              <a:t>know what </a:t>
            </a:r>
            <a:r>
              <a:rPr lang="en-US" dirty="0"/>
              <a:t>you meant to say and you understand the omitted steps. One strategy </a:t>
            </a:r>
            <a:r>
              <a:rPr lang="en-US" dirty="0" smtClean="0"/>
              <a:t>for overcoming </a:t>
            </a:r>
            <a:r>
              <a:rPr lang="en-US" dirty="0"/>
              <a:t>this difficulty is to lay your manuscript aside for awhile and then </a:t>
            </a:r>
            <a:r>
              <a:rPr lang="en-US" dirty="0" smtClean="0"/>
              <a:t>return to </a:t>
            </a:r>
            <a:r>
              <a:rPr lang="en-US" dirty="0"/>
              <a:t>it later when it has become less familiar. Sometimes it helps to read </a:t>
            </a:r>
            <a:r>
              <a:rPr lang="en-US" dirty="0" smtClean="0"/>
              <a:t>it aloud</a:t>
            </a:r>
            <a:r>
              <a:rPr lang="en-US" dirty="0"/>
              <a:t>. But there is no substitute for practicing the art of taking the role of </a:t>
            </a:r>
            <a:r>
              <a:rPr lang="en-US" dirty="0" smtClean="0"/>
              <a:t>the </a:t>
            </a:r>
            <a:r>
              <a:rPr lang="en-US" dirty="0" err="1" smtClean="0"/>
              <a:t>nonspecialist</a:t>
            </a:r>
            <a:r>
              <a:rPr lang="en-US" dirty="0" smtClean="0"/>
              <a:t> </a:t>
            </a:r>
            <a:r>
              <a:rPr lang="en-US" dirty="0"/>
              <a:t>reader, for learning to role-play grandma. As you read, ask yourself</a:t>
            </a:r>
            <a:r>
              <a:rPr lang="en-US" dirty="0" smtClean="0"/>
              <a:t>, “</a:t>
            </a:r>
            <a:r>
              <a:rPr lang="en-US" dirty="0"/>
              <a:t>Have I been told yet what this concept means?” Has the logic of this </a:t>
            </a:r>
            <a:r>
              <a:rPr lang="en-US" dirty="0" smtClean="0"/>
              <a:t>step been </a:t>
            </a:r>
            <a:r>
              <a:rPr lang="en-US" dirty="0"/>
              <a:t>demonstrated?” “Would I know what the independent variable is at </a:t>
            </a:r>
            <a:r>
              <a:rPr lang="en-US" dirty="0" smtClean="0"/>
              <a:t>this point</a:t>
            </a:r>
            <a:r>
              <a:rPr lang="en-US" dirty="0"/>
              <a:t>?” This is precisely the skill of the good lecturer in </a:t>
            </a:r>
            <a:r>
              <a:rPr lang="en-US" dirty="0" smtClean="0"/>
              <a:t>…, </a:t>
            </a:r>
            <a:r>
              <a:rPr lang="en-US" dirty="0"/>
              <a:t>the </a:t>
            </a:r>
            <a:r>
              <a:rPr lang="en-US" dirty="0" smtClean="0"/>
              <a:t>ability to </a:t>
            </a:r>
            <a:r>
              <a:rPr lang="en-US" dirty="0"/>
              <a:t>anticipate the audience’s level of understanding at each point in the presentation</a:t>
            </a:r>
            <a:r>
              <a:rPr lang="en-US" dirty="0" smtClean="0"/>
              <a:t>. Good </a:t>
            </a:r>
            <a:r>
              <a:rPr lang="en-US" dirty="0"/>
              <a:t>writing is good teaching</a:t>
            </a:r>
            <a:r>
              <a:rPr lang="en-US" dirty="0" smtClean="0"/>
              <a:t>.”  (</a:t>
            </a:r>
            <a:r>
              <a:rPr lang="en-US" dirty="0" err="1" smtClean="0"/>
              <a:t>Bem</a:t>
            </a:r>
            <a:r>
              <a:rPr lang="en-US" dirty="0" smtClean="0"/>
              <a:t> page 16.)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990600"/>
            <a:ext cx="685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NewCenturySchlbk-Bold"/>
              </a:rPr>
              <a:t>Omit Needless Words</a:t>
            </a:r>
          </a:p>
          <a:p>
            <a:r>
              <a:rPr lang="en-US" sz="1200" dirty="0">
                <a:latin typeface="NewCenturySchlbk-Roman"/>
              </a:rPr>
              <a:t>Virtually all experienced writers agree that any written expression that </a:t>
            </a:r>
            <a:r>
              <a:rPr lang="en-US" sz="1200" dirty="0" smtClean="0">
                <a:latin typeface="NewCenturySchlbk-Roman"/>
              </a:rPr>
              <a:t>deserves to </a:t>
            </a:r>
            <a:r>
              <a:rPr lang="en-US" sz="1200" dirty="0">
                <a:latin typeface="NewCenturySchlbk-Roman"/>
              </a:rPr>
              <a:t>be called </a:t>
            </a:r>
            <a:r>
              <a:rPr lang="en-US" sz="1200" i="1" dirty="0">
                <a:latin typeface="NewCenturySchlbk-Italic"/>
              </a:rPr>
              <a:t>vigorous writing</a:t>
            </a:r>
            <a:r>
              <a:rPr lang="en-US" sz="1200" dirty="0">
                <a:latin typeface="NewCenturySchlbk-Roman"/>
              </a:rPr>
              <a:t>, whether it is a short story, an article for </a:t>
            </a:r>
            <a:r>
              <a:rPr lang="en-US" sz="1200" dirty="0" smtClean="0">
                <a:latin typeface="NewCenturySchlbk-Roman"/>
              </a:rPr>
              <a:t>a professional </a:t>
            </a:r>
            <a:r>
              <a:rPr lang="en-US" sz="1200" dirty="0">
                <a:latin typeface="NewCenturySchlbk-Roman"/>
              </a:rPr>
              <a:t>journal, or a complete book, </a:t>
            </a:r>
            <a:r>
              <a:rPr lang="en-US" sz="1200" i="1" dirty="0">
                <a:latin typeface="NewCenturySchlbk-Italic"/>
              </a:rPr>
              <a:t>is </a:t>
            </a:r>
            <a:r>
              <a:rPr lang="en-US" sz="1200" dirty="0">
                <a:latin typeface="NewCenturySchlbk-Roman"/>
              </a:rPr>
              <a:t>characterized by the attribute of </a:t>
            </a:r>
            <a:r>
              <a:rPr lang="en-US" sz="1200" dirty="0" smtClean="0">
                <a:latin typeface="NewCenturySchlbk-Roman"/>
              </a:rPr>
              <a:t>being succinct</a:t>
            </a:r>
            <a:r>
              <a:rPr lang="en-US" sz="1200" dirty="0">
                <a:latin typeface="NewCenturySchlbk-Roman"/>
              </a:rPr>
              <a:t>, </a:t>
            </a:r>
            <a:r>
              <a:rPr lang="en-US" sz="1200" i="1" dirty="0">
                <a:latin typeface="NewCenturySchlbk-Italic"/>
              </a:rPr>
              <a:t>concise</a:t>
            </a:r>
            <a:r>
              <a:rPr lang="en-US" sz="1200" dirty="0">
                <a:latin typeface="NewCenturySchlbk-Roman"/>
              </a:rPr>
              <a:t>, and to the point. </a:t>
            </a:r>
            <a:r>
              <a:rPr lang="en-US" sz="1200" i="1" dirty="0">
                <a:latin typeface="NewCenturySchlbk-Italic"/>
              </a:rPr>
              <a:t>A </a:t>
            </a:r>
            <a:r>
              <a:rPr lang="en-US" sz="1200" i="1" dirty="0" smtClean="0">
                <a:latin typeface="NewCenturySchlbk-Italic"/>
              </a:rPr>
              <a:t>sentence</a:t>
            </a:r>
            <a:r>
              <a:rPr lang="en-US" sz="1200" dirty="0" smtClean="0">
                <a:latin typeface="NewCenturySchlbk-Roman"/>
              </a:rPr>
              <a:t>—no </a:t>
            </a:r>
            <a:r>
              <a:rPr lang="en-US" sz="1200" dirty="0">
                <a:latin typeface="NewCenturySchlbk-Roman"/>
              </a:rPr>
              <a:t>matter where in the </a:t>
            </a:r>
            <a:r>
              <a:rPr lang="en-US" sz="1200" dirty="0" smtClean="0">
                <a:latin typeface="NewCenturySchlbk-Roman"/>
              </a:rPr>
              <a:t>writing it </a:t>
            </a:r>
            <a:r>
              <a:rPr lang="en-US" sz="1200" dirty="0">
                <a:latin typeface="NewCenturySchlbk-Roman"/>
              </a:rPr>
              <a:t>occurs—</a:t>
            </a:r>
            <a:r>
              <a:rPr lang="en-US" sz="1200" i="1" dirty="0">
                <a:latin typeface="NewCenturySchlbk-Italic"/>
              </a:rPr>
              <a:t>should contain no unnecessary </a:t>
            </a:r>
            <a:r>
              <a:rPr lang="en-US" sz="1200" dirty="0">
                <a:latin typeface="NewCenturySchlbk-Roman"/>
              </a:rPr>
              <a:t>or superfluous </a:t>
            </a:r>
            <a:r>
              <a:rPr lang="en-US" sz="1200" i="1" dirty="0">
                <a:latin typeface="NewCenturySchlbk-Italic"/>
              </a:rPr>
              <a:t>words</a:t>
            </a:r>
            <a:r>
              <a:rPr lang="en-US" sz="1200" dirty="0">
                <a:latin typeface="NewCenturySchlbk-Roman"/>
              </a:rPr>
              <a:t>, words </a:t>
            </a:r>
            <a:r>
              <a:rPr lang="en-US" sz="1200" dirty="0" smtClean="0">
                <a:latin typeface="NewCenturySchlbk-Roman"/>
              </a:rPr>
              <a:t>that stand </a:t>
            </a:r>
            <a:r>
              <a:rPr lang="en-US" sz="1200" dirty="0">
                <a:latin typeface="NewCenturySchlbk-Roman"/>
              </a:rPr>
              <a:t>in the way of the writer’s direct expression of his or her meaning and purpose</a:t>
            </a:r>
            <a:r>
              <a:rPr lang="en-US" sz="1200" dirty="0" smtClean="0">
                <a:latin typeface="NewCenturySchlbk-Roman"/>
              </a:rPr>
              <a:t>. In </a:t>
            </a:r>
            <a:r>
              <a:rPr lang="en-US" sz="1200" dirty="0">
                <a:latin typeface="NewCenturySchlbk-Roman"/>
              </a:rPr>
              <a:t>a very similar fashion, </a:t>
            </a:r>
            <a:r>
              <a:rPr lang="en-US" sz="1200" i="1" dirty="0">
                <a:latin typeface="NewCenturySchlbk-Italic"/>
              </a:rPr>
              <a:t>a paragraph</a:t>
            </a:r>
            <a:r>
              <a:rPr lang="en-US" sz="1200" dirty="0">
                <a:latin typeface="NewCenturySchlbk-Roman"/>
              </a:rPr>
              <a:t>—the basic unit of organization </a:t>
            </a:r>
            <a:r>
              <a:rPr lang="en-US" sz="1200" dirty="0" smtClean="0">
                <a:latin typeface="NewCenturySchlbk-Roman"/>
              </a:rPr>
              <a:t>in English </a:t>
            </a:r>
            <a:r>
              <a:rPr lang="en-US" sz="1200" dirty="0">
                <a:latin typeface="NewCenturySchlbk-Roman"/>
              </a:rPr>
              <a:t>prose—should contain </a:t>
            </a:r>
            <a:r>
              <a:rPr lang="en-US" sz="1200" i="1" dirty="0">
                <a:latin typeface="NewCenturySchlbk-Italic"/>
              </a:rPr>
              <a:t>no unnecessary </a:t>
            </a:r>
            <a:r>
              <a:rPr lang="en-US" sz="1200" dirty="0">
                <a:latin typeface="NewCenturySchlbk-Roman"/>
              </a:rPr>
              <a:t>or superfluous </a:t>
            </a:r>
            <a:r>
              <a:rPr lang="en-US" sz="1200" i="1" dirty="0">
                <a:latin typeface="NewCenturySchlbk-Italic"/>
              </a:rPr>
              <a:t>sentences</a:t>
            </a:r>
            <a:r>
              <a:rPr lang="en-US" sz="1200" dirty="0">
                <a:latin typeface="NewCenturySchlbk-Roman"/>
              </a:rPr>
              <a:t>, </a:t>
            </a:r>
            <a:r>
              <a:rPr lang="en-US" sz="1200" dirty="0" smtClean="0">
                <a:latin typeface="NewCenturySchlbk-Roman"/>
              </a:rPr>
              <a:t>sentences that </a:t>
            </a:r>
            <a:r>
              <a:rPr lang="en-US" sz="1200" dirty="0">
                <a:latin typeface="NewCenturySchlbk-Roman"/>
              </a:rPr>
              <a:t>introduce peripheral content into the writing or stray from its </a:t>
            </a:r>
            <a:r>
              <a:rPr lang="en-US" sz="1200" dirty="0" smtClean="0">
                <a:latin typeface="NewCenturySchlbk-Roman"/>
              </a:rPr>
              <a:t>basic narrative </a:t>
            </a:r>
            <a:r>
              <a:rPr lang="en-US" sz="1200" dirty="0">
                <a:latin typeface="NewCenturySchlbk-Roman"/>
              </a:rPr>
              <a:t>line. It is in this sense that a writer is like an artist executing a </a:t>
            </a:r>
            <a:r>
              <a:rPr lang="en-US" sz="1200" dirty="0" err="1" smtClean="0">
                <a:latin typeface="NewCenturySchlbk-Roman"/>
              </a:rPr>
              <a:t>drawing,and</a:t>
            </a:r>
            <a:r>
              <a:rPr lang="en-US" sz="1200" dirty="0" smtClean="0">
                <a:latin typeface="NewCenturySchlbk-Roman"/>
              </a:rPr>
              <a:t> </a:t>
            </a:r>
            <a:r>
              <a:rPr lang="en-US" sz="1200" dirty="0">
                <a:latin typeface="NewCenturySchlbk-Roman"/>
              </a:rPr>
              <a:t>it is in this sense that a writer is like an engineer designing a </a:t>
            </a:r>
            <a:r>
              <a:rPr lang="en-US" sz="1200" dirty="0" err="1" smtClean="0">
                <a:latin typeface="NewCenturySchlbk-Roman"/>
              </a:rPr>
              <a:t>machine.Good</a:t>
            </a:r>
            <a:r>
              <a:rPr lang="en-US" sz="1200" dirty="0" smtClean="0">
                <a:latin typeface="NewCenturySchlbk-Roman"/>
              </a:rPr>
              <a:t> </a:t>
            </a:r>
            <a:r>
              <a:rPr lang="en-US" sz="1200" dirty="0">
                <a:latin typeface="NewCenturySchlbk-Roman"/>
              </a:rPr>
              <a:t>writing should be economical </a:t>
            </a:r>
            <a:r>
              <a:rPr lang="en-US" sz="1200" i="1" dirty="0">
                <a:latin typeface="NewCenturySchlbk-Italic"/>
              </a:rPr>
              <a:t>for the same reason that a drawing </a:t>
            </a:r>
            <a:r>
              <a:rPr lang="en-US" sz="1200" i="1" dirty="0" smtClean="0">
                <a:latin typeface="NewCenturySchlbk-Italic"/>
              </a:rPr>
              <a:t>should have </a:t>
            </a:r>
            <a:r>
              <a:rPr lang="en-US" sz="1200" i="1" dirty="0">
                <a:latin typeface="NewCenturySchlbk-Italic"/>
              </a:rPr>
              <a:t>no unnecessary lines, and </a:t>
            </a:r>
            <a:r>
              <a:rPr lang="en-US" sz="1200" dirty="0">
                <a:latin typeface="NewCenturySchlbk-Roman"/>
              </a:rPr>
              <a:t>good writing should be streamlined in the </a:t>
            </a:r>
            <a:r>
              <a:rPr lang="en-US" sz="1200" dirty="0" smtClean="0">
                <a:latin typeface="NewCenturySchlbk-Roman"/>
              </a:rPr>
              <a:t>same way </a:t>
            </a:r>
            <a:r>
              <a:rPr lang="en-US" sz="1200" dirty="0">
                <a:latin typeface="NewCenturySchlbk-Roman"/>
              </a:rPr>
              <a:t>that </a:t>
            </a:r>
            <a:r>
              <a:rPr lang="en-US" sz="1200" i="1" dirty="0">
                <a:latin typeface="NewCenturySchlbk-Italic"/>
              </a:rPr>
              <a:t>a machine </a:t>
            </a:r>
            <a:r>
              <a:rPr lang="en-US" sz="1200" dirty="0">
                <a:latin typeface="NewCenturySchlbk-Roman"/>
              </a:rPr>
              <a:t>is designed to have </a:t>
            </a:r>
            <a:r>
              <a:rPr lang="en-US" sz="1200" i="1" dirty="0">
                <a:latin typeface="NewCenturySchlbk-Italic"/>
              </a:rPr>
              <a:t>no unnecessary parts</a:t>
            </a:r>
            <a:r>
              <a:rPr lang="en-US" sz="1200" dirty="0">
                <a:latin typeface="NewCenturySchlbk-Roman"/>
              </a:rPr>
              <a:t>, parts that </a:t>
            </a:r>
            <a:r>
              <a:rPr lang="en-US" sz="1200" dirty="0" smtClean="0">
                <a:latin typeface="NewCenturySchlbk-Roman"/>
              </a:rPr>
              <a:t>contribute little </a:t>
            </a:r>
            <a:r>
              <a:rPr lang="en-US" sz="1200" dirty="0">
                <a:latin typeface="NewCenturySchlbk-Roman"/>
              </a:rPr>
              <a:t>or nothing to its intended </a:t>
            </a:r>
            <a:r>
              <a:rPr lang="en-US" sz="1200" dirty="0" err="1" smtClean="0">
                <a:latin typeface="NewCenturySchlbk-Roman"/>
              </a:rPr>
              <a:t>function.</a:t>
            </a:r>
            <a:r>
              <a:rPr lang="en-US" sz="1200" i="1" dirty="0" err="1" smtClean="0">
                <a:latin typeface="NewCenturySchlbk-Italic"/>
              </a:rPr>
              <a:t>This</a:t>
            </a:r>
            <a:r>
              <a:rPr lang="en-US" sz="1200" i="1" dirty="0" smtClean="0">
                <a:latin typeface="NewCenturySchlbk-Italic"/>
              </a:rPr>
              <a:t> </a:t>
            </a:r>
            <a:r>
              <a:rPr lang="en-US" sz="1200" dirty="0">
                <a:latin typeface="NewCenturySchlbk-Roman"/>
              </a:rPr>
              <a:t>prescription to be succinct and concise is often misunderstood, and </a:t>
            </a:r>
            <a:r>
              <a:rPr lang="en-US" sz="1200" i="1" dirty="0" smtClean="0">
                <a:latin typeface="NewCenturySchlbk-Italic"/>
              </a:rPr>
              <a:t>requires </a:t>
            </a:r>
            <a:r>
              <a:rPr lang="en-US" sz="1200" dirty="0" smtClean="0">
                <a:latin typeface="NewCenturySchlbk-Roman"/>
              </a:rPr>
              <a:t>judicious </a:t>
            </a:r>
            <a:r>
              <a:rPr lang="en-US" sz="1200" dirty="0">
                <a:latin typeface="NewCenturySchlbk-Roman"/>
              </a:rPr>
              <a:t>application. It certainly does </a:t>
            </a:r>
            <a:r>
              <a:rPr lang="en-US" sz="1200" i="1" dirty="0">
                <a:latin typeface="NewCenturySchlbk-Italic"/>
              </a:rPr>
              <a:t>not </a:t>
            </a:r>
            <a:r>
              <a:rPr lang="en-US" sz="1200" dirty="0">
                <a:latin typeface="NewCenturySchlbk-Roman"/>
              </a:rPr>
              <a:t>imply </a:t>
            </a:r>
            <a:r>
              <a:rPr lang="en-US" sz="1200" i="1" dirty="0">
                <a:latin typeface="NewCenturySchlbk-Italic"/>
              </a:rPr>
              <a:t>that the writer </a:t>
            </a:r>
            <a:r>
              <a:rPr lang="en-US" sz="1200" dirty="0" smtClean="0">
                <a:latin typeface="NewCenturySchlbk-Roman"/>
              </a:rPr>
              <a:t>must </a:t>
            </a:r>
            <a:r>
              <a:rPr lang="en-US" sz="1200" i="1" dirty="0" smtClean="0">
                <a:latin typeface="NewCenturySchlbk-Italic"/>
              </a:rPr>
              <a:t>make </a:t>
            </a:r>
            <a:r>
              <a:rPr lang="en-US" sz="1200" i="1" dirty="0">
                <a:latin typeface="NewCenturySchlbk-Italic"/>
              </a:rPr>
              <a:t>all </a:t>
            </a:r>
            <a:r>
              <a:rPr lang="en-US" sz="1200" dirty="0">
                <a:latin typeface="NewCenturySchlbk-Roman"/>
              </a:rPr>
              <a:t>of his or her </a:t>
            </a:r>
            <a:r>
              <a:rPr lang="en-US" sz="1200" i="1" dirty="0">
                <a:latin typeface="NewCenturySchlbk-Italic"/>
              </a:rPr>
              <a:t>sentences short </a:t>
            </a:r>
            <a:r>
              <a:rPr lang="en-US" sz="1200" dirty="0">
                <a:latin typeface="NewCenturySchlbk-Roman"/>
              </a:rPr>
              <a:t>and choppy </a:t>
            </a:r>
            <a:r>
              <a:rPr lang="en-US" sz="1200" i="1" dirty="0">
                <a:latin typeface="NewCenturySchlbk-Italic"/>
              </a:rPr>
              <a:t>or </a:t>
            </a:r>
            <a:r>
              <a:rPr lang="en-US" sz="1200" dirty="0">
                <a:latin typeface="NewCenturySchlbk-Roman"/>
              </a:rPr>
              <a:t>leave out all adjectives, adverbs</a:t>
            </a:r>
            <a:r>
              <a:rPr lang="en-US" sz="1200" dirty="0" smtClean="0">
                <a:latin typeface="NewCenturySchlbk-Roman"/>
              </a:rPr>
              <a:t>, and </a:t>
            </a:r>
            <a:r>
              <a:rPr lang="en-US" sz="1200" dirty="0">
                <a:latin typeface="NewCenturySchlbk-Roman"/>
              </a:rPr>
              <a:t>qualifiers. Nor does it mean that he or she must </a:t>
            </a:r>
            <a:r>
              <a:rPr lang="en-US" sz="1200" i="1" dirty="0">
                <a:latin typeface="NewCenturySchlbk-Italic"/>
              </a:rPr>
              <a:t>avoid </a:t>
            </a:r>
            <a:r>
              <a:rPr lang="en-US" sz="1200" dirty="0">
                <a:latin typeface="NewCenturySchlbk-Roman"/>
              </a:rPr>
              <a:t>or eliminate </a:t>
            </a:r>
            <a:r>
              <a:rPr lang="en-US" sz="1200" i="1" dirty="0" smtClean="0">
                <a:latin typeface="NewCenturySchlbk-Italic"/>
              </a:rPr>
              <a:t>all detail </a:t>
            </a:r>
            <a:r>
              <a:rPr lang="en-US" sz="1200" dirty="0">
                <a:latin typeface="NewCenturySchlbk-Roman"/>
              </a:rPr>
              <a:t>from the writing </a:t>
            </a:r>
            <a:r>
              <a:rPr lang="en-US" sz="1200" i="1" dirty="0">
                <a:latin typeface="NewCenturySchlbk-Italic"/>
              </a:rPr>
              <a:t>and treat </a:t>
            </a:r>
            <a:r>
              <a:rPr lang="en-US" sz="1200" dirty="0">
                <a:latin typeface="NewCenturySchlbk-Roman"/>
              </a:rPr>
              <a:t>his or her </a:t>
            </a:r>
            <a:r>
              <a:rPr lang="en-US" sz="1200" i="1" dirty="0">
                <a:latin typeface="NewCenturySchlbk-Italic"/>
              </a:rPr>
              <a:t>subjects only in </a:t>
            </a:r>
            <a:r>
              <a:rPr lang="en-US" sz="1200" dirty="0">
                <a:latin typeface="NewCenturySchlbk-Roman"/>
              </a:rPr>
              <a:t>the barest skeleton </a:t>
            </a:r>
            <a:r>
              <a:rPr lang="en-US" sz="1200" dirty="0" smtClean="0">
                <a:latin typeface="NewCenturySchlbk-Roman"/>
              </a:rPr>
              <a:t>or </a:t>
            </a:r>
            <a:r>
              <a:rPr lang="en-US" sz="1200" i="1" dirty="0" smtClean="0">
                <a:latin typeface="NewCenturySchlbk-Italic"/>
              </a:rPr>
              <a:t>outline </a:t>
            </a:r>
            <a:r>
              <a:rPr lang="en-US" sz="1200" dirty="0">
                <a:latin typeface="NewCenturySchlbk-Roman"/>
              </a:rPr>
              <a:t>form. </a:t>
            </a:r>
            <a:r>
              <a:rPr lang="en-US" sz="1200" i="1" dirty="0">
                <a:latin typeface="NewCenturySchlbk-Italic"/>
              </a:rPr>
              <a:t>But </a:t>
            </a:r>
            <a:r>
              <a:rPr lang="en-US" sz="1200" dirty="0">
                <a:latin typeface="NewCenturySchlbk-Roman"/>
              </a:rPr>
              <a:t>the requirement does imply </a:t>
            </a:r>
            <a:r>
              <a:rPr lang="en-US" sz="1200" i="1" dirty="0">
                <a:latin typeface="NewCenturySchlbk-Italic"/>
              </a:rPr>
              <a:t>that every word </a:t>
            </a:r>
            <a:r>
              <a:rPr lang="en-US" sz="1200" dirty="0">
                <a:latin typeface="NewCenturySchlbk-Roman"/>
              </a:rPr>
              <a:t>committed to </a:t>
            </a:r>
            <a:r>
              <a:rPr lang="en-US" sz="1200" dirty="0" smtClean="0">
                <a:latin typeface="NewCenturySchlbk-Roman"/>
              </a:rPr>
              <a:t>paper should </a:t>
            </a:r>
            <a:r>
              <a:rPr lang="en-US" sz="1200" i="1" dirty="0">
                <a:latin typeface="NewCenturySchlbk-Italic"/>
              </a:rPr>
              <a:t>tell </a:t>
            </a:r>
            <a:r>
              <a:rPr lang="en-US" sz="1200" dirty="0">
                <a:latin typeface="NewCenturySchlbk-Roman"/>
              </a:rPr>
              <a:t>something new to the reader and contribute in a significant and </a:t>
            </a:r>
            <a:r>
              <a:rPr lang="en-US" sz="1200" dirty="0" err="1" smtClean="0">
                <a:latin typeface="NewCenturySchlbk-Roman"/>
              </a:rPr>
              <a:t>nonredundant</a:t>
            </a:r>
            <a:r>
              <a:rPr lang="en-US" sz="1200" dirty="0" smtClean="0">
                <a:latin typeface="NewCenturySchlbk-Roman"/>
              </a:rPr>
              <a:t> way </a:t>
            </a:r>
            <a:r>
              <a:rPr lang="en-US" sz="1200" dirty="0">
                <a:latin typeface="NewCenturySchlbk-Roman"/>
              </a:rPr>
              <a:t>to the message that the writer is trying to convey</a:t>
            </a:r>
            <a:r>
              <a:rPr lang="en-US" sz="1200" dirty="0" smtClean="0">
                <a:latin typeface="NewCenturySchlbk-Roman"/>
              </a:rPr>
              <a:t>. (</a:t>
            </a:r>
            <a:r>
              <a:rPr lang="en-US" sz="1200" dirty="0" err="1" smtClean="0">
                <a:latin typeface="NewCenturySchlbk-Roman"/>
              </a:rPr>
              <a:t>Bem</a:t>
            </a:r>
            <a:r>
              <a:rPr lang="en-US" sz="1200" dirty="0" smtClean="0">
                <a:latin typeface="NewCenturySchlbk-Roman"/>
              </a:rPr>
              <a:t>, page 17).</a:t>
            </a:r>
          </a:p>
          <a:p>
            <a:endParaRPr lang="en-US" sz="1200" dirty="0">
              <a:latin typeface="NewCenturySchlbk-Roman"/>
            </a:endParaRPr>
          </a:p>
          <a:p>
            <a:r>
              <a:rPr lang="en-US" sz="1200" dirty="0" smtClean="0">
                <a:latin typeface="NewCenturySchlbk-Roman"/>
              </a:rPr>
              <a:t>(See next page.)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2513" y="4216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you turn this….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2513" y="4216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…into this?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2513" y="1143000"/>
            <a:ext cx="66512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NewCenturySchlbk-Roman"/>
              </a:rPr>
              <a:t>Vigorous writing is concise. A sentence should contain no unnecessary words, </a:t>
            </a:r>
            <a:r>
              <a:rPr lang="en-US" dirty="0" smtClean="0">
                <a:latin typeface="NewCenturySchlbk-Roman"/>
              </a:rPr>
              <a:t>a paragraph </a:t>
            </a:r>
            <a:r>
              <a:rPr lang="en-US" dirty="0">
                <a:latin typeface="NewCenturySchlbk-Roman"/>
              </a:rPr>
              <a:t>no unnecessary sentences, for the same reason that a drawing </a:t>
            </a:r>
            <a:r>
              <a:rPr lang="en-US" dirty="0" smtClean="0">
                <a:latin typeface="NewCenturySchlbk-Roman"/>
              </a:rPr>
              <a:t>should have </a:t>
            </a:r>
            <a:r>
              <a:rPr lang="en-US" dirty="0">
                <a:latin typeface="NewCenturySchlbk-Roman"/>
              </a:rPr>
              <a:t>no unnecessary lines and a machine no unnecessary parts. This requires </a:t>
            </a:r>
            <a:r>
              <a:rPr lang="en-US" dirty="0" smtClean="0">
                <a:latin typeface="NewCenturySchlbk-Roman"/>
              </a:rPr>
              <a:t>not that </a:t>
            </a:r>
            <a:r>
              <a:rPr lang="en-US" dirty="0">
                <a:latin typeface="NewCenturySchlbk-Roman"/>
              </a:rPr>
              <a:t>the writer make all sentences short or avoid all detail and treat subjects </a:t>
            </a:r>
            <a:r>
              <a:rPr lang="en-US" dirty="0" smtClean="0">
                <a:latin typeface="NewCenturySchlbk-Roman"/>
              </a:rPr>
              <a:t>only in </a:t>
            </a:r>
            <a:r>
              <a:rPr lang="en-US" dirty="0">
                <a:latin typeface="NewCenturySchlbk-Roman"/>
              </a:rPr>
              <a:t>outline, but that every word tell. [59 words</a:t>
            </a:r>
            <a:r>
              <a:rPr lang="en-US" dirty="0" smtClean="0">
                <a:latin typeface="NewCenturySchlbk-Roman"/>
              </a:rPr>
              <a:t>]</a:t>
            </a:r>
          </a:p>
          <a:p>
            <a:pPr lvl="1"/>
            <a:endParaRPr lang="en-US" dirty="0">
              <a:latin typeface="NewCenturySchlbk-Roman"/>
            </a:endParaRPr>
          </a:p>
          <a:p>
            <a:r>
              <a:rPr lang="en-US" sz="2400" dirty="0">
                <a:latin typeface="NewCenturySchlbk-Italic"/>
              </a:rPr>
              <a:t>This </a:t>
            </a:r>
            <a:r>
              <a:rPr lang="en-US" sz="2400" dirty="0">
                <a:latin typeface="NewCenturySchlbk-Roman"/>
              </a:rPr>
              <a:t>essay on brevity was written by Strunk and White (2000, p. 23) under</a:t>
            </a:r>
          </a:p>
          <a:p>
            <a:r>
              <a:rPr lang="en-US" sz="2400" dirty="0">
                <a:latin typeface="NewCenturySchlbk-Roman"/>
              </a:rPr>
              <a:t>the heading: “Omit Needless Words.” Obey their injunction, for it is the most important</a:t>
            </a:r>
          </a:p>
          <a:p>
            <a:r>
              <a:rPr lang="en-US" sz="2400" dirty="0">
                <a:latin typeface="NewCenturySchlbk-Roman"/>
              </a:rPr>
              <a:t>piece of advice in this article</a:t>
            </a:r>
            <a:r>
              <a:rPr lang="en-US" sz="2400" dirty="0" smtClean="0">
                <a:latin typeface="NewCenturySchlbk-Roman"/>
              </a:rPr>
              <a:t>.</a:t>
            </a:r>
          </a:p>
          <a:p>
            <a:endParaRPr lang="en-US" sz="2400" dirty="0">
              <a:latin typeface="NewCenturySchlbk-Roman"/>
            </a:endParaRPr>
          </a:p>
          <a:p>
            <a:r>
              <a:rPr lang="en-US" sz="2400" dirty="0" smtClean="0">
                <a:latin typeface="NewCenturySchlbk-Roman"/>
              </a:rPr>
              <a:t>(</a:t>
            </a:r>
            <a:r>
              <a:rPr lang="en-US" sz="2400" dirty="0" err="1" smtClean="0">
                <a:latin typeface="NewCenturySchlbk-Roman"/>
              </a:rPr>
              <a:t>Bem</a:t>
            </a:r>
            <a:r>
              <a:rPr lang="en-US" sz="2400" dirty="0" smtClean="0">
                <a:latin typeface="NewCenturySchlbk-Roman"/>
              </a:rPr>
              <a:t>, page 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</a:t>
            </a:r>
            <a:r>
              <a:rPr lang="en-US" u="sng" dirty="0" smtClean="0"/>
              <a:t>past tense </a:t>
            </a:r>
            <a:r>
              <a:rPr lang="en-US" dirty="0" smtClean="0"/>
              <a:t>when describing what you (or other researchers) did.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We analyze earnings</a:t>
            </a:r>
          </a:p>
          <a:p>
            <a:pPr marL="0" indent="0">
              <a:buNone/>
            </a:pPr>
            <a:r>
              <a:rPr lang="en-US" dirty="0" smtClean="0"/>
              <a:t> of 100 companies…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We analyzed earnings</a:t>
            </a:r>
          </a:p>
          <a:p>
            <a:pPr marL="0" indent="0">
              <a:buNone/>
            </a:pPr>
            <a:r>
              <a:rPr lang="en-US" dirty="0" smtClean="0"/>
              <a:t> of 100 companies…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181600" y="4114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Source material for this PowerPoint presentation include, </a:t>
            </a:r>
          </a:p>
          <a:p>
            <a:r>
              <a:rPr lang="en-US" dirty="0" smtClean="0"/>
              <a:t>Writing the Empirical Journal Article, by Daryl J. </a:t>
            </a:r>
            <a:r>
              <a:rPr lang="en-US" dirty="0" err="1" smtClean="0"/>
              <a:t>Bem</a:t>
            </a:r>
            <a:r>
              <a:rPr lang="en-US" dirty="0" smtClean="0"/>
              <a:t>, in </a:t>
            </a:r>
            <a:r>
              <a:rPr lang="en-US" dirty="0"/>
              <a:t>Darley, J. M., </a:t>
            </a:r>
            <a:r>
              <a:rPr lang="en-US" dirty="0" err="1"/>
              <a:t>Zanna</a:t>
            </a:r>
            <a:r>
              <a:rPr lang="en-US" dirty="0"/>
              <a:t>, M. P., &amp; </a:t>
            </a:r>
            <a:r>
              <a:rPr lang="en-US" dirty="0" err="1"/>
              <a:t>Roediger</a:t>
            </a:r>
            <a:r>
              <a:rPr lang="en-US" dirty="0"/>
              <a:t> III, H. L. (</a:t>
            </a:r>
            <a:r>
              <a:rPr lang="en-US" dirty="0" err="1"/>
              <a:t>Eds</a:t>
            </a:r>
            <a:r>
              <a:rPr lang="en-US" dirty="0"/>
              <a:t>) (2002). </a:t>
            </a:r>
            <a:r>
              <a:rPr lang="en-US" i="1" dirty="0"/>
              <a:t>The </a:t>
            </a:r>
            <a:r>
              <a:rPr lang="en-US" i="1" dirty="0" err="1"/>
              <a:t>Compleat</a:t>
            </a:r>
            <a:r>
              <a:rPr lang="en-US" i="1" dirty="0"/>
              <a:t> Academic: </a:t>
            </a:r>
            <a:r>
              <a:rPr lang="en-US" i="1" dirty="0" smtClean="0"/>
              <a:t>A Career </a:t>
            </a:r>
            <a:r>
              <a:rPr lang="en-US" i="1" dirty="0"/>
              <a:t>Guide</a:t>
            </a:r>
            <a:r>
              <a:rPr lang="en-US" dirty="0"/>
              <a:t>. Washington, DC: </a:t>
            </a:r>
            <a:r>
              <a:rPr lang="en-US" dirty="0" smtClean="0"/>
              <a:t>American </a:t>
            </a:r>
            <a:r>
              <a:rPr lang="en-US" dirty="0"/>
              <a:t>Psychological </a:t>
            </a:r>
            <a:r>
              <a:rPr lang="en-US" dirty="0" smtClean="0"/>
              <a:t>Association, and</a:t>
            </a:r>
          </a:p>
          <a:p>
            <a:r>
              <a:rPr lang="en-US" dirty="0" smtClean="0"/>
              <a:t>Publication Manual of the American Psychological Association, sixth Edition.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</a:t>
            </a:r>
            <a:r>
              <a:rPr lang="en-US" u="sng" dirty="0" smtClean="0"/>
              <a:t>present tense </a:t>
            </a:r>
            <a:r>
              <a:rPr lang="en-US" dirty="0" smtClean="0"/>
              <a:t>when talking about the manuscript or its implications.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This paper reported the results of an investigation of….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This paper reports the results of an investigation of 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209800" y="45720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ubject and verb should agree as to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 was analyzed by…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 were analyzed by….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 set was analyzed by….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605490" y="32766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071617" y="45720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Subject and verb should agree as to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person received their compensation.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person received his compensation.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participants received their compensation.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7467600" y="28194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3018703">
            <a:off x="6438900" y="3816968"/>
            <a:ext cx="2057400" cy="18775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Preferred because gender neutral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Present parallel ideas in parallel form.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participants were told to make themselves comfortable, to read the instructions, and to ask about anything they did not understand.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participants were told to make themselves comfortable, to read the instructions, and that they should  ask about anything they did not understand.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410200" y="288188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Bem</a:t>
            </a:r>
            <a:r>
              <a:rPr lang="en-US" dirty="0" smtClean="0"/>
              <a:t> says, page 19.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190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ewCenturySchlbk-Roman"/>
              </a:rPr>
              <a:t>Repetition and parallel construction are </a:t>
            </a:r>
            <a:r>
              <a:rPr lang="en-US" dirty="0" smtClean="0">
                <a:latin typeface="NewCenturySchlbk-Roman"/>
              </a:rPr>
              <a:t>among the </a:t>
            </a:r>
            <a:r>
              <a:rPr lang="en-US" dirty="0">
                <a:latin typeface="NewCenturySchlbk-Roman"/>
              </a:rPr>
              <a:t>most effective servants of clarity. Don’t be creative, be 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Present parallel form in lists.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are three ways to catch a fish.  First you can use a net.  Second, you can use a hook and line. Third, you can use a harpoon.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are three ways to catch a fish.  First you can use a net.  </a:t>
            </a:r>
            <a:r>
              <a:rPr lang="en-US" dirty="0" smtClean="0"/>
              <a:t>Of course you can </a:t>
            </a:r>
            <a:r>
              <a:rPr lang="en-US" dirty="0"/>
              <a:t>use a hook and line. </a:t>
            </a:r>
            <a:r>
              <a:rPr lang="en-US" dirty="0" smtClean="0"/>
              <a:t>Without doubt </a:t>
            </a:r>
            <a:r>
              <a:rPr lang="en-US" dirty="0"/>
              <a:t>you can use a </a:t>
            </a:r>
            <a:r>
              <a:rPr lang="en-US" dirty="0" smtClean="0"/>
              <a:t>harpoon.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781800" y="269682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Present parallel form in numbered lists.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are three ways to catch a fish, which are (1) use a net, (2) take advantage of any available a hook and line, and (3) throw a harpoon at the little swimmers.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are three ways to catch a fish, which are (1) use a net, (2) </a:t>
            </a:r>
            <a:r>
              <a:rPr lang="en-US" dirty="0" smtClean="0"/>
              <a:t>use a hook </a:t>
            </a:r>
            <a:r>
              <a:rPr lang="en-US" dirty="0"/>
              <a:t>and line, and (3) </a:t>
            </a:r>
            <a:r>
              <a:rPr lang="en-US" dirty="0" smtClean="0"/>
              <a:t>use a harpoon.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048000" y="46482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a comma in a series of three or more items, including </a:t>
            </a:r>
            <a:r>
              <a:rPr lang="en-US" u="sng" dirty="0" smtClean="0"/>
              <a:t>before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or.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In the zoo there were tigers, </a:t>
            </a:r>
          </a:p>
          <a:p>
            <a:pPr marL="0" indent="0">
              <a:buNone/>
            </a:pPr>
            <a:r>
              <a:rPr lang="en-US" dirty="0" smtClean="0"/>
              <a:t>lions, and zebras.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/>
              <a:t>the zoo there were tigers,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lions </a:t>
            </a:r>
            <a:r>
              <a:rPr lang="en-US" dirty="0"/>
              <a:t>and zebras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267200" y="27432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called the Oxford Comma.  Use it!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4786312" cy="4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Use </a:t>
            </a:r>
            <a:r>
              <a:rPr lang="en-US" u="sng" dirty="0" smtClean="0"/>
              <a:t>two </a:t>
            </a:r>
            <a:r>
              <a:rPr lang="en-US" dirty="0" smtClean="0"/>
              <a:t>commas to </a:t>
            </a:r>
            <a:r>
              <a:rPr lang="en-US" smtClean="0"/>
              <a:t>set off a </a:t>
            </a:r>
            <a:r>
              <a:rPr lang="en-US" dirty="0" smtClean="0"/>
              <a:t>nonessential clause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The investors, seemingly in a good mood, wrote 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investors, seemingly in a good mood wrote checks.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276600" y="28194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commonly encountered situations where writers frequently make mistakes.</a:t>
            </a:r>
          </a:p>
          <a:p>
            <a:r>
              <a:rPr lang="en-US" dirty="0" smtClean="0"/>
              <a:t>Does not cover most basic rules of English grammar.</a:t>
            </a:r>
          </a:p>
          <a:p>
            <a:r>
              <a:rPr lang="en-US" dirty="0" smtClean="0"/>
              <a:t>Does not cover idiosyncratic rules that everyone has to look up.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Donald R. 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7848600" y="1066800"/>
            <a:ext cx="838200" cy="160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Do not use commas to set off an essential clause.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The banks with high enough liquidity were able to make loans.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banks, with high enough liquidity, were able to make loans.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733800" y="26670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a colon after an introductory clause that could stand as a complete sentence.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have agreed on the outcome:  informed participants perform better than uninformed participants.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instructions were: go to the starting line and wait for the starting signal.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288792" y="322783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Which or that?  </a:t>
            </a:r>
            <a:r>
              <a:rPr lang="en-US" i="1" dirty="0" smtClean="0"/>
              <a:t>That</a:t>
            </a:r>
            <a:r>
              <a:rPr lang="en-US" dirty="0" smtClean="0"/>
              <a:t> clauses are essential while </a:t>
            </a:r>
            <a:r>
              <a:rPr lang="en-US" i="1" dirty="0" smtClean="0"/>
              <a:t>which</a:t>
            </a:r>
            <a:r>
              <a:rPr lang="en-US" dirty="0" smtClean="0"/>
              <a:t> clauses are merely informative.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questions that led to bad answers were removed from the survey.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questions which led to bad answers were removed from the survey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questions, which were considered hard, accomplished their objective.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105400" y="25146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789894" y="534851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Numerals or words?  Usually use numerals, but use words at the beginning of a sentence.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068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results showed that 80 percent of doctoral students want to become professors.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80 percent of doctoral students want to become professors.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Eighty percent of doctoral students want to become professors.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7543800" y="214368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811486" y="47244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an abbreviation the first time it appears.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Those who write about management information systems (MIS) often use the term MIS.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Those who write about </a:t>
            </a:r>
            <a:r>
              <a:rPr lang="en-US" dirty="0" smtClean="0"/>
              <a:t>MIS </a:t>
            </a:r>
            <a:r>
              <a:rPr lang="en-US" dirty="0"/>
              <a:t>often use the term MIS.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905000" y="2590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Avoid Language Bias – See </a:t>
            </a:r>
            <a:r>
              <a:rPr lang="en-US" sz="3600" dirty="0" err="1" smtClean="0"/>
              <a:t>Bem</a:t>
            </a:r>
            <a:r>
              <a:rPr lang="en-US" sz="3600" dirty="0" smtClean="0"/>
              <a:t> pp 21-23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participants</a:t>
            </a:r>
          </a:p>
          <a:p>
            <a:r>
              <a:rPr lang="en-US" dirty="0" smtClean="0"/>
              <a:t>Sex and Gender</a:t>
            </a:r>
          </a:p>
          <a:p>
            <a:r>
              <a:rPr lang="en-US" dirty="0" smtClean="0"/>
              <a:t>Racial and Ethnic Identity</a:t>
            </a:r>
          </a:p>
          <a:p>
            <a:r>
              <a:rPr lang="en-US" dirty="0" smtClean="0"/>
              <a:t>Sexual Orientation</a:t>
            </a:r>
          </a:p>
          <a:p>
            <a:r>
              <a:rPr lang="en-US" dirty="0" smtClean="0"/>
              <a:t>Disabilities</a:t>
            </a:r>
          </a:p>
          <a:p>
            <a:pPr marL="0" indent="0">
              <a:buNone/>
            </a:pPr>
            <a:r>
              <a:rPr lang="en-US" dirty="0" smtClean="0"/>
              <a:t>[Read these pages carefully and learn to write respectfully.]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Errors- </a:t>
            </a:r>
            <a:r>
              <a:rPr lang="en-US" dirty="0" err="1" smtClean="0"/>
              <a:t>Bem</a:t>
            </a:r>
            <a:r>
              <a:rPr lang="en-US" dirty="0" smtClean="0"/>
              <a:t> pp. 23-24.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these errors so you can avoid them.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article should you write?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possible articles you can write: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article you planned </a:t>
            </a:r>
            <a:r>
              <a:rPr lang="en-US" dirty="0" smtClean="0"/>
              <a:t>to write </a:t>
            </a:r>
            <a:r>
              <a:rPr lang="en-US" dirty="0"/>
              <a:t>when you designed your study or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the article that makes the most </a:t>
            </a:r>
            <a:r>
              <a:rPr lang="en-US" dirty="0" smtClean="0"/>
              <a:t>sense now </a:t>
            </a:r>
            <a:r>
              <a:rPr lang="en-US" dirty="0"/>
              <a:t>that you have seen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791200" y="4191000"/>
            <a:ext cx="2590800" cy="9453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Correct Answer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609600" y="914400"/>
            <a:ext cx="5410200" cy="1676400"/>
          </a:xfrm>
          <a:prstGeom prst="upArrowCallou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term “article” can apply to whatever you are writing, such as term paper, project proposal, or results of an analytics project.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34" y="4114800"/>
            <a:ext cx="2752933" cy="1885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you  write?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strive for accuracy and clarity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first step toward clarity is good organization.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step toward clarity is to write simply and </a:t>
            </a:r>
            <a:r>
              <a:rPr lang="en-US" dirty="0" smtClean="0"/>
              <a:t>directly.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4174383" y="3124200"/>
            <a:ext cx="4038600" cy="2438400"/>
          </a:xfrm>
          <a:prstGeom prst="cloudCallout">
            <a:avLst>
              <a:gd name="adj1" fmla="val -83410"/>
              <a:gd name="adj2" fmla="val 1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is not a novel with </a:t>
            </a:r>
            <a:r>
              <a:rPr lang="en-US" dirty="0" smtClean="0"/>
              <a:t>subplots, flashbacks</a:t>
            </a:r>
            <a:r>
              <a:rPr lang="en-US" dirty="0"/>
              <a:t>, and literary allusions, but a short story with a single linear narrative line. Let this line stand out in bold relief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whom should you write?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broadest audience possible.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34" y="4114800"/>
            <a:ext cx="2752933" cy="188575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53000" y="2667000"/>
            <a:ext cx="3352800" cy="2133600"/>
          </a:xfrm>
          <a:prstGeom prst="cloudCallout">
            <a:avLst>
              <a:gd name="adj1" fmla="val -121800"/>
              <a:gd name="adj2" fmla="val 52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see you trying to ignore this.  Now repeat after me, “THE BROADEST AUDIENCED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goodness, this proposal is in plain language that I can understand!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whom should you write?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broadest audience possible.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34" y="4114800"/>
            <a:ext cx="2752933" cy="188575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53000" y="2667000"/>
            <a:ext cx="3352800" cy="2133600"/>
          </a:xfrm>
          <a:prstGeom prst="cloudCallout">
            <a:avLst>
              <a:gd name="adj1" fmla="val -121800"/>
              <a:gd name="adj2" fmla="val 52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Bem</a:t>
            </a:r>
            <a:r>
              <a:rPr lang="en-US" dirty="0" smtClean="0"/>
              <a:t> says, “Good writing is good teaching.”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active voice of verbs.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The  data were analyzed….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We analyzed the data….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Donald R. Jones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268E-3613-42DB-89F6-6E588D4EF3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808690" y="35052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31&quot;&gt;&lt;object type=&quot;3&quot; unique_id=&quot;10032&quot;&gt;&lt;property id=&quot;20148&quot; value=&quot;5&quot;/&gt;&lt;property id=&quot;20300&quot; value=&quot;Slide 1 - &amp;quot;Writing in Applied Fields Technical Writing 1&amp;quot;&quot;/&gt;&lt;property id=&quot;20307&quot; value=&quot;256&quot;/&gt;&lt;/object&gt;&lt;object type=&quot;3&quot; unique_id=&quot;10034&quot;&gt;&lt;property id=&quot;20148&quot; value=&quot;5&quot;/&gt;&lt;property id=&quot;20300&quot; value=&quot;Slide 2 - &amp;quot;Source&amp;quot;&quot;/&gt;&lt;property id=&quot;20307&quot; value=&quot;261&quot;/&gt;&lt;/object&gt;&lt;object type=&quot;3&quot; unique_id=&quot;10035&quot;&gt;&lt;property id=&quot;20148&quot; value=&quot;5&quot;/&gt;&lt;property id=&quot;20300&quot; value=&quot;Slide 3 - &amp;quot;This Talk&amp;quot;&quot;/&gt;&lt;property id=&quot;20307&quot; value=&quot;279&quot;/&gt;&lt;/object&gt;&lt;object type=&quot;3&quot; unique_id=&quot;10036&quot;&gt;&lt;property id=&quot;20148&quot; value=&quot;5&quot;/&gt;&lt;property id=&quot;20300&quot; value=&quot;Slide 9 - &amp;quot;Use active voice of verbs. &amp;quot;&quot;/&gt;&lt;property id=&quot;20307&quot; value=&quot;262&quot;/&gt;&lt;/object&gt;&lt;object type=&quot;3&quot; unique_id=&quot;10037&quot;&gt;&lt;property id=&quot;20148&quot; value=&quot;5&quot;/&gt;&lt;property id=&quot;20300&quot; value=&quot;Slide 15 - &amp;quot;Avoid hedging language&amp;quot;&quot;/&gt;&lt;property id=&quot;20307&quot; value=&quot;270&quot;/&gt;&lt;/object&gt;&lt;object type=&quot;3&quot; unique_id=&quot;10038&quot;&gt;&lt;property id=&quot;20148&quot; value=&quot;5&quot;/&gt;&lt;property id=&quot;20300&quot; value=&quot;Slide 19 - &amp;quot;Use past tense when describing what you (or other researchers) did.&amp;quot;&quot;/&gt;&lt;property id=&quot;20307&quot; value=&quot;263&quot;/&gt;&lt;/object&gt;&lt;object type=&quot;3&quot; unique_id=&quot;10039&quot;&gt;&lt;property id=&quot;20148&quot; value=&quot;5&quot;/&gt;&lt;property id=&quot;20300&quot; value=&quot;Slide 20 - &amp;quot;Use present tense when talking about the manuscript or its implications.&amp;quot;&quot;/&gt;&lt;property id=&quot;20307&quot; value=&quot;264&quot;/&gt;&lt;/object&gt;&lt;object type=&quot;3&quot; unique_id=&quot;10040&quot;&gt;&lt;property id=&quot;20148&quot; value=&quot;5&quot;/&gt;&lt;property id=&quot;20300&quot; value=&quot;Slide 21 - &amp;quot;Subject and verb should agree as to number.&amp;quot;&quot;/&gt;&lt;property id=&quot;20307&quot; value=&quot;265&quot;/&gt;&lt;/object&gt;&lt;object type=&quot;3&quot; unique_id=&quot;10041&quot;&gt;&lt;property id=&quot;20148&quot; value=&quot;5&quot;/&gt;&lt;property id=&quot;20300&quot; value=&quot;Slide 22 - &amp;quot;Subject and verb should agree as to number.&amp;quot;&quot;/&gt;&lt;property id=&quot;20307&quot; value=&quot;266&quot;/&gt;&lt;/object&gt;&lt;object type=&quot;3&quot; unique_id=&quot;10042&quot;&gt;&lt;property id=&quot;20148&quot; value=&quot;5&quot;/&gt;&lt;property id=&quot;20300&quot; value=&quot;Slide 23 - &amp;quot;Present parallel ideas in parallel form.&amp;quot;&quot;/&gt;&lt;property id=&quot;20307&quot; value=&quot;267&quot;/&gt;&lt;/object&gt;&lt;object type=&quot;3&quot; unique_id=&quot;10043&quot;&gt;&lt;property id=&quot;20148&quot; value=&quot;5&quot;/&gt;&lt;property id=&quot;20300&quot; value=&quot;Slide 25 - &amp;quot;Present parallel form in lists.&amp;quot;&quot;/&gt;&lt;property id=&quot;20307&quot; value=&quot;268&quot;/&gt;&lt;/object&gt;&lt;object type=&quot;3&quot; unique_id=&quot;10044&quot;&gt;&lt;property id=&quot;20148&quot; value=&quot;5&quot;/&gt;&lt;property id=&quot;20300&quot; value=&quot;Slide 26 - &amp;quot;Present parallel form in numbered lists.&amp;quot;&quot;/&gt;&lt;property id=&quot;20307&quot; value=&quot;269&quot;/&gt;&lt;/object&gt;&lt;object type=&quot;3&quot; unique_id=&quot;10045&quot;&gt;&lt;property id=&quot;20148&quot; value=&quot;5&quot;/&gt;&lt;property id=&quot;20300&quot; value=&quot;Slide 27 - &amp;quot;Use a comma in a series of three or more items, including before and and or.&amp;quot;&quot;/&gt;&lt;property id=&quot;20307&quot; value=&quot;271&quot;/&gt;&lt;/object&gt;&lt;object type=&quot;3&quot; unique_id=&quot;10046&quot;&gt;&lt;property id=&quot;20148&quot; value=&quot;5&quot;/&gt;&lt;property id=&quot;20300&quot; value=&quot;Slide 29 - &amp;quot;Use two commas to set off a nonessential clause&amp;quot;&quot;/&gt;&lt;property id=&quot;20307&quot; value=&quot;276&quot;/&gt;&lt;/object&gt;&lt;object type=&quot;3&quot; unique_id=&quot;10047&quot;&gt;&lt;property id=&quot;20148&quot; value=&quot;5&quot;/&gt;&lt;property id=&quot;20300&quot; value=&quot;Slide 30 - &amp;quot;Do not use commas to set off an essential clause.&amp;quot;&quot;/&gt;&lt;property id=&quot;20307&quot; value=&quot;277&quot;/&gt;&lt;/object&gt;&lt;object type=&quot;3&quot; unique_id=&quot;10048&quot;&gt;&lt;property id=&quot;20148&quot; value=&quot;5&quot;/&gt;&lt;property id=&quot;20300&quot; value=&quot;Slide 31 - &amp;quot;Use a colon after an introductory clause that could stand as a complete sentence.&amp;quot;&quot;/&gt;&lt;property id=&quot;20307&quot; value=&quot;272&quot;/&gt;&lt;/object&gt;&lt;object type=&quot;3&quot; unique_id=&quot;10049&quot;&gt;&lt;property id=&quot;20148&quot; value=&quot;5&quot;/&gt;&lt;property id=&quot;20300&quot; value=&quot;Slide 32 - &amp;quot;Which or that?  That clauses are essential while which clauses are merely informative.&amp;quot;&quot;/&gt;&lt;property id=&quot;20307&quot; value=&quot;273&quot;/&gt;&lt;/object&gt;&lt;object type=&quot;3&quot; unique_id=&quot;10050&quot;&gt;&lt;property id=&quot;20148&quot; value=&quot;5&quot;/&gt;&lt;property id=&quot;20300&quot; value=&quot;Slide 33 - &amp;quot;Numerals or words?  Usually use numerals, but use words at the beginning of a sentence.&amp;quot;&quot;/&gt;&lt;property id=&quot;20307&quot; value=&quot;274&quot;/&gt;&lt;/object&gt;&lt;object type=&quot;3&quot; unique_id=&quot;10051&quot;&gt;&lt;property id=&quot;20148&quot; value=&quot;5&quot;/&gt;&lt;property id=&quot;20300&quot; value=&quot;Slide 34 - &amp;quot;Define an abbreviation the first time it appears.&amp;quot;&quot;/&gt;&lt;property id=&quot;20307&quot; value=&quot;278&quot;/&gt;&lt;/object&gt;&lt;object type=&quot;3&quot; unique_id=&quot;10450&quot;&gt;&lt;property id=&quot;20148&quot; value=&quot;5&quot;/&gt;&lt;property id=&quot;20300&quot; value=&quot;Slide 4 - &amp;quot;Which article should you write?&amp;quot;&quot;/&gt;&lt;property id=&quot;20307&quot; value=&quot;297&quot;/&gt;&lt;/object&gt;&lt;object type=&quot;3&quot; unique_id=&quot;11087&quot;&gt;&lt;property id=&quot;20148&quot; value=&quot;5&quot;/&gt;&lt;property id=&quot;20300&quot; value=&quot;Slide 5 - &amp;quot;How should you  write?&amp;quot;&quot;/&gt;&lt;property id=&quot;20307&quot; value=&quot;298&quot;/&gt;&lt;/object&gt;&lt;object type=&quot;3&quot; unique_id=&quot;11088&quot;&gt;&lt;property id=&quot;20148&quot; value=&quot;5&quot;/&gt;&lt;property id=&quot;20300&quot; value=&quot;Slide 6 - &amp;quot;For whom should you write?&amp;quot;&quot;/&gt;&lt;property id=&quot;20307&quot; value=&quot;299&quot;/&gt;&lt;/object&gt;&lt;object type=&quot;3&quot; unique_id=&quot;11089&quot;&gt;&lt;property id=&quot;20148&quot; value=&quot;5&quot;/&gt;&lt;property id=&quot;20300&quot; value=&quot;Slide 7 - &amp;quot;Thank goodness, this proposal is in plain language that I can understand!&amp;quot;&quot;/&gt;&lt;property id=&quot;20307&quot; value=&quot;300&quot;/&gt;&lt;/object&gt;&lt;object type=&quot;3&quot; unique_id=&quot;11090&quot;&gt;&lt;property id=&quot;20148&quot; value=&quot;5&quot;/&gt;&lt;property id=&quot;20300&quot; value=&quot;Slide 8 - &amp;quot;For whom should you write?&amp;quot;&quot;/&gt;&lt;property id=&quot;20307&quot; value=&quot;301&quot;/&gt;&lt;/object&gt;&lt;object type=&quot;3&quot; unique_id=&quot;11091&quot;&gt;&lt;property id=&quot;20148&quot; value=&quot;5&quot;/&gt;&lt;property id=&quot;20300&quot; value=&quot;Slide 10 - &amp;quot;What is the shape of what you are writing?&amp;quot;&quot;/&gt;&lt;property id=&quot;20307&quot; value=&quot;302&quot;/&gt;&lt;/object&gt;&lt;object type=&quot;3&quot; unique_id=&quot;11092&quot;&gt;&lt;property id=&quot;20148&quot; value=&quot;5&quot;/&gt;&lt;property id=&quot;20300&quot; value=&quot;Slide 11 - &amp;quot;What is the shape of what you are writing?&amp;quot;&quot;/&gt;&lt;property id=&quot;20307&quot; value=&quot;303&quot;/&gt;&lt;/object&gt;&lt;object type=&quot;3&quot; unique_id=&quot;11381&quot;&gt;&lt;property id=&quot;20148&quot; value=&quot;5&quot;/&gt;&lt;property id=&quot;20300&quot; value=&quot;Slide 12 - &amp;quot;Bem pages 5-15.  All good stuff, but especially note the following.&amp;quot;&quot;/&gt;&lt;property id=&quot;20307&quot; value=&quot;305&quot;/&gt;&lt;/object&gt;&lt;object type=&quot;3&quot; unique_id=&quot;11382&quot;&gt;&lt;property id=&quot;20148&quot; value=&quot;5&quot;/&gt;&lt;property id=&quot;20300&quot; value=&quot;Slide 13 - &amp;quot;Bem pages 5-15.  All good stuff, but especially note the following.&amp;quot;&quot;/&gt;&lt;property id=&quot;20307&quot; value=&quot;306&quot;/&gt;&lt;/object&gt;&lt;object type=&quot;3&quot; unique_id=&quot;11840&quot;&gt;&lt;property id=&quot;20148&quot; value=&quot;5&quot;/&gt;&lt;property id=&quot;20300&quot; value=&quot;Slide 14 - &amp;quot;Rewrite it!&amp;quot;&quot;/&gt;&lt;property id=&quot;20307&quot; value=&quot;308&quot;/&gt;&lt;/object&gt;&lt;object type=&quot;3&quot; unique_id=&quot;11841&quot;&gt;&lt;property id=&quot;20148&quot; value=&quot;5&quot;/&gt;&lt;property id=&quot;20300&quot; value=&quot;Slide 16 - &amp;quot;Rewrite it!&amp;quot;&quot;/&gt;&lt;property id=&quot;20307&quot; value=&quot;309&quot;/&gt;&lt;/object&gt;&lt;object type=&quot;3&quot; unique_id=&quot;11842&quot;&gt;&lt;property id=&quot;20148&quot; value=&quot;5&quot;/&gt;&lt;property id=&quot;20300&quot; value=&quot;Slide 17&quot;/&gt;&lt;property id=&quot;20307&quot; value=&quot;310&quot;/&gt;&lt;/object&gt;&lt;object type=&quot;3&quot; unique_id=&quot;11843&quot;&gt;&lt;property id=&quot;20148&quot; value=&quot;5&quot;/&gt;&lt;property id=&quot;20300&quot; value=&quot;Slide 18&quot;/&gt;&lt;property id=&quot;20307&quot; value=&quot;311&quot;/&gt;&lt;/object&gt;&lt;object type=&quot;3&quot; unique_id=&quot;12115&quot;&gt;&lt;property id=&quot;20148&quot; value=&quot;5&quot;/&gt;&lt;property id=&quot;20300&quot; value=&quot;Slide 24 - &amp;quot;Bem says, page 19.&amp;quot;&quot;/&gt;&lt;property id=&quot;20307&quot; value=&quot;312&quot;/&gt;&lt;/object&gt;&lt;object type=&quot;3&quot; unique_id=&quot;12116&quot;&gt;&lt;property id=&quot;20148&quot; value=&quot;5&quot;/&gt;&lt;property id=&quot;20300&quot; value=&quot;Slide 28 - &amp;quot;This is called the Oxford Comma.  Use it!&amp;quot;&quot;/&gt;&lt;property id=&quot;20307&quot; value=&quot;313&quot;/&gt;&lt;/object&gt;&lt;object type=&quot;3&quot; unique_id=&quot;12281&quot;&gt;&lt;property id=&quot;20148&quot; value=&quot;5&quot;/&gt;&lt;property id=&quot;20300&quot; value=&quot;Slide 35 - &amp;quot;Avoid Language Bias – See Bem pp 21-23&amp;quot;&quot;/&gt;&lt;property id=&quot;20307&quot; value=&quot;314&quot;/&gt;&lt;/object&gt;&lt;object type=&quot;3&quot; unique_id=&quot;12282&quot;&gt;&lt;property id=&quot;20148&quot; value=&quot;5&quot;/&gt;&lt;property id=&quot;20300&quot; value=&quot;Slide 36 - &amp;quot;Common Errors- Bem pp. 23-24.&amp;quot;&quot;/&gt;&lt;property id=&quot;20307&quot; value=&quot;315&quot;/&gt;&lt;/object&gt;&lt;/object&gt;&lt;object type=&quot;8&quot; unique_id=&quot;1011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2240</Words>
  <Application>Microsoft Office PowerPoint</Application>
  <PresentationFormat>On-screen Show (4:3)</PresentationFormat>
  <Paragraphs>229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NewCenturySchlbk-Bold</vt:lpstr>
      <vt:lpstr>NewCenturySchlbk-Italic</vt:lpstr>
      <vt:lpstr>NewCenturySchlbk-Roman</vt:lpstr>
      <vt:lpstr>Office Theme</vt:lpstr>
      <vt:lpstr>Writing in Applied Fields Technical Writing 1</vt:lpstr>
      <vt:lpstr>Source</vt:lpstr>
      <vt:lpstr>This Talk</vt:lpstr>
      <vt:lpstr>Which article should you write?</vt:lpstr>
      <vt:lpstr>How should you  write?</vt:lpstr>
      <vt:lpstr>For whom should you write?</vt:lpstr>
      <vt:lpstr>Thank goodness, this proposal is in plain language that I can understand!</vt:lpstr>
      <vt:lpstr>For whom should you write?</vt:lpstr>
      <vt:lpstr>Use active voice of verbs. </vt:lpstr>
      <vt:lpstr>What is the shape of what you are writing?</vt:lpstr>
      <vt:lpstr>What is the shape of what you are writing?</vt:lpstr>
      <vt:lpstr>Bem pages 5-15.  All good stuff, but especially note the following.</vt:lpstr>
      <vt:lpstr>Bem pages 5-15.  All good stuff, but especially note the following.</vt:lpstr>
      <vt:lpstr>Rewrite it!</vt:lpstr>
      <vt:lpstr>Avoid hedging language</vt:lpstr>
      <vt:lpstr>Rewrite it!</vt:lpstr>
      <vt:lpstr>PowerPoint Presentation</vt:lpstr>
      <vt:lpstr>PowerPoint Presentation</vt:lpstr>
      <vt:lpstr>Use past tense when describing what you (or other researchers) did.</vt:lpstr>
      <vt:lpstr>Use present tense when talking about the manuscript or its implications.</vt:lpstr>
      <vt:lpstr>Subject and verb should agree as to number.</vt:lpstr>
      <vt:lpstr>Subject and verb should agree as to number.</vt:lpstr>
      <vt:lpstr>Present parallel ideas in parallel form.</vt:lpstr>
      <vt:lpstr>Bem says, page 19.</vt:lpstr>
      <vt:lpstr>Present parallel form in lists.</vt:lpstr>
      <vt:lpstr>Present parallel form in numbered lists.</vt:lpstr>
      <vt:lpstr>Use a comma in a series of three or more items, including before and and or.</vt:lpstr>
      <vt:lpstr>This is called the Oxford Comma.  Use it!</vt:lpstr>
      <vt:lpstr>Use two commas to set off a nonessential clause</vt:lpstr>
      <vt:lpstr>Do not use commas to set off an essential clause.</vt:lpstr>
      <vt:lpstr>Use a colon after an introductory clause that could stand as a complete sentence.</vt:lpstr>
      <vt:lpstr>Which or that?  That clauses are essential while which clauses are merely informative.</vt:lpstr>
      <vt:lpstr>Numerals or words?  Usually use numerals, but use words at the beginning of a sentence.</vt:lpstr>
      <vt:lpstr>Define an abbreviation the first time it appears.</vt:lpstr>
      <vt:lpstr>Avoid Language Bias – See Bem pp 21-23</vt:lpstr>
      <vt:lpstr>Common Errors- Bem pp. 23-24.</vt:lpstr>
    </vt:vector>
  </TitlesOfParts>
  <Company>BACS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Writing</dc:title>
  <dc:creator>Don Jones</dc:creator>
  <cp:lastModifiedBy>Jones, Donald</cp:lastModifiedBy>
  <cp:revision>109</cp:revision>
  <dcterms:created xsi:type="dcterms:W3CDTF">2012-06-05T13:35:53Z</dcterms:created>
  <dcterms:modified xsi:type="dcterms:W3CDTF">2017-06-07T23:09:23Z</dcterms:modified>
</cp:coreProperties>
</file>