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79" r:id="rId2"/>
    <p:sldId id="287" r:id="rId3"/>
    <p:sldId id="273" r:id="rId4"/>
    <p:sldId id="278" r:id="rId5"/>
    <p:sldId id="271" r:id="rId6"/>
    <p:sldId id="292" r:id="rId7"/>
    <p:sldId id="274" r:id="rId8"/>
    <p:sldId id="290" r:id="rId9"/>
    <p:sldId id="291" r:id="rId10"/>
    <p:sldId id="270" r:id="rId11"/>
    <p:sldId id="288" r:id="rId12"/>
    <p:sldId id="289" r:id="rId13"/>
    <p:sldId id="283" r:id="rId14"/>
    <p:sldId id="282" r:id="rId15"/>
    <p:sldId id="293"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p:cViewPr>
        <p:scale>
          <a:sx n="100" d="100"/>
          <a:sy n="100" d="100"/>
        </p:scale>
        <p:origin x="72" y="3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11/10/2018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11/10/2018</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11/10/2018</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11/10/2018</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11/10/2018</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Wine Quality Data Set</a:t>
            </a:r>
            <a:endParaRPr lang="en-US" dirty="0"/>
          </a:p>
        </p:txBody>
      </p:sp>
      <p:sp>
        <p:nvSpPr>
          <p:cNvPr id="2" name="Subtitle 1"/>
          <p:cNvSpPr>
            <a:spLocks noGrp="1"/>
          </p:cNvSpPr>
          <p:nvPr>
            <p:ph type="subTitle" idx="1"/>
          </p:nvPr>
        </p:nvSpPr>
        <p:spPr/>
        <p:txBody>
          <a:bodyPr>
            <a:normAutofit/>
          </a:bodyPr>
          <a:lstStyle/>
          <a:p>
            <a:r>
              <a:rPr lang="en-US" dirty="0"/>
              <a:t>Presented by : Ratnam Dubey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48F1F29D-1262-4A17-AD9F-C0E7B5269615}"/>
              </a:ext>
            </a:extLst>
          </p:cNvPr>
          <p:cNvSpPr>
            <a:spLocks noGrp="1"/>
          </p:cNvSpPr>
          <p:nvPr>
            <p:ph type="title"/>
          </p:nvPr>
        </p:nvSpPr>
        <p:spPr>
          <a:xfrm>
            <a:off x="303212" y="228600"/>
            <a:ext cx="10360501" cy="757711"/>
          </a:xfrm>
        </p:spPr>
        <p:txBody>
          <a:bodyPr/>
          <a:lstStyle/>
          <a:p>
            <a:r>
              <a:rPr lang="en-US" dirty="0"/>
              <a:t>EDA – Exploratory Data Analysis </a:t>
            </a:r>
          </a:p>
        </p:txBody>
      </p:sp>
      <p:pic>
        <p:nvPicPr>
          <p:cNvPr id="21" name="Picture 20">
            <a:extLst>
              <a:ext uri="{FF2B5EF4-FFF2-40B4-BE49-F238E27FC236}">
                <a16:creationId xmlns:a16="http://schemas.microsoft.com/office/drawing/2014/main" id="{38C54CF8-F697-42A1-AFBE-39A5A304F12F}"/>
              </a:ext>
            </a:extLst>
          </p:cNvPr>
          <p:cNvPicPr>
            <a:picLocks noChangeAspect="1"/>
          </p:cNvPicPr>
          <p:nvPr/>
        </p:nvPicPr>
        <p:blipFill>
          <a:blip r:embed="rId2"/>
          <a:stretch>
            <a:fillRect/>
          </a:stretch>
        </p:blipFill>
        <p:spPr>
          <a:xfrm>
            <a:off x="303212" y="1701800"/>
            <a:ext cx="5452868" cy="5053116"/>
          </a:xfrm>
          <a:prstGeom prst="rect">
            <a:avLst/>
          </a:prstGeom>
        </p:spPr>
      </p:pic>
      <p:sp>
        <p:nvSpPr>
          <p:cNvPr id="22" name="Rectangle 21">
            <a:extLst>
              <a:ext uri="{FF2B5EF4-FFF2-40B4-BE49-F238E27FC236}">
                <a16:creationId xmlns:a16="http://schemas.microsoft.com/office/drawing/2014/main" id="{883546F0-38F1-4752-9871-505EB4CE5E8E}"/>
              </a:ext>
            </a:extLst>
          </p:cNvPr>
          <p:cNvSpPr/>
          <p:nvPr/>
        </p:nvSpPr>
        <p:spPr>
          <a:xfrm>
            <a:off x="5942012" y="1905000"/>
            <a:ext cx="6092825" cy="3293209"/>
          </a:xfrm>
          <a:prstGeom prst="rect">
            <a:avLst/>
          </a:prstGeom>
        </p:spPr>
        <p:txBody>
          <a:bodyPr>
            <a:spAutoFit/>
          </a:bodyPr>
          <a:lstStyle/>
          <a:p>
            <a:pPr>
              <a:buFont typeface="Arial" panose="020B0604020202020204" pitchFamily="34" charset="0"/>
              <a:buChar char="•"/>
            </a:pPr>
            <a:r>
              <a:rPr lang="en-US" sz="1600" dirty="0"/>
              <a:t>Free sulfur dioxide from 0 to 120; total sulfur dioxide from 0 to 300.</a:t>
            </a:r>
          </a:p>
          <a:p>
            <a:pPr>
              <a:buFont typeface="Arial" panose="020B0604020202020204" pitchFamily="34" charset="0"/>
              <a:buChar char="•"/>
            </a:pPr>
            <a:endParaRPr lang="en-US" sz="1600" dirty="0"/>
          </a:p>
          <a:p>
            <a:pPr>
              <a:buFont typeface="Arial" panose="020B0604020202020204" pitchFamily="34" charset="0"/>
              <a:buChar char="•"/>
            </a:pPr>
            <a:r>
              <a:rPr lang="en-US" sz="1600" dirty="0"/>
              <a:t>Volatile acidity from 0 to 1.1; sulphates from 0.2 to 1.3; chlorides from 0 to 0.4.</a:t>
            </a:r>
          </a:p>
          <a:p>
            <a:pPr>
              <a:buFont typeface="Arial" panose="020B0604020202020204" pitchFamily="34" charset="0"/>
              <a:buChar char="•"/>
            </a:pPr>
            <a:endParaRPr lang="en-US" sz="1600" dirty="0"/>
          </a:p>
          <a:p>
            <a:pPr>
              <a:buFont typeface="Arial" panose="020B0604020202020204" pitchFamily="34" charset="0"/>
              <a:buChar char="•"/>
            </a:pPr>
            <a:r>
              <a:rPr lang="en-US" sz="1600" dirty="0"/>
              <a:t>Wine quality rating are discrete ranging from 3 to 9, with large proportion in the category 5, 6 &amp; 7.</a:t>
            </a:r>
          </a:p>
          <a:p>
            <a:pPr>
              <a:buFont typeface="Arial" panose="020B0604020202020204" pitchFamily="34" charset="0"/>
              <a:buChar char="•"/>
            </a:pPr>
            <a:endParaRPr lang="en-US" sz="1600" dirty="0"/>
          </a:p>
          <a:p>
            <a:pPr>
              <a:buFont typeface="Arial" panose="020B0604020202020204" pitchFamily="34" charset="0"/>
              <a:buChar char="•"/>
            </a:pPr>
            <a:r>
              <a:rPr lang="en-US" sz="1600" dirty="0"/>
              <a:t>The scale of the features are quite different. Hence, using algorithms that are based on distance, e.g. </a:t>
            </a:r>
            <a:r>
              <a:rPr lang="en-US" sz="1600" dirty="0" err="1"/>
              <a:t>kNN</a:t>
            </a:r>
            <a:r>
              <a:rPr lang="en-US" sz="1600" dirty="0"/>
              <a:t>, may focus unfairly on these features. To use such classifiers, the data would have to be normalized.</a:t>
            </a: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81000"/>
            <a:ext cx="10360501" cy="635000"/>
          </a:xfrm>
        </p:spPr>
        <p:txBody>
          <a:bodyPr/>
          <a:lstStyle/>
          <a:p>
            <a:r>
              <a:rPr lang="en-US" dirty="0"/>
              <a:t>Correlation Matrix</a:t>
            </a:r>
          </a:p>
        </p:txBody>
      </p:sp>
      <p:sp>
        <p:nvSpPr>
          <p:cNvPr id="5" name="Content Placeholder 4"/>
          <p:cNvSpPr>
            <a:spLocks noGrp="1"/>
          </p:cNvSpPr>
          <p:nvPr>
            <p:ph sz="half" idx="1"/>
          </p:nvPr>
        </p:nvSpPr>
        <p:spPr>
          <a:xfrm>
            <a:off x="239137" y="1532082"/>
            <a:ext cx="4977104" cy="4470400"/>
          </a:xfrm>
        </p:spPr>
        <p:txBody>
          <a:bodyPr>
            <a:normAutofit/>
          </a:bodyPr>
          <a:lstStyle/>
          <a:p>
            <a:r>
              <a:rPr lang="en-US" sz="1600" dirty="0"/>
              <a:t>One thing that the correlation plot tells us is that there are very few features strongly correlated with one another. From the point of view of feeding these features into our ML models, this means that there isn't much redundant data as each feature carries with it some unique information.</a:t>
            </a:r>
          </a:p>
          <a:p>
            <a:endParaRPr lang="en-US" sz="1600" dirty="0"/>
          </a:p>
          <a:p>
            <a:r>
              <a:rPr lang="en-US" sz="1600" dirty="0"/>
              <a:t>From the plot, the two most correlated features free sulfur dioxide and total sulfur dioxide. Another point is that alcohol correlates most with quality than any of the other features at 0.44.</a:t>
            </a:r>
          </a:p>
        </p:txBody>
      </p:sp>
      <p:pic>
        <p:nvPicPr>
          <p:cNvPr id="6" name="Picture 5">
            <a:extLst>
              <a:ext uri="{FF2B5EF4-FFF2-40B4-BE49-F238E27FC236}">
                <a16:creationId xmlns:a16="http://schemas.microsoft.com/office/drawing/2014/main" id="{ED2DE04E-F35F-4EBB-BB0A-77A346E207E8}"/>
              </a:ext>
            </a:extLst>
          </p:cNvPr>
          <p:cNvPicPr>
            <a:picLocks noChangeAspect="1"/>
          </p:cNvPicPr>
          <p:nvPr/>
        </p:nvPicPr>
        <p:blipFill>
          <a:blip r:embed="rId2"/>
          <a:stretch>
            <a:fillRect/>
          </a:stretch>
        </p:blipFill>
        <p:spPr>
          <a:xfrm>
            <a:off x="5216241" y="584199"/>
            <a:ext cx="6669372" cy="5892801"/>
          </a:xfrm>
          <a:prstGeom prst="rect">
            <a:avLst/>
          </a:prstGeo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 y="368300"/>
            <a:ext cx="10360501" cy="635000"/>
          </a:xfrm>
        </p:spPr>
        <p:txBody>
          <a:bodyPr/>
          <a:lstStyle/>
          <a:p>
            <a:r>
              <a:rPr lang="en-US" dirty="0"/>
              <a:t>Radar Plot </a:t>
            </a:r>
          </a:p>
        </p:txBody>
      </p:sp>
      <p:pic>
        <p:nvPicPr>
          <p:cNvPr id="5" name="Content Placeholder 4">
            <a:extLst>
              <a:ext uri="{FF2B5EF4-FFF2-40B4-BE49-F238E27FC236}">
                <a16:creationId xmlns:a16="http://schemas.microsoft.com/office/drawing/2014/main" id="{73765314-1438-414C-ACE7-867C93D76EE0}"/>
              </a:ext>
            </a:extLst>
          </p:cNvPr>
          <p:cNvPicPr>
            <a:picLocks noGrp="1" noChangeAspect="1"/>
          </p:cNvPicPr>
          <p:nvPr>
            <p:ph sz="half" idx="1"/>
          </p:nvPr>
        </p:nvPicPr>
        <p:blipFill>
          <a:blip r:embed="rId2"/>
          <a:stretch>
            <a:fillRect/>
          </a:stretch>
        </p:blipFill>
        <p:spPr>
          <a:xfrm>
            <a:off x="6246812" y="354445"/>
            <a:ext cx="5410200" cy="4091400"/>
          </a:xfrm>
          <a:prstGeom prst="rect">
            <a:avLst/>
          </a:prstGeom>
        </p:spPr>
      </p:pic>
      <p:pic>
        <p:nvPicPr>
          <p:cNvPr id="9" name="Picture 8">
            <a:extLst>
              <a:ext uri="{FF2B5EF4-FFF2-40B4-BE49-F238E27FC236}">
                <a16:creationId xmlns:a16="http://schemas.microsoft.com/office/drawing/2014/main" id="{C1000693-1B1F-465B-BC20-6A69BBFE848F}"/>
              </a:ext>
            </a:extLst>
          </p:cNvPr>
          <p:cNvPicPr>
            <a:picLocks noChangeAspect="1"/>
          </p:cNvPicPr>
          <p:nvPr/>
        </p:nvPicPr>
        <p:blipFill>
          <a:blip r:embed="rId3"/>
          <a:stretch>
            <a:fillRect/>
          </a:stretch>
        </p:blipFill>
        <p:spPr>
          <a:xfrm>
            <a:off x="124214" y="4043421"/>
            <a:ext cx="6629400" cy="2776479"/>
          </a:xfrm>
          <a:prstGeom prst="rect">
            <a:avLst/>
          </a:prstGeom>
        </p:spPr>
      </p:pic>
      <p:sp>
        <p:nvSpPr>
          <p:cNvPr id="10" name="Rectangle 9">
            <a:extLst>
              <a:ext uri="{FF2B5EF4-FFF2-40B4-BE49-F238E27FC236}">
                <a16:creationId xmlns:a16="http://schemas.microsoft.com/office/drawing/2014/main" id="{2C8E15C8-24AE-4E0D-8774-5668AF448214}"/>
              </a:ext>
            </a:extLst>
          </p:cNvPr>
          <p:cNvSpPr/>
          <p:nvPr/>
        </p:nvSpPr>
        <p:spPr>
          <a:xfrm>
            <a:off x="317650" y="1738530"/>
            <a:ext cx="5016111" cy="1569660"/>
          </a:xfrm>
          <a:prstGeom prst="rect">
            <a:avLst/>
          </a:prstGeom>
        </p:spPr>
        <p:txBody>
          <a:bodyPr wrap="square">
            <a:spAutoFit/>
          </a:bodyPr>
          <a:lstStyle/>
          <a:p>
            <a:r>
              <a:rPr lang="en-US" sz="1600" dirty="0"/>
              <a:t>A radar chart is a graphical method of displaying multivariate data in the form of a two-dimensional chart of three or more quantitative variables represented on axes starting from the same point. The relative position and angle of the axes is typically uninformative - Wikipedia</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402" y="428868"/>
            <a:ext cx="3961368" cy="609600"/>
          </a:xfrm>
        </p:spPr>
        <p:txBody>
          <a:bodyPr/>
          <a:lstStyle/>
          <a:p>
            <a:r>
              <a:rPr lang="en-US" dirty="0"/>
              <a:t>Modelling Prediction</a:t>
            </a:r>
          </a:p>
        </p:txBody>
      </p:sp>
      <p:pic>
        <p:nvPicPr>
          <p:cNvPr id="5" name="Picture 4">
            <a:extLst>
              <a:ext uri="{FF2B5EF4-FFF2-40B4-BE49-F238E27FC236}">
                <a16:creationId xmlns:a16="http://schemas.microsoft.com/office/drawing/2014/main" id="{2D9928EC-114E-46F6-9C49-DE0FC2DAC9AE}"/>
              </a:ext>
            </a:extLst>
          </p:cNvPr>
          <p:cNvPicPr>
            <a:picLocks noChangeAspect="1"/>
          </p:cNvPicPr>
          <p:nvPr/>
        </p:nvPicPr>
        <p:blipFill>
          <a:blip r:embed="rId2"/>
          <a:stretch>
            <a:fillRect/>
          </a:stretch>
        </p:blipFill>
        <p:spPr>
          <a:xfrm>
            <a:off x="7786814" y="1219200"/>
            <a:ext cx="4163885" cy="629136"/>
          </a:xfrm>
          <a:prstGeom prst="rect">
            <a:avLst/>
          </a:prstGeom>
        </p:spPr>
      </p:pic>
      <p:pic>
        <p:nvPicPr>
          <p:cNvPr id="6" name="Picture 5">
            <a:extLst>
              <a:ext uri="{FF2B5EF4-FFF2-40B4-BE49-F238E27FC236}">
                <a16:creationId xmlns:a16="http://schemas.microsoft.com/office/drawing/2014/main" id="{64B6678D-E4DA-4C5D-9350-848A4C781EB6}"/>
              </a:ext>
            </a:extLst>
          </p:cNvPr>
          <p:cNvPicPr>
            <a:picLocks noChangeAspect="1"/>
          </p:cNvPicPr>
          <p:nvPr/>
        </p:nvPicPr>
        <p:blipFill>
          <a:blip r:embed="rId3"/>
          <a:stretch>
            <a:fillRect/>
          </a:stretch>
        </p:blipFill>
        <p:spPr>
          <a:xfrm>
            <a:off x="7819862" y="2362200"/>
            <a:ext cx="2952750" cy="904875"/>
          </a:xfrm>
          <a:prstGeom prst="rect">
            <a:avLst/>
          </a:prstGeom>
        </p:spPr>
      </p:pic>
      <p:pic>
        <p:nvPicPr>
          <p:cNvPr id="7" name="Picture 6">
            <a:extLst>
              <a:ext uri="{FF2B5EF4-FFF2-40B4-BE49-F238E27FC236}">
                <a16:creationId xmlns:a16="http://schemas.microsoft.com/office/drawing/2014/main" id="{1B0F1D07-E626-4B2D-982C-E32ACC590A2C}"/>
              </a:ext>
            </a:extLst>
          </p:cNvPr>
          <p:cNvPicPr>
            <a:picLocks noChangeAspect="1"/>
          </p:cNvPicPr>
          <p:nvPr/>
        </p:nvPicPr>
        <p:blipFill>
          <a:blip r:embed="rId4"/>
          <a:stretch>
            <a:fillRect/>
          </a:stretch>
        </p:blipFill>
        <p:spPr>
          <a:xfrm>
            <a:off x="7883136" y="3886200"/>
            <a:ext cx="3771900" cy="2419350"/>
          </a:xfrm>
          <a:prstGeom prst="rect">
            <a:avLst/>
          </a:prstGeom>
        </p:spPr>
      </p:pic>
      <p:sp>
        <p:nvSpPr>
          <p:cNvPr id="8" name="Rectangle 7">
            <a:extLst>
              <a:ext uri="{FF2B5EF4-FFF2-40B4-BE49-F238E27FC236}">
                <a16:creationId xmlns:a16="http://schemas.microsoft.com/office/drawing/2014/main" id="{33B58D13-F67B-4BB6-89F4-71C4B631C694}"/>
              </a:ext>
            </a:extLst>
          </p:cNvPr>
          <p:cNvSpPr/>
          <p:nvPr/>
        </p:nvSpPr>
        <p:spPr>
          <a:xfrm>
            <a:off x="219220" y="329045"/>
            <a:ext cx="6092825" cy="2062103"/>
          </a:xfrm>
          <a:prstGeom prst="rect">
            <a:avLst/>
          </a:prstGeom>
        </p:spPr>
        <p:txBody>
          <a:bodyPr>
            <a:spAutoFit/>
          </a:bodyPr>
          <a:lstStyle/>
          <a:p>
            <a:r>
              <a:rPr lang="en-US" sz="1600" dirty="0"/>
              <a:t>Random Forest Classifier has the highest training &amp; test accuracy of about 87% , followed by Decision Trees with training &amp; test accuracy of about 81% &amp; 86% accuracy.</a:t>
            </a:r>
          </a:p>
          <a:p>
            <a:endParaRPr lang="en-US" sz="1600" dirty="0"/>
          </a:p>
          <a:p>
            <a:r>
              <a:rPr lang="en-US" sz="1600" dirty="0"/>
              <a:t>Let's create a plot of the model evaluation results and compare the spread and the mean accuracy of each model. This is a population of accuracy measures for each algorithm as each algorithm was evaluated 5 times (5-fold cross validation).</a:t>
            </a:r>
          </a:p>
        </p:txBody>
      </p:sp>
      <p:pic>
        <p:nvPicPr>
          <p:cNvPr id="9" name="Picture 8">
            <a:extLst>
              <a:ext uri="{FF2B5EF4-FFF2-40B4-BE49-F238E27FC236}">
                <a16:creationId xmlns:a16="http://schemas.microsoft.com/office/drawing/2014/main" id="{433EC1FD-5D80-420F-9AF2-CC516B1EF1C8}"/>
              </a:ext>
            </a:extLst>
          </p:cNvPr>
          <p:cNvPicPr>
            <a:picLocks noChangeAspect="1"/>
          </p:cNvPicPr>
          <p:nvPr/>
        </p:nvPicPr>
        <p:blipFill>
          <a:blip r:embed="rId5"/>
          <a:stretch>
            <a:fillRect/>
          </a:stretch>
        </p:blipFill>
        <p:spPr>
          <a:xfrm>
            <a:off x="349395" y="2609478"/>
            <a:ext cx="5962650" cy="3714750"/>
          </a:xfrm>
          <a:prstGeom prst="rect">
            <a:avLst/>
          </a:prstGeom>
        </p:spPr>
      </p:pic>
      <p:sp>
        <p:nvSpPr>
          <p:cNvPr id="10" name="Arrow: Down 9">
            <a:extLst>
              <a:ext uri="{FF2B5EF4-FFF2-40B4-BE49-F238E27FC236}">
                <a16:creationId xmlns:a16="http://schemas.microsoft.com/office/drawing/2014/main" id="{BB017CB6-3242-4398-8E84-BE2D4E223499}"/>
              </a:ext>
            </a:extLst>
          </p:cNvPr>
          <p:cNvSpPr/>
          <p:nvPr/>
        </p:nvSpPr>
        <p:spPr>
          <a:xfrm>
            <a:off x="8950324" y="1848336"/>
            <a:ext cx="533400" cy="506849"/>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1666AA8E-702B-4275-A5B4-8E51456A2B58}"/>
              </a:ext>
            </a:extLst>
          </p:cNvPr>
          <p:cNvSpPr/>
          <p:nvPr/>
        </p:nvSpPr>
        <p:spPr>
          <a:xfrm>
            <a:off x="8913812" y="3315040"/>
            <a:ext cx="533400" cy="506849"/>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910CAB42-0A89-4EF6-A0AC-5643255A7430}"/>
              </a:ext>
            </a:extLst>
          </p:cNvPr>
          <p:cNvSpPr/>
          <p:nvPr/>
        </p:nvSpPr>
        <p:spPr>
          <a:xfrm>
            <a:off x="6622328" y="4724400"/>
            <a:ext cx="990600" cy="457200"/>
          </a:xfrm>
          <a:prstGeom prst="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812" y="468746"/>
            <a:ext cx="5180251" cy="508000"/>
          </a:xfrm>
        </p:spPr>
        <p:txBody>
          <a:bodyPr>
            <a:normAutofit fontScale="90000"/>
          </a:bodyPr>
          <a:lstStyle/>
          <a:p>
            <a:r>
              <a:rPr lang="en-US" dirty="0"/>
              <a:t>Feature Tuning</a:t>
            </a:r>
          </a:p>
        </p:txBody>
      </p:sp>
      <p:pic>
        <p:nvPicPr>
          <p:cNvPr id="5" name="Picture 4">
            <a:extLst>
              <a:ext uri="{FF2B5EF4-FFF2-40B4-BE49-F238E27FC236}">
                <a16:creationId xmlns:a16="http://schemas.microsoft.com/office/drawing/2014/main" id="{D975160C-D0BD-478E-8D29-338308DE47F3}"/>
              </a:ext>
            </a:extLst>
          </p:cNvPr>
          <p:cNvPicPr>
            <a:picLocks noChangeAspect="1"/>
          </p:cNvPicPr>
          <p:nvPr/>
        </p:nvPicPr>
        <p:blipFill>
          <a:blip r:embed="rId2"/>
          <a:stretch>
            <a:fillRect/>
          </a:stretch>
        </p:blipFill>
        <p:spPr>
          <a:xfrm>
            <a:off x="6224442" y="1295400"/>
            <a:ext cx="5520111" cy="1828800"/>
          </a:xfrm>
          <a:prstGeom prst="rect">
            <a:avLst/>
          </a:prstGeom>
        </p:spPr>
      </p:pic>
      <p:pic>
        <p:nvPicPr>
          <p:cNvPr id="6" name="Picture 5">
            <a:extLst>
              <a:ext uri="{FF2B5EF4-FFF2-40B4-BE49-F238E27FC236}">
                <a16:creationId xmlns:a16="http://schemas.microsoft.com/office/drawing/2014/main" id="{02F818F3-3EAB-49DF-BC00-5741F6305C00}"/>
              </a:ext>
            </a:extLst>
          </p:cNvPr>
          <p:cNvPicPr>
            <a:picLocks noChangeAspect="1"/>
          </p:cNvPicPr>
          <p:nvPr/>
        </p:nvPicPr>
        <p:blipFill>
          <a:blip r:embed="rId3"/>
          <a:stretch>
            <a:fillRect/>
          </a:stretch>
        </p:blipFill>
        <p:spPr>
          <a:xfrm>
            <a:off x="6399212" y="4267200"/>
            <a:ext cx="5233235" cy="1415277"/>
          </a:xfrm>
          <a:prstGeom prst="rect">
            <a:avLst/>
          </a:prstGeom>
        </p:spPr>
      </p:pic>
      <p:pic>
        <p:nvPicPr>
          <p:cNvPr id="7" name="Picture 6">
            <a:extLst>
              <a:ext uri="{FF2B5EF4-FFF2-40B4-BE49-F238E27FC236}">
                <a16:creationId xmlns:a16="http://schemas.microsoft.com/office/drawing/2014/main" id="{D57EAB2C-8265-4622-9A64-40AF5EA51EA2}"/>
              </a:ext>
            </a:extLst>
          </p:cNvPr>
          <p:cNvPicPr>
            <a:picLocks noChangeAspect="1"/>
          </p:cNvPicPr>
          <p:nvPr/>
        </p:nvPicPr>
        <p:blipFill>
          <a:blip r:embed="rId4"/>
          <a:stretch>
            <a:fillRect/>
          </a:stretch>
        </p:blipFill>
        <p:spPr>
          <a:xfrm>
            <a:off x="175377" y="4584313"/>
            <a:ext cx="5095875" cy="1695450"/>
          </a:xfrm>
          <a:prstGeom prst="rect">
            <a:avLst/>
          </a:prstGeom>
        </p:spPr>
      </p:pic>
      <p:sp>
        <p:nvSpPr>
          <p:cNvPr id="8" name="Arrow: Down 7">
            <a:extLst>
              <a:ext uri="{FF2B5EF4-FFF2-40B4-BE49-F238E27FC236}">
                <a16:creationId xmlns:a16="http://schemas.microsoft.com/office/drawing/2014/main" id="{53D36267-3BB6-4EFC-B58B-9B7345BD0B45}"/>
              </a:ext>
            </a:extLst>
          </p:cNvPr>
          <p:cNvSpPr/>
          <p:nvPr/>
        </p:nvSpPr>
        <p:spPr>
          <a:xfrm>
            <a:off x="8075612" y="3429000"/>
            <a:ext cx="533400" cy="506849"/>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0D6A05BF-44A1-4068-B2C2-01BBFCF4F65F}"/>
              </a:ext>
            </a:extLst>
          </p:cNvPr>
          <p:cNvSpPr/>
          <p:nvPr/>
        </p:nvSpPr>
        <p:spPr>
          <a:xfrm>
            <a:off x="5275406" y="5105400"/>
            <a:ext cx="990600" cy="457200"/>
          </a:xfrm>
          <a:prstGeom prst="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true positive">
            <a:extLst>
              <a:ext uri="{FF2B5EF4-FFF2-40B4-BE49-F238E27FC236}">
                <a16:creationId xmlns:a16="http://schemas.microsoft.com/office/drawing/2014/main" id="{9EAE614F-1388-4A94-8734-B06CFC27C2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97" y="276225"/>
            <a:ext cx="2241515" cy="407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Thanks </a:t>
            </a:r>
            <a:br>
              <a:rPr lang="en-US" b="1" dirty="0"/>
            </a:br>
            <a:br>
              <a:rPr lang="en-US" b="1" dirty="0"/>
            </a:br>
            <a:r>
              <a:rPr lang="en-US" b="1" dirty="0"/>
              <a:t>Questions ??</a:t>
            </a:r>
            <a:endParaRPr lang="en-US" dirty="0"/>
          </a:p>
        </p:txBody>
      </p:sp>
      <p:sp>
        <p:nvSpPr>
          <p:cNvPr id="5" name="Subtitle 4">
            <a:extLst>
              <a:ext uri="{FF2B5EF4-FFF2-40B4-BE49-F238E27FC236}">
                <a16:creationId xmlns:a16="http://schemas.microsoft.com/office/drawing/2014/main" id="{9195DE6B-A0D5-4B0D-9F1E-41E899F348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008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a:t>
            </a:r>
          </a:p>
        </p:txBody>
      </p:sp>
      <p:sp>
        <p:nvSpPr>
          <p:cNvPr id="14" name="Content Placeholder 13"/>
          <p:cNvSpPr>
            <a:spLocks noGrp="1"/>
          </p:cNvSpPr>
          <p:nvPr>
            <p:ph idx="1"/>
          </p:nvPr>
        </p:nvSpPr>
        <p:spPr/>
        <p:txBody>
          <a:bodyPr>
            <a:normAutofit fontScale="77500" lnSpcReduction="20000"/>
          </a:bodyPr>
          <a:lstStyle/>
          <a:p>
            <a:r>
              <a:rPr lang="en-US" dirty="0">
                <a:latin typeface="Calibri" panose="020F0502020204030204" pitchFamily="34" charset="0"/>
                <a:cs typeface="Calibri" panose="020F0502020204030204" pitchFamily="34" charset="0"/>
              </a:rPr>
              <a:t>Wine which was once viewed as a luxury product is increasingly enjoyed by a wider variety of customers today. </a:t>
            </a:r>
          </a:p>
          <a:p>
            <a:r>
              <a:rPr lang="en-US" dirty="0">
                <a:latin typeface="Calibri" panose="020F0502020204030204" pitchFamily="34" charset="0"/>
                <a:cs typeface="Calibri" panose="020F0502020204030204" pitchFamily="34" charset="0"/>
              </a:rPr>
              <a:t>Portugal is the 11th largest wine producer in the world and the 9th largest wine exporter in the world despite having a total area of only 92.212 km2</a:t>
            </a:r>
          </a:p>
          <a:p>
            <a:r>
              <a:rPr lang="en-US" dirty="0">
                <a:latin typeface="Calibri" panose="020F0502020204030204" pitchFamily="34" charset="0"/>
                <a:cs typeface="Calibri" panose="020F0502020204030204" pitchFamily="34" charset="0"/>
              </a:rPr>
              <a:t>Wine certification and assessment are essential elements in the wine industry in Portugal that prevent adulteration and are important for quality assurance</a:t>
            </a:r>
          </a:p>
          <a:p>
            <a:r>
              <a:rPr lang="en-US" dirty="0">
                <a:latin typeface="Calibri" panose="020F0502020204030204" pitchFamily="34" charset="0"/>
                <a:cs typeface="Calibri" panose="020F0502020204030204" pitchFamily="34" charset="0"/>
              </a:rPr>
              <a:t>Wine certification includes physiochemical tests like determination of density, pH, alcohol quantity, fixed and volatile acidity etc. We have a large datasets having the physiochemical tests results and quality on the scale of 1 to 10 of wines of the Vinho Verde variety</a:t>
            </a:r>
          </a:p>
          <a:p>
            <a:r>
              <a:rPr lang="en-US" dirty="0">
                <a:latin typeface="Calibri" panose="020F0502020204030204" pitchFamily="34" charset="0"/>
                <a:cs typeface="Calibri" panose="020F0502020204030204" pitchFamily="34" charset="0"/>
              </a:rPr>
              <a:t>I am presenting a case study for modeling taste preferences based on the analytical dataset that we have from physiochemical tests of Vinho Verde wines  Such a model can be used not only by the certification bodies but also by the wine producers to improve quality based on the physiochemical properties and by the consumers to predict the quality of wines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CRISP DM Process</a:t>
            </a:r>
          </a:p>
        </p:txBody>
      </p:sp>
      <p:sp>
        <p:nvSpPr>
          <p:cNvPr id="4" name="Content Placeholder 3"/>
          <p:cNvSpPr>
            <a:spLocks noGrp="1"/>
          </p:cNvSpPr>
          <p:nvPr>
            <p:ph sz="half" idx="2"/>
          </p:nvPr>
        </p:nvSpPr>
        <p:spPr>
          <a:xfrm>
            <a:off x="888329" y="1828800"/>
            <a:ext cx="6882484" cy="4267200"/>
          </a:xfrm>
        </p:spPr>
        <p:txBody>
          <a:bodyPr/>
          <a:lstStyle/>
          <a:p>
            <a:r>
              <a:rPr lang="en-US" dirty="0"/>
              <a:t>I will use the CRISP-DM(Cross-Industry Standard Practice for Data Mining) methodology for approaching my project.</a:t>
            </a:r>
          </a:p>
          <a:p>
            <a:r>
              <a:rPr lang="en-US" dirty="0"/>
              <a:t>CRISP-DM is an industry standard process for data mining and it was developed by analysts representing Daimler-Chrysler, SPSS (Statistical Package for the Social Sciences).</a:t>
            </a:r>
          </a:p>
          <a:p>
            <a:r>
              <a:rPr lang="en-US" dirty="0"/>
              <a:t>CRISP-DM states that the life cycle of a data mining project usually consists of six phases which are iterative in nature</a:t>
            </a:r>
          </a:p>
          <a:p>
            <a:endParaRPr lang="en-US" dirty="0"/>
          </a:p>
        </p:txBody>
      </p:sp>
      <p:pic>
        <p:nvPicPr>
          <p:cNvPr id="1026" name="Picture 2" descr="Image result for crisp dm process">
            <a:extLst>
              <a:ext uri="{FF2B5EF4-FFF2-40B4-BE49-F238E27FC236}">
                <a16:creationId xmlns:a16="http://schemas.microsoft.com/office/drawing/2014/main" id="{331C6F87-E384-4A49-AA66-76C38B95E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298" y="1701800"/>
            <a:ext cx="41529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EBBAE-6FF1-464E-9230-5ADF1B951165}"/>
              </a:ext>
            </a:extLst>
          </p:cNvPr>
          <p:cNvSpPr/>
          <p:nvPr/>
        </p:nvSpPr>
        <p:spPr>
          <a:xfrm>
            <a:off x="379413" y="304800"/>
            <a:ext cx="3733800" cy="954107"/>
          </a:xfrm>
          <a:prstGeom prst="rect">
            <a:avLst/>
          </a:prstGeom>
        </p:spPr>
        <p:txBody>
          <a:bodyPr wrap="square">
            <a:spAutoFit/>
          </a:bodyPr>
          <a:lstStyle/>
          <a:p>
            <a:r>
              <a:rPr lang="en-US" sz="1400" b="1" dirty="0">
                <a:highlight>
                  <a:srgbClr val="FF00FF"/>
                </a:highlight>
                <a:latin typeface="Century" panose="02040604050505020304" pitchFamily="18" charset="0"/>
              </a:rPr>
              <a:t>Business Understanding</a:t>
            </a:r>
            <a:r>
              <a:rPr lang="en-US" sz="1400" dirty="0">
                <a:latin typeface="Century" panose="02040604050505020304" pitchFamily="18" charset="0"/>
              </a:rPr>
              <a:t>: This phase involves clearly defining the project objectives and goals, and translating these goals into a problem statement</a:t>
            </a:r>
            <a:endParaRPr lang="en-US" sz="1400" dirty="0"/>
          </a:p>
        </p:txBody>
      </p:sp>
      <p:sp>
        <p:nvSpPr>
          <p:cNvPr id="3" name="Arrow: Right 2">
            <a:extLst>
              <a:ext uri="{FF2B5EF4-FFF2-40B4-BE49-F238E27FC236}">
                <a16:creationId xmlns:a16="http://schemas.microsoft.com/office/drawing/2014/main" id="{0C5A8693-05C8-418F-B8F3-56ED1C79CD61}"/>
              </a:ext>
            </a:extLst>
          </p:cNvPr>
          <p:cNvSpPr/>
          <p:nvPr/>
        </p:nvSpPr>
        <p:spPr>
          <a:xfrm>
            <a:off x="4381788" y="553253"/>
            <a:ext cx="990600" cy="4572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34DA7B3-AF77-4C39-AAEA-C9C760250BC4}"/>
              </a:ext>
            </a:extLst>
          </p:cNvPr>
          <p:cNvSpPr/>
          <p:nvPr/>
        </p:nvSpPr>
        <p:spPr>
          <a:xfrm>
            <a:off x="5942012" y="304800"/>
            <a:ext cx="4684424" cy="1169551"/>
          </a:xfrm>
          <a:prstGeom prst="rect">
            <a:avLst/>
          </a:prstGeom>
        </p:spPr>
        <p:txBody>
          <a:bodyPr wrap="square">
            <a:spAutoFit/>
          </a:bodyPr>
          <a:lstStyle/>
          <a:p>
            <a:r>
              <a:rPr lang="en-US" sz="1400" b="1" dirty="0">
                <a:highlight>
                  <a:srgbClr val="FF00FF"/>
                </a:highlight>
                <a:latin typeface="Century" panose="02040604050505020304" pitchFamily="18" charset="0"/>
              </a:rPr>
              <a:t>Data Understanding: </a:t>
            </a:r>
            <a:r>
              <a:rPr lang="en-US" sz="1400" dirty="0">
                <a:latin typeface="Century" panose="02040604050505020304" pitchFamily="18" charset="0"/>
              </a:rPr>
              <a:t>This phase involves collection of data and performing a preliminary analysis on the data to evaluate the data quality. Data understanding phase may also contain making subsets of data that may have any actionable patterns.</a:t>
            </a:r>
          </a:p>
        </p:txBody>
      </p:sp>
      <p:sp>
        <p:nvSpPr>
          <p:cNvPr id="5" name="Rectangle 4">
            <a:extLst>
              <a:ext uri="{FF2B5EF4-FFF2-40B4-BE49-F238E27FC236}">
                <a16:creationId xmlns:a16="http://schemas.microsoft.com/office/drawing/2014/main" id="{2C274450-A89E-40F3-95C7-6D1A01658B6D}"/>
              </a:ext>
            </a:extLst>
          </p:cNvPr>
          <p:cNvSpPr/>
          <p:nvPr/>
        </p:nvSpPr>
        <p:spPr>
          <a:xfrm>
            <a:off x="6094412" y="2259449"/>
            <a:ext cx="3768437" cy="1169551"/>
          </a:xfrm>
          <a:prstGeom prst="rect">
            <a:avLst/>
          </a:prstGeom>
        </p:spPr>
        <p:txBody>
          <a:bodyPr wrap="square">
            <a:spAutoFit/>
          </a:bodyPr>
          <a:lstStyle/>
          <a:p>
            <a:r>
              <a:rPr lang="en-US" sz="1400" b="1" dirty="0">
                <a:highlight>
                  <a:srgbClr val="FF00FF"/>
                </a:highlight>
                <a:latin typeface="Century" panose="02040604050505020304" pitchFamily="18" charset="0"/>
              </a:rPr>
              <a:t>Data Preparation: </a:t>
            </a:r>
            <a:r>
              <a:rPr lang="en-US" sz="1400" dirty="0">
                <a:latin typeface="Century" panose="02040604050505020304" pitchFamily="18" charset="0"/>
              </a:rPr>
              <a:t>This phase is the most time taking one in the data mining process. It involves cleaning the data, performing certain transformations on the data to get the final dataset</a:t>
            </a:r>
          </a:p>
        </p:txBody>
      </p:sp>
      <p:sp>
        <p:nvSpPr>
          <p:cNvPr id="6" name="Rectangle 5">
            <a:extLst>
              <a:ext uri="{FF2B5EF4-FFF2-40B4-BE49-F238E27FC236}">
                <a16:creationId xmlns:a16="http://schemas.microsoft.com/office/drawing/2014/main" id="{86D64702-6F25-467C-B9EE-CAE94614FF40}"/>
              </a:ext>
            </a:extLst>
          </p:cNvPr>
          <p:cNvSpPr/>
          <p:nvPr/>
        </p:nvSpPr>
        <p:spPr>
          <a:xfrm>
            <a:off x="862734" y="2474892"/>
            <a:ext cx="3276600" cy="738664"/>
          </a:xfrm>
          <a:prstGeom prst="rect">
            <a:avLst/>
          </a:prstGeom>
        </p:spPr>
        <p:txBody>
          <a:bodyPr wrap="square">
            <a:spAutoFit/>
          </a:bodyPr>
          <a:lstStyle/>
          <a:p>
            <a:r>
              <a:rPr lang="en-US" sz="1400" b="1" dirty="0">
                <a:highlight>
                  <a:srgbClr val="FF00FF"/>
                </a:highlight>
                <a:latin typeface="Century" panose="02040604050505020304" pitchFamily="18" charset="0"/>
              </a:rPr>
              <a:t>Modeling: </a:t>
            </a:r>
            <a:r>
              <a:rPr lang="en-US" sz="1400" dirty="0">
                <a:latin typeface="Century" panose="02040604050505020304" pitchFamily="18" charset="0"/>
              </a:rPr>
              <a:t>This phase involves selecting the appropriate modeling technique</a:t>
            </a:r>
          </a:p>
        </p:txBody>
      </p:sp>
      <p:sp>
        <p:nvSpPr>
          <p:cNvPr id="7" name="Rectangle 6">
            <a:extLst>
              <a:ext uri="{FF2B5EF4-FFF2-40B4-BE49-F238E27FC236}">
                <a16:creationId xmlns:a16="http://schemas.microsoft.com/office/drawing/2014/main" id="{67CFF373-7C67-48BA-A579-020BD395E7BE}"/>
              </a:ext>
            </a:extLst>
          </p:cNvPr>
          <p:cNvSpPr/>
          <p:nvPr/>
        </p:nvSpPr>
        <p:spPr>
          <a:xfrm>
            <a:off x="536863" y="4405296"/>
            <a:ext cx="4340225" cy="1169551"/>
          </a:xfrm>
          <a:prstGeom prst="rect">
            <a:avLst/>
          </a:prstGeom>
        </p:spPr>
        <p:txBody>
          <a:bodyPr wrap="square">
            <a:spAutoFit/>
          </a:bodyPr>
          <a:lstStyle/>
          <a:p>
            <a:r>
              <a:rPr lang="en-US" sz="1400" b="1" dirty="0">
                <a:highlight>
                  <a:srgbClr val="FF00FF"/>
                </a:highlight>
                <a:latin typeface="Century" panose="02040604050505020304" pitchFamily="18" charset="0"/>
              </a:rPr>
              <a:t>Evaluation: </a:t>
            </a:r>
            <a:r>
              <a:rPr lang="en-US" sz="1400" dirty="0">
                <a:latin typeface="Century" panose="02040604050505020304" pitchFamily="18" charset="0"/>
              </a:rPr>
              <a:t>The models generated during the modeling phase are evaluated for quality and also its determined whether the business objective is which means whether the problem statement is solved or not</a:t>
            </a:r>
          </a:p>
        </p:txBody>
      </p:sp>
      <p:sp>
        <p:nvSpPr>
          <p:cNvPr id="8" name="Rectangle 7">
            <a:extLst>
              <a:ext uri="{FF2B5EF4-FFF2-40B4-BE49-F238E27FC236}">
                <a16:creationId xmlns:a16="http://schemas.microsoft.com/office/drawing/2014/main" id="{C194B11C-30C8-4E8D-B0FE-5FEF30929125}"/>
              </a:ext>
            </a:extLst>
          </p:cNvPr>
          <p:cNvSpPr/>
          <p:nvPr/>
        </p:nvSpPr>
        <p:spPr>
          <a:xfrm>
            <a:off x="5936960" y="4214098"/>
            <a:ext cx="4340225" cy="954107"/>
          </a:xfrm>
          <a:prstGeom prst="rect">
            <a:avLst/>
          </a:prstGeom>
        </p:spPr>
        <p:txBody>
          <a:bodyPr wrap="square">
            <a:spAutoFit/>
          </a:bodyPr>
          <a:lstStyle/>
          <a:p>
            <a:r>
              <a:rPr lang="en-US" sz="1400" b="1" dirty="0">
                <a:highlight>
                  <a:srgbClr val="FF00FF"/>
                </a:highlight>
                <a:latin typeface="Century" panose="02040604050505020304" pitchFamily="18" charset="0"/>
              </a:rPr>
              <a:t>Deployment: </a:t>
            </a:r>
            <a:r>
              <a:rPr lang="en-US" sz="1400" dirty="0">
                <a:latin typeface="Century" panose="02040604050505020304" pitchFamily="18" charset="0"/>
              </a:rPr>
              <a:t>In this phase the effective models are finally use. It may be making a simple report or using the insights in the daily functioning of a company</a:t>
            </a:r>
          </a:p>
        </p:txBody>
      </p:sp>
      <p:sp>
        <p:nvSpPr>
          <p:cNvPr id="9" name="Arrow: Down 8">
            <a:extLst>
              <a:ext uri="{FF2B5EF4-FFF2-40B4-BE49-F238E27FC236}">
                <a16:creationId xmlns:a16="http://schemas.microsoft.com/office/drawing/2014/main" id="{D023C066-E136-47CB-8623-617F59BA1348}"/>
              </a:ext>
            </a:extLst>
          </p:cNvPr>
          <p:cNvSpPr/>
          <p:nvPr/>
        </p:nvSpPr>
        <p:spPr>
          <a:xfrm>
            <a:off x="7599793" y="1613475"/>
            <a:ext cx="533400" cy="506849"/>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67DFBDD2-5729-48C1-9915-922FC6EB1CC9}"/>
              </a:ext>
            </a:extLst>
          </p:cNvPr>
          <p:cNvSpPr/>
          <p:nvPr/>
        </p:nvSpPr>
        <p:spPr>
          <a:xfrm>
            <a:off x="1446212" y="3491924"/>
            <a:ext cx="533400" cy="506849"/>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DFAB0B4-0C53-4215-82D6-E9A6B0C046E6}"/>
              </a:ext>
            </a:extLst>
          </p:cNvPr>
          <p:cNvSpPr/>
          <p:nvPr/>
        </p:nvSpPr>
        <p:spPr>
          <a:xfrm>
            <a:off x="4884303" y="4462551"/>
            <a:ext cx="990600" cy="4572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40B8D40E-F9DE-4231-AA53-18E12BE5E003}"/>
              </a:ext>
            </a:extLst>
          </p:cNvPr>
          <p:cNvSpPr/>
          <p:nvPr/>
        </p:nvSpPr>
        <p:spPr>
          <a:xfrm>
            <a:off x="4494212" y="2587336"/>
            <a:ext cx="990600" cy="457200"/>
          </a:xfrm>
          <a:prstGeom prst="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CA479A-0790-4588-AD63-E9C36F419ADD}"/>
              </a:ext>
            </a:extLst>
          </p:cNvPr>
          <p:cNvSpPr/>
          <p:nvPr/>
        </p:nvSpPr>
        <p:spPr>
          <a:xfrm>
            <a:off x="684212" y="685800"/>
            <a:ext cx="6092825" cy="1477328"/>
          </a:xfrm>
          <a:prstGeom prst="rect">
            <a:avLst/>
          </a:prstGeom>
        </p:spPr>
        <p:txBody>
          <a:bodyPr>
            <a:spAutoFit/>
          </a:bodyPr>
          <a:lstStyle/>
          <a:p>
            <a:r>
              <a:rPr lang="en-US" sz="1800" dirty="0">
                <a:latin typeface="Century" panose="02040604050505020304" pitchFamily="18" charset="0"/>
              </a:rPr>
              <a:t>Profound Question: Can we predict the quality of wine by applying a data mining</a:t>
            </a:r>
          </a:p>
          <a:p>
            <a:r>
              <a:rPr lang="en-US" sz="1800" dirty="0">
                <a:latin typeface="Century" panose="02040604050505020304" pitchFamily="18" charset="0"/>
              </a:rPr>
              <a:t>model on the analytical dataset that we have from physiochemical tests of Vinho</a:t>
            </a:r>
          </a:p>
          <a:p>
            <a:r>
              <a:rPr lang="en-US" sz="1800" dirty="0">
                <a:latin typeface="Century" panose="02040604050505020304" pitchFamily="18" charset="0"/>
              </a:rPr>
              <a:t>Verde wines?</a:t>
            </a:r>
          </a:p>
        </p:txBody>
      </p:sp>
      <p:sp>
        <p:nvSpPr>
          <p:cNvPr id="7" name="Rectangle 6">
            <a:extLst>
              <a:ext uri="{FF2B5EF4-FFF2-40B4-BE49-F238E27FC236}">
                <a16:creationId xmlns:a16="http://schemas.microsoft.com/office/drawing/2014/main" id="{2974EC9F-B9FF-4BBC-AC5C-815A10989763}"/>
              </a:ext>
            </a:extLst>
          </p:cNvPr>
          <p:cNvSpPr/>
          <p:nvPr/>
        </p:nvSpPr>
        <p:spPr>
          <a:xfrm>
            <a:off x="5865812" y="2743200"/>
            <a:ext cx="6092825" cy="923330"/>
          </a:xfrm>
          <a:prstGeom prst="rect">
            <a:avLst/>
          </a:prstGeom>
        </p:spPr>
        <p:txBody>
          <a:bodyPr>
            <a:spAutoFit/>
          </a:bodyPr>
          <a:lstStyle/>
          <a:p>
            <a:r>
              <a:rPr lang="en-US" sz="1800" dirty="0">
                <a:latin typeface="Century" panose="02040604050505020304" pitchFamily="18" charset="0"/>
              </a:rPr>
              <a:t>Goal: The goal of this project is to derive rules to predict the quality of wines</a:t>
            </a:r>
          </a:p>
          <a:p>
            <a:r>
              <a:rPr lang="en-US" sz="1800" dirty="0">
                <a:latin typeface="Century" panose="02040604050505020304" pitchFamily="18" charset="0"/>
              </a:rPr>
              <a:t>based on data mining algorithms.</a:t>
            </a:r>
          </a:p>
        </p:txBody>
      </p:sp>
      <p:sp>
        <p:nvSpPr>
          <p:cNvPr id="8" name="Rectangle 7">
            <a:extLst>
              <a:ext uri="{FF2B5EF4-FFF2-40B4-BE49-F238E27FC236}">
                <a16:creationId xmlns:a16="http://schemas.microsoft.com/office/drawing/2014/main" id="{816EB57C-21B9-4D31-AD4C-2E4538F8A43B}"/>
              </a:ext>
            </a:extLst>
          </p:cNvPr>
          <p:cNvSpPr/>
          <p:nvPr/>
        </p:nvSpPr>
        <p:spPr>
          <a:xfrm>
            <a:off x="455613" y="3943529"/>
            <a:ext cx="5181600" cy="2031325"/>
          </a:xfrm>
          <a:prstGeom prst="rect">
            <a:avLst/>
          </a:prstGeom>
        </p:spPr>
        <p:txBody>
          <a:bodyPr wrap="square">
            <a:spAutoFit/>
          </a:bodyPr>
          <a:lstStyle/>
          <a:p>
            <a:r>
              <a:rPr lang="en-US" sz="1800" dirty="0">
                <a:latin typeface="Century" panose="02040604050505020304" pitchFamily="18" charset="0"/>
              </a:rPr>
              <a:t>Application: The predictions from this model can be used by manufacturers to</a:t>
            </a:r>
          </a:p>
          <a:p>
            <a:r>
              <a:rPr lang="en-US" sz="1800" dirty="0">
                <a:latin typeface="Century" panose="02040604050505020304" pitchFamily="18" charset="0"/>
              </a:rPr>
              <a:t>improve the quality of wines, certification agencies for better understanding of</a:t>
            </a:r>
          </a:p>
          <a:p>
            <a:r>
              <a:rPr lang="en-US" sz="1800" dirty="0">
                <a:latin typeface="Century" panose="02040604050505020304" pitchFamily="18" charset="0"/>
              </a:rPr>
              <a:t>aspects important for quality and lastly by customers to be make informed</a:t>
            </a:r>
          </a:p>
          <a:p>
            <a:r>
              <a:rPr lang="en-US" sz="1800" dirty="0">
                <a:latin typeface="Century" panose="02040604050505020304" pitchFamily="18" charset="0"/>
              </a:rPr>
              <a:t>decisions while buying wines.</a:t>
            </a:r>
            <a:endParaRPr lang="en-US" sz="1800"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Understanding</a:t>
            </a:r>
          </a:p>
        </p:txBody>
      </p:sp>
      <p:sp>
        <p:nvSpPr>
          <p:cNvPr id="3" name="Rectangle 2">
            <a:extLst>
              <a:ext uri="{FF2B5EF4-FFF2-40B4-BE49-F238E27FC236}">
                <a16:creationId xmlns:a16="http://schemas.microsoft.com/office/drawing/2014/main" id="{31A9DCDD-1105-4492-983F-FBAF569B96DA}"/>
              </a:ext>
            </a:extLst>
          </p:cNvPr>
          <p:cNvSpPr/>
          <p:nvPr/>
        </p:nvSpPr>
        <p:spPr>
          <a:xfrm>
            <a:off x="808784" y="1962063"/>
            <a:ext cx="10571256" cy="1477328"/>
          </a:xfrm>
          <a:prstGeom prst="rect">
            <a:avLst/>
          </a:prstGeom>
        </p:spPr>
        <p:txBody>
          <a:bodyPr wrap="square">
            <a:spAutoFit/>
          </a:bodyPr>
          <a:lstStyle/>
          <a:p>
            <a:r>
              <a:rPr lang="en-US" sz="1800" dirty="0">
                <a:latin typeface="Century" panose="02040604050505020304" pitchFamily="18" charset="0"/>
              </a:rPr>
              <a:t>This dataset is related to the white wine variants of the Portuguese Vinho Verde variety of</a:t>
            </a:r>
          </a:p>
          <a:p>
            <a:r>
              <a:rPr lang="en-US" sz="1800" dirty="0">
                <a:latin typeface="Century" panose="02040604050505020304" pitchFamily="18" charset="0"/>
              </a:rPr>
              <a:t>wine. Due to privacy and logistics issues the dataset only contains physiochemical(input)</a:t>
            </a:r>
          </a:p>
          <a:p>
            <a:r>
              <a:rPr lang="en-US" sz="1800" dirty="0">
                <a:latin typeface="Century" panose="02040604050505020304" pitchFamily="18" charset="0"/>
              </a:rPr>
              <a:t>and sensory(output) variables</a:t>
            </a:r>
          </a:p>
          <a:p>
            <a:endParaRPr lang="en-US" sz="1800" dirty="0">
              <a:latin typeface="Century" panose="02040604050505020304" pitchFamily="18" charset="0"/>
            </a:endParaRPr>
          </a:p>
          <a:p>
            <a:r>
              <a:rPr lang="en-US" sz="1800" dirty="0">
                <a:latin typeface="Century" panose="02040604050505020304" pitchFamily="18" charset="0"/>
              </a:rPr>
              <a:t>Data source: https://archive.ics.uci.edu/ml/datasets/Wine+Quality</a:t>
            </a:r>
          </a:p>
        </p:txBody>
      </p:sp>
      <p:pic>
        <p:nvPicPr>
          <p:cNvPr id="4" name="Picture 3">
            <a:extLst>
              <a:ext uri="{FF2B5EF4-FFF2-40B4-BE49-F238E27FC236}">
                <a16:creationId xmlns:a16="http://schemas.microsoft.com/office/drawing/2014/main" id="{EE781C13-252A-4C1E-BF25-CD85CA51AF40}"/>
              </a:ext>
            </a:extLst>
          </p:cNvPr>
          <p:cNvPicPr>
            <a:picLocks noChangeAspect="1"/>
          </p:cNvPicPr>
          <p:nvPr/>
        </p:nvPicPr>
        <p:blipFill>
          <a:blip r:embed="rId2"/>
          <a:stretch>
            <a:fillRect/>
          </a:stretch>
        </p:blipFill>
        <p:spPr>
          <a:xfrm>
            <a:off x="531812" y="3734290"/>
            <a:ext cx="10407558" cy="2226101"/>
          </a:xfrm>
          <a:prstGeom prst="rect">
            <a:avLst/>
          </a:prstGeom>
        </p:spPr>
      </p:pic>
    </p:spTree>
    <p:extLst>
      <p:ext uri="{BB962C8B-B14F-4D97-AF65-F5344CB8AC3E}">
        <p14:creationId xmlns:p14="http://schemas.microsoft.com/office/powerpoint/2010/main" val="289106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381000"/>
            <a:ext cx="10209451" cy="558800"/>
          </a:xfrm>
        </p:spPr>
        <p:txBody>
          <a:bodyPr>
            <a:normAutofit fontScale="90000"/>
          </a:bodyPr>
          <a:lstStyle/>
          <a:p>
            <a:r>
              <a:rPr lang="en-US" dirty="0"/>
              <a:t>Data Understanding</a:t>
            </a:r>
          </a:p>
        </p:txBody>
      </p:sp>
      <p:graphicFrame>
        <p:nvGraphicFramePr>
          <p:cNvPr id="4" name="Table 3">
            <a:extLst>
              <a:ext uri="{FF2B5EF4-FFF2-40B4-BE49-F238E27FC236}">
                <a16:creationId xmlns:a16="http://schemas.microsoft.com/office/drawing/2014/main" id="{BA4FD03A-0B49-4201-BBCC-F861F90D5ED1}"/>
              </a:ext>
            </a:extLst>
          </p:cNvPr>
          <p:cNvGraphicFramePr>
            <a:graphicFrameLocks noGrp="1"/>
          </p:cNvGraphicFramePr>
          <p:nvPr>
            <p:extLst>
              <p:ext uri="{D42A27DB-BD31-4B8C-83A1-F6EECF244321}">
                <p14:modId xmlns:p14="http://schemas.microsoft.com/office/powerpoint/2010/main" val="1752261341"/>
              </p:ext>
            </p:extLst>
          </p:nvPr>
        </p:nvGraphicFramePr>
        <p:xfrm>
          <a:off x="416836" y="974436"/>
          <a:ext cx="10706775" cy="5273963"/>
        </p:xfrm>
        <a:graphic>
          <a:graphicData uri="http://schemas.openxmlformats.org/drawingml/2006/table">
            <a:tbl>
              <a:tblPr firstRow="1" bandRow="1">
                <a:tableStyleId>{D03447BB-5D67-496B-8E87-E561075AD55C}</a:tableStyleId>
              </a:tblPr>
              <a:tblGrid>
                <a:gridCol w="2208847">
                  <a:extLst>
                    <a:ext uri="{9D8B030D-6E8A-4147-A177-3AD203B41FA5}">
                      <a16:colId xmlns:a16="http://schemas.microsoft.com/office/drawing/2014/main" val="58439993"/>
                    </a:ext>
                  </a:extLst>
                </a:gridCol>
                <a:gridCol w="8497928">
                  <a:extLst>
                    <a:ext uri="{9D8B030D-6E8A-4147-A177-3AD203B41FA5}">
                      <a16:colId xmlns:a16="http://schemas.microsoft.com/office/drawing/2014/main" val="570329469"/>
                    </a:ext>
                  </a:extLst>
                </a:gridCol>
              </a:tblGrid>
              <a:tr h="371621">
                <a:tc>
                  <a:txBody>
                    <a:bodyPr/>
                    <a:lstStyle/>
                    <a:p>
                      <a:r>
                        <a:rPr lang="en-US" sz="1400" dirty="0"/>
                        <a:t>Attribute </a:t>
                      </a:r>
                    </a:p>
                  </a:txBody>
                  <a:tcPr/>
                </a:tc>
                <a:tc>
                  <a:txBody>
                    <a:bodyPr/>
                    <a:lstStyle/>
                    <a:p>
                      <a:r>
                        <a:rPr lang="en-US" sz="1400" dirty="0"/>
                        <a:t>Description</a:t>
                      </a:r>
                    </a:p>
                  </a:txBody>
                  <a:tcPr/>
                </a:tc>
                <a:extLst>
                  <a:ext uri="{0D108BD9-81ED-4DB2-BD59-A6C34878D82A}">
                    <a16:rowId xmlns:a16="http://schemas.microsoft.com/office/drawing/2014/main" val="185857719"/>
                  </a:ext>
                </a:extLst>
              </a:tr>
              <a:tr h="519251">
                <a:tc>
                  <a:txBody>
                    <a:bodyPr/>
                    <a:lstStyle/>
                    <a:p>
                      <a:r>
                        <a:rPr lang="en-US" sz="1400" b="0" i="0" u="none" strike="noStrike" kern="1200" baseline="0" dirty="0">
                          <a:solidFill>
                            <a:schemeClr val="lt1"/>
                          </a:solidFill>
                          <a:latin typeface="+mn-lt"/>
                          <a:ea typeface="+mn-ea"/>
                          <a:cs typeface="+mn-cs"/>
                        </a:rPr>
                        <a:t>fixed acidity</a:t>
                      </a:r>
                      <a:endParaRPr lang="en-US" sz="1400" dirty="0"/>
                    </a:p>
                  </a:txBody>
                  <a:tcPr/>
                </a:tc>
                <a:tc>
                  <a:txBody>
                    <a:bodyPr/>
                    <a:lstStyle/>
                    <a:p>
                      <a:r>
                        <a:rPr lang="en-US" sz="1400" b="0" i="0" u="none" strike="noStrike" kern="1200" baseline="0" dirty="0">
                          <a:solidFill>
                            <a:schemeClr val="lt1"/>
                          </a:solidFill>
                          <a:latin typeface="+mn-lt"/>
                          <a:ea typeface="+mn-ea"/>
                          <a:cs typeface="+mn-cs"/>
                        </a:rPr>
                        <a:t>Acidity is a fundamental property of wine, imparting sourness and resistance to microbial infection. Fixed acidity is the no. of grams of tartaric acid per dm3</a:t>
                      </a:r>
                    </a:p>
                  </a:txBody>
                  <a:tcPr/>
                </a:tc>
                <a:extLst>
                  <a:ext uri="{0D108BD9-81ED-4DB2-BD59-A6C34878D82A}">
                    <a16:rowId xmlns:a16="http://schemas.microsoft.com/office/drawing/2014/main" val="3610546180"/>
                  </a:ext>
                </a:extLst>
              </a:tr>
              <a:tr h="519251">
                <a:tc>
                  <a:txBody>
                    <a:bodyPr/>
                    <a:lstStyle/>
                    <a:p>
                      <a:r>
                        <a:rPr lang="en-US" sz="1400" b="0" i="0" u="none" strike="noStrike" kern="1200" baseline="0" dirty="0">
                          <a:solidFill>
                            <a:schemeClr val="lt1"/>
                          </a:solidFill>
                          <a:latin typeface="+mn-lt"/>
                          <a:ea typeface="+mn-ea"/>
                          <a:cs typeface="+mn-cs"/>
                        </a:rPr>
                        <a:t>volatile acidity</a:t>
                      </a:r>
                    </a:p>
                  </a:txBody>
                  <a:tcPr/>
                </a:tc>
                <a:tc>
                  <a:txBody>
                    <a:bodyPr/>
                    <a:lstStyle/>
                    <a:p>
                      <a:r>
                        <a:rPr lang="en-US" sz="1400" b="0" i="0" u="none" strike="noStrike" kern="1200" baseline="0" dirty="0">
                          <a:solidFill>
                            <a:schemeClr val="lt1"/>
                          </a:solidFill>
                          <a:latin typeface="+mn-lt"/>
                          <a:ea typeface="+mn-ea"/>
                          <a:cs typeface="+mn-cs"/>
                        </a:rPr>
                        <a:t>Wine spoilage is legally defined by volatile acidity which is calculated as no. of grams of acetic acid per dm3 of wine</a:t>
                      </a:r>
                    </a:p>
                  </a:txBody>
                  <a:tcPr/>
                </a:tc>
                <a:extLst>
                  <a:ext uri="{0D108BD9-81ED-4DB2-BD59-A6C34878D82A}">
                    <a16:rowId xmlns:a16="http://schemas.microsoft.com/office/drawing/2014/main" val="1209288672"/>
                  </a:ext>
                </a:extLst>
              </a:tr>
              <a:tr h="371621">
                <a:tc>
                  <a:txBody>
                    <a:bodyPr/>
                    <a:lstStyle/>
                    <a:p>
                      <a:r>
                        <a:rPr lang="en-US" sz="1400" b="0" i="0" u="none" strike="noStrike" kern="1200" baseline="0" dirty="0">
                          <a:solidFill>
                            <a:schemeClr val="lt1"/>
                          </a:solidFill>
                          <a:latin typeface="+mn-lt"/>
                          <a:ea typeface="+mn-ea"/>
                          <a:cs typeface="+mn-cs"/>
                        </a:rPr>
                        <a:t>citric acid</a:t>
                      </a:r>
                    </a:p>
                  </a:txBody>
                  <a:tcPr/>
                </a:tc>
                <a:tc>
                  <a:txBody>
                    <a:bodyPr/>
                    <a:lstStyle/>
                    <a:p>
                      <a:r>
                        <a:rPr lang="en-US" sz="1400" b="0" i="0" u="none" strike="noStrike" kern="1200" baseline="0" dirty="0">
                          <a:solidFill>
                            <a:schemeClr val="lt1"/>
                          </a:solidFill>
                          <a:latin typeface="+mn-lt"/>
                          <a:ea typeface="+mn-ea"/>
                          <a:cs typeface="+mn-cs"/>
                        </a:rPr>
                        <a:t>It is the no. of grams of citric acid per dm3 of wine</a:t>
                      </a:r>
                    </a:p>
                  </a:txBody>
                  <a:tcPr/>
                </a:tc>
                <a:extLst>
                  <a:ext uri="{0D108BD9-81ED-4DB2-BD59-A6C34878D82A}">
                    <a16:rowId xmlns:a16="http://schemas.microsoft.com/office/drawing/2014/main" val="2660220235"/>
                  </a:ext>
                </a:extLst>
              </a:tr>
              <a:tr h="371621">
                <a:tc>
                  <a:txBody>
                    <a:bodyPr/>
                    <a:lstStyle/>
                    <a:p>
                      <a:r>
                        <a:rPr lang="en-US" sz="1400" b="0" i="0" u="none" strike="noStrike" kern="1200" baseline="0" dirty="0">
                          <a:solidFill>
                            <a:schemeClr val="lt1"/>
                          </a:solidFill>
                          <a:latin typeface="+mn-lt"/>
                          <a:ea typeface="+mn-ea"/>
                          <a:cs typeface="+mn-cs"/>
                        </a:rPr>
                        <a:t>residual sugar</a:t>
                      </a:r>
                    </a:p>
                  </a:txBody>
                  <a:tcPr/>
                </a:tc>
                <a:tc>
                  <a:txBody>
                    <a:bodyPr/>
                    <a:lstStyle/>
                    <a:p>
                      <a:r>
                        <a:rPr lang="en-US" sz="1400" b="0" i="0" u="none" strike="noStrike" kern="1200" baseline="0" dirty="0">
                          <a:solidFill>
                            <a:schemeClr val="lt1"/>
                          </a:solidFill>
                          <a:latin typeface="+mn-lt"/>
                          <a:ea typeface="+mn-ea"/>
                          <a:cs typeface="+mn-cs"/>
                        </a:rPr>
                        <a:t>Residual sugar refers to the sugar remaining after fermentation stops. Given as no. of grams per dm3</a:t>
                      </a:r>
                    </a:p>
                  </a:txBody>
                  <a:tcPr/>
                </a:tc>
                <a:extLst>
                  <a:ext uri="{0D108BD9-81ED-4DB2-BD59-A6C34878D82A}">
                    <a16:rowId xmlns:a16="http://schemas.microsoft.com/office/drawing/2014/main" val="916625552"/>
                  </a:ext>
                </a:extLst>
              </a:tr>
              <a:tr h="371621">
                <a:tc>
                  <a:txBody>
                    <a:bodyPr/>
                    <a:lstStyle/>
                    <a:p>
                      <a:r>
                        <a:rPr lang="en-US" sz="1400" b="0" i="0" u="none" strike="noStrike" kern="1200" baseline="0" dirty="0">
                          <a:solidFill>
                            <a:schemeClr val="lt1"/>
                          </a:solidFill>
                          <a:latin typeface="+mn-lt"/>
                          <a:ea typeface="+mn-ea"/>
                          <a:cs typeface="+mn-cs"/>
                        </a:rPr>
                        <a:t>chlorides</a:t>
                      </a:r>
                    </a:p>
                  </a:txBody>
                  <a:tcPr/>
                </a:tc>
                <a:tc>
                  <a:txBody>
                    <a:bodyPr/>
                    <a:lstStyle/>
                    <a:p>
                      <a:r>
                        <a:rPr lang="en-US" sz="1400" b="0" i="0" u="none" strike="noStrike" kern="1200" baseline="0" dirty="0">
                          <a:solidFill>
                            <a:schemeClr val="lt1"/>
                          </a:solidFill>
                          <a:latin typeface="+mn-lt"/>
                          <a:ea typeface="+mn-ea"/>
                          <a:cs typeface="+mn-cs"/>
                        </a:rPr>
                        <a:t>It is the no. of grams of sodium chloride per dm3 of wine</a:t>
                      </a:r>
                    </a:p>
                  </a:txBody>
                  <a:tcPr/>
                </a:tc>
                <a:extLst>
                  <a:ext uri="{0D108BD9-81ED-4DB2-BD59-A6C34878D82A}">
                    <a16:rowId xmlns:a16="http://schemas.microsoft.com/office/drawing/2014/main" val="2377599611"/>
                  </a:ext>
                </a:extLst>
              </a:tr>
              <a:tr h="371621">
                <a:tc>
                  <a:txBody>
                    <a:bodyPr/>
                    <a:lstStyle/>
                    <a:p>
                      <a:r>
                        <a:rPr lang="en-US" sz="1400" b="0" i="0" u="none" strike="noStrike" kern="1200" baseline="0" dirty="0">
                          <a:solidFill>
                            <a:schemeClr val="lt1"/>
                          </a:solidFill>
                          <a:latin typeface="+mn-lt"/>
                          <a:ea typeface="+mn-ea"/>
                          <a:cs typeface="+mn-cs"/>
                        </a:rPr>
                        <a:t>free sulfur dioxide</a:t>
                      </a:r>
                    </a:p>
                  </a:txBody>
                  <a:tcPr/>
                </a:tc>
                <a:tc>
                  <a:txBody>
                    <a:bodyPr/>
                    <a:lstStyle/>
                    <a:p>
                      <a:r>
                        <a:rPr lang="en-US" sz="1400" b="0" i="0" u="none" strike="noStrike" kern="1200" baseline="0" dirty="0">
                          <a:solidFill>
                            <a:schemeClr val="lt1"/>
                          </a:solidFill>
                          <a:latin typeface="+mn-lt"/>
                          <a:ea typeface="+mn-ea"/>
                          <a:cs typeface="+mn-cs"/>
                        </a:rPr>
                        <a:t>It is the no. of grams of free sulfites per dm3 of wine</a:t>
                      </a:r>
                    </a:p>
                  </a:txBody>
                  <a:tcPr/>
                </a:tc>
                <a:extLst>
                  <a:ext uri="{0D108BD9-81ED-4DB2-BD59-A6C34878D82A}">
                    <a16:rowId xmlns:a16="http://schemas.microsoft.com/office/drawing/2014/main" val="2514739150"/>
                  </a:ext>
                </a:extLst>
              </a:tr>
              <a:tr h="371621">
                <a:tc>
                  <a:txBody>
                    <a:bodyPr/>
                    <a:lstStyle/>
                    <a:p>
                      <a:r>
                        <a:rPr lang="en-US" sz="1400" b="0" i="0" u="none" strike="noStrike" kern="1200" baseline="0" dirty="0">
                          <a:solidFill>
                            <a:schemeClr val="lt1"/>
                          </a:solidFill>
                          <a:latin typeface="+mn-lt"/>
                          <a:ea typeface="+mn-ea"/>
                          <a:cs typeface="+mn-cs"/>
                        </a:rPr>
                        <a:t>total sulfur dioxide</a:t>
                      </a:r>
                    </a:p>
                  </a:txBody>
                  <a:tcPr/>
                </a:tc>
                <a:tc>
                  <a:txBody>
                    <a:bodyPr/>
                    <a:lstStyle/>
                    <a:p>
                      <a:r>
                        <a:rPr lang="en-US" sz="1400" b="0" i="0" u="none" strike="noStrike" kern="1200" baseline="0" dirty="0">
                          <a:solidFill>
                            <a:schemeClr val="lt1"/>
                          </a:solidFill>
                          <a:latin typeface="+mn-lt"/>
                          <a:ea typeface="+mn-ea"/>
                          <a:cs typeface="+mn-cs"/>
                        </a:rPr>
                        <a:t>It is the no. of grams of total sulfite (free sulfite+ bound sulfite) in per dm3 of wine</a:t>
                      </a:r>
                    </a:p>
                  </a:txBody>
                  <a:tcPr/>
                </a:tc>
                <a:extLst>
                  <a:ext uri="{0D108BD9-81ED-4DB2-BD59-A6C34878D82A}">
                    <a16:rowId xmlns:a16="http://schemas.microsoft.com/office/drawing/2014/main" val="1944932171"/>
                  </a:ext>
                </a:extLst>
              </a:tr>
              <a:tr h="371621">
                <a:tc>
                  <a:txBody>
                    <a:bodyPr/>
                    <a:lstStyle/>
                    <a:p>
                      <a:r>
                        <a:rPr lang="en-US" sz="1400" b="0" i="0" u="none" strike="noStrike" kern="1200" baseline="0" dirty="0">
                          <a:solidFill>
                            <a:schemeClr val="lt1"/>
                          </a:solidFill>
                          <a:latin typeface="+mn-lt"/>
                          <a:ea typeface="+mn-ea"/>
                          <a:cs typeface="+mn-cs"/>
                        </a:rPr>
                        <a:t>density</a:t>
                      </a:r>
                    </a:p>
                  </a:txBody>
                  <a:tcPr/>
                </a:tc>
                <a:tc>
                  <a:txBody>
                    <a:bodyPr/>
                    <a:lstStyle/>
                    <a:p>
                      <a:r>
                        <a:rPr lang="en-US" sz="1400" b="0" i="0" u="none" strike="noStrike" kern="1200" baseline="0" dirty="0">
                          <a:solidFill>
                            <a:schemeClr val="lt1"/>
                          </a:solidFill>
                          <a:latin typeface="+mn-lt"/>
                          <a:ea typeface="+mn-ea"/>
                          <a:cs typeface="+mn-cs"/>
                        </a:rPr>
                        <a:t>It gives the density of the wine in grams per cm3</a:t>
                      </a:r>
                    </a:p>
                  </a:txBody>
                  <a:tcPr/>
                </a:tc>
                <a:extLst>
                  <a:ext uri="{0D108BD9-81ED-4DB2-BD59-A6C34878D82A}">
                    <a16:rowId xmlns:a16="http://schemas.microsoft.com/office/drawing/2014/main" val="3359725677"/>
                  </a:ext>
                </a:extLst>
              </a:tr>
              <a:tr h="371621">
                <a:tc>
                  <a:txBody>
                    <a:bodyPr/>
                    <a:lstStyle/>
                    <a:p>
                      <a:r>
                        <a:rPr lang="en-US" sz="1400" b="0" i="0" u="none" strike="noStrike" kern="1200" baseline="0" dirty="0">
                          <a:solidFill>
                            <a:schemeClr val="lt1"/>
                          </a:solidFill>
                          <a:latin typeface="+mn-lt"/>
                          <a:ea typeface="+mn-ea"/>
                          <a:cs typeface="+mn-cs"/>
                        </a:rPr>
                        <a:t>pH</a:t>
                      </a:r>
                    </a:p>
                  </a:txBody>
                  <a:tcPr/>
                </a:tc>
                <a:tc>
                  <a:txBody>
                    <a:bodyPr/>
                    <a:lstStyle/>
                    <a:p>
                      <a:r>
                        <a:rPr lang="en-US" sz="1400" b="0" i="0" u="none" strike="noStrike" kern="1200" baseline="0" dirty="0">
                          <a:solidFill>
                            <a:schemeClr val="lt1"/>
                          </a:solidFill>
                          <a:latin typeface="+mn-lt"/>
                          <a:ea typeface="+mn-ea"/>
                          <a:cs typeface="+mn-cs"/>
                        </a:rPr>
                        <a:t>It gives the pH of the wines. pH is used to measure ripeness in relation to acidity</a:t>
                      </a:r>
                    </a:p>
                  </a:txBody>
                  <a:tcPr/>
                </a:tc>
                <a:extLst>
                  <a:ext uri="{0D108BD9-81ED-4DB2-BD59-A6C34878D82A}">
                    <a16:rowId xmlns:a16="http://schemas.microsoft.com/office/drawing/2014/main" val="856336106"/>
                  </a:ext>
                </a:extLst>
              </a:tr>
              <a:tr h="519251">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mn-lt"/>
                          <a:ea typeface="+mn-ea"/>
                          <a:cs typeface="+mn-cs"/>
                        </a:rPr>
                        <a:t>sulphates</a:t>
                      </a:r>
                    </a:p>
                    <a:p>
                      <a:endParaRPr lang="en-US" sz="1400" b="0" i="0" u="none" strike="noStrike" kern="1200" baseline="0" dirty="0">
                        <a:solidFill>
                          <a:schemeClr val="lt1"/>
                        </a:solidFill>
                        <a:latin typeface="+mn-lt"/>
                        <a:ea typeface="+mn-ea"/>
                        <a:cs typeface="+mn-cs"/>
                      </a:endParaRPr>
                    </a:p>
                  </a:txBody>
                  <a:tcPr/>
                </a:tc>
                <a:tc>
                  <a:txBody>
                    <a:bodyPr/>
                    <a:lstStyle/>
                    <a:p>
                      <a:r>
                        <a:rPr lang="en-US" sz="1400" b="0" i="0" u="none" strike="noStrike" kern="1200" baseline="0" dirty="0">
                          <a:solidFill>
                            <a:schemeClr val="lt1"/>
                          </a:solidFill>
                          <a:latin typeface="+mn-lt"/>
                          <a:ea typeface="+mn-ea"/>
                          <a:cs typeface="+mn-cs"/>
                        </a:rPr>
                        <a:t>It gives the no. of grams of potassium sulphate per dm3 of wine</a:t>
                      </a:r>
                    </a:p>
                  </a:txBody>
                  <a:tcPr/>
                </a:tc>
                <a:extLst>
                  <a:ext uri="{0D108BD9-81ED-4DB2-BD59-A6C34878D82A}">
                    <a16:rowId xmlns:a16="http://schemas.microsoft.com/office/drawing/2014/main" val="432229309"/>
                  </a:ext>
                </a:extLst>
              </a:tr>
              <a:tr h="371621">
                <a:tc>
                  <a:txBody>
                    <a:bodyPr/>
                    <a:lstStyle/>
                    <a:p>
                      <a:r>
                        <a:rPr lang="en-US" sz="1400" b="0" i="0" u="none" strike="noStrike" kern="1200" baseline="0" dirty="0">
                          <a:solidFill>
                            <a:schemeClr val="lt1"/>
                          </a:solidFill>
                          <a:latin typeface="+mn-lt"/>
                          <a:ea typeface="+mn-ea"/>
                          <a:cs typeface="+mn-cs"/>
                        </a:rPr>
                        <a:t>alcohol</a:t>
                      </a:r>
                    </a:p>
                  </a:txBody>
                  <a:tcPr/>
                </a:tc>
                <a:tc>
                  <a:txBody>
                    <a:bodyPr/>
                    <a:lstStyle/>
                    <a:p>
                      <a:r>
                        <a:rPr lang="en-US" sz="1400" b="0" i="0" u="none" strike="noStrike" kern="1200" baseline="0" dirty="0">
                          <a:solidFill>
                            <a:schemeClr val="lt1"/>
                          </a:solidFill>
                          <a:latin typeface="+mn-lt"/>
                          <a:ea typeface="+mn-ea"/>
                          <a:cs typeface="+mn-cs"/>
                        </a:rPr>
                        <a:t>It gives the volume of alcohol in percentage</a:t>
                      </a:r>
                    </a:p>
                  </a:txBody>
                  <a:tcPr/>
                </a:tc>
                <a:extLst>
                  <a:ext uri="{0D108BD9-81ED-4DB2-BD59-A6C34878D82A}">
                    <a16:rowId xmlns:a16="http://schemas.microsoft.com/office/drawing/2014/main" val="4873057"/>
                  </a:ext>
                </a:extLst>
              </a:tr>
              <a:tr h="371621">
                <a:tc>
                  <a:txBody>
                    <a:bodyPr/>
                    <a:lstStyle/>
                    <a:p>
                      <a:r>
                        <a:rPr lang="en-US" sz="1400" b="0" i="0" u="none" strike="noStrike" kern="1200" baseline="0" dirty="0">
                          <a:solidFill>
                            <a:schemeClr val="lt1"/>
                          </a:solidFill>
                          <a:latin typeface="+mn-lt"/>
                          <a:ea typeface="+mn-ea"/>
                          <a:cs typeface="+mn-cs"/>
                        </a:rPr>
                        <a:t>quality</a:t>
                      </a:r>
                    </a:p>
                  </a:txBody>
                  <a:tcPr/>
                </a:tc>
                <a:tc>
                  <a:txBody>
                    <a:bodyPr/>
                    <a:lstStyle/>
                    <a:p>
                      <a:r>
                        <a:rPr lang="en-US" sz="1400" b="0" i="0" u="none" strike="noStrike" kern="1200" baseline="0" dirty="0">
                          <a:solidFill>
                            <a:schemeClr val="lt1"/>
                          </a:solidFill>
                          <a:latin typeface="+mn-lt"/>
                          <a:ea typeface="+mn-ea"/>
                          <a:cs typeface="+mn-cs"/>
                        </a:rPr>
                        <a:t>This is the target variable. Here the wine is rated from 1-10 based on the quality</a:t>
                      </a:r>
                    </a:p>
                  </a:txBody>
                  <a:tcPr/>
                </a:tc>
                <a:extLst>
                  <a:ext uri="{0D108BD9-81ED-4DB2-BD59-A6C34878D82A}">
                    <a16:rowId xmlns:a16="http://schemas.microsoft.com/office/drawing/2014/main" val="3414876724"/>
                  </a:ext>
                </a:extLst>
              </a:tr>
            </a:tbl>
          </a:graphicData>
        </a:graphic>
      </p:graphicFrame>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10285651" cy="635000"/>
          </a:xfrm>
        </p:spPr>
        <p:txBody>
          <a:bodyPr>
            <a:normAutofit/>
          </a:bodyPr>
          <a:lstStyle/>
          <a:p>
            <a:r>
              <a:rPr lang="en-US" dirty="0"/>
              <a:t>Data : Red &amp; White </a:t>
            </a:r>
          </a:p>
        </p:txBody>
      </p:sp>
      <p:pic>
        <p:nvPicPr>
          <p:cNvPr id="3" name="Picture 2">
            <a:extLst>
              <a:ext uri="{FF2B5EF4-FFF2-40B4-BE49-F238E27FC236}">
                <a16:creationId xmlns:a16="http://schemas.microsoft.com/office/drawing/2014/main" id="{D68E6A82-0763-46E2-865F-67529F26816D}"/>
              </a:ext>
            </a:extLst>
          </p:cNvPr>
          <p:cNvPicPr>
            <a:picLocks noChangeAspect="1"/>
          </p:cNvPicPr>
          <p:nvPr/>
        </p:nvPicPr>
        <p:blipFill>
          <a:blip r:embed="rId2"/>
          <a:stretch>
            <a:fillRect/>
          </a:stretch>
        </p:blipFill>
        <p:spPr>
          <a:xfrm>
            <a:off x="608012" y="1317048"/>
            <a:ext cx="9486900" cy="2105025"/>
          </a:xfrm>
          <a:prstGeom prst="rect">
            <a:avLst/>
          </a:prstGeom>
        </p:spPr>
      </p:pic>
      <p:pic>
        <p:nvPicPr>
          <p:cNvPr id="4" name="Picture 3">
            <a:extLst>
              <a:ext uri="{FF2B5EF4-FFF2-40B4-BE49-F238E27FC236}">
                <a16:creationId xmlns:a16="http://schemas.microsoft.com/office/drawing/2014/main" id="{D5F04376-5C62-492C-8B76-71BDFE8B12FA}"/>
              </a:ext>
            </a:extLst>
          </p:cNvPr>
          <p:cNvPicPr>
            <a:picLocks noChangeAspect="1"/>
          </p:cNvPicPr>
          <p:nvPr/>
        </p:nvPicPr>
        <p:blipFill>
          <a:blip r:embed="rId3"/>
          <a:stretch>
            <a:fillRect/>
          </a:stretch>
        </p:blipFill>
        <p:spPr>
          <a:xfrm>
            <a:off x="669635" y="3723121"/>
            <a:ext cx="9458325" cy="2105025"/>
          </a:xfrm>
          <a:prstGeom prst="rect">
            <a:avLst/>
          </a:prstGeom>
        </p:spPr>
      </p:pic>
    </p:spTree>
    <p:extLst>
      <p:ext uri="{BB962C8B-B14F-4D97-AF65-F5344CB8AC3E}">
        <p14:creationId xmlns:p14="http://schemas.microsoft.com/office/powerpoint/2010/main" val="32210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457200"/>
            <a:ext cx="10438051" cy="635000"/>
          </a:xfrm>
        </p:spPr>
        <p:txBody>
          <a:bodyPr>
            <a:normAutofit/>
          </a:bodyPr>
          <a:lstStyle/>
          <a:p>
            <a:r>
              <a:rPr lang="en-US" dirty="0"/>
              <a:t>Duplicate ?</a:t>
            </a:r>
          </a:p>
        </p:txBody>
      </p:sp>
      <p:pic>
        <p:nvPicPr>
          <p:cNvPr id="3" name="Picture 2">
            <a:extLst>
              <a:ext uri="{FF2B5EF4-FFF2-40B4-BE49-F238E27FC236}">
                <a16:creationId xmlns:a16="http://schemas.microsoft.com/office/drawing/2014/main" id="{0325C090-A225-41E1-A519-F55C935F8365}"/>
              </a:ext>
            </a:extLst>
          </p:cNvPr>
          <p:cNvPicPr>
            <a:picLocks noChangeAspect="1"/>
          </p:cNvPicPr>
          <p:nvPr/>
        </p:nvPicPr>
        <p:blipFill>
          <a:blip r:embed="rId2"/>
          <a:stretch>
            <a:fillRect/>
          </a:stretch>
        </p:blipFill>
        <p:spPr>
          <a:xfrm>
            <a:off x="3827462" y="520700"/>
            <a:ext cx="6667500" cy="1143000"/>
          </a:xfrm>
          <a:prstGeom prst="rect">
            <a:avLst/>
          </a:prstGeom>
        </p:spPr>
      </p:pic>
      <p:sp>
        <p:nvSpPr>
          <p:cNvPr id="4" name="Rectangle 3">
            <a:extLst>
              <a:ext uri="{FF2B5EF4-FFF2-40B4-BE49-F238E27FC236}">
                <a16:creationId xmlns:a16="http://schemas.microsoft.com/office/drawing/2014/main" id="{B1CDAF3B-5AEC-406B-9F31-9155F5BBF33C}"/>
              </a:ext>
            </a:extLst>
          </p:cNvPr>
          <p:cNvSpPr/>
          <p:nvPr/>
        </p:nvSpPr>
        <p:spPr>
          <a:xfrm>
            <a:off x="264050" y="1903694"/>
            <a:ext cx="10744200" cy="830997"/>
          </a:xfrm>
          <a:prstGeom prst="rect">
            <a:avLst/>
          </a:prstGeom>
        </p:spPr>
        <p:txBody>
          <a:bodyPr wrap="square">
            <a:spAutoFit/>
          </a:bodyPr>
          <a:lstStyle/>
          <a:p>
            <a:r>
              <a:rPr lang="en-US" sz="1600" dirty="0"/>
              <a:t>The red wine data has 240 duplicated rows whereas white wine has 937. While duplicated rows may cause biases in analysis and inference, I think the duplicated rows here look more like several wine tasters rating the same wine similarly. Hence, it will be relevant to keep all the observations as this can add more information.</a:t>
            </a:r>
          </a:p>
        </p:txBody>
      </p:sp>
      <p:pic>
        <p:nvPicPr>
          <p:cNvPr id="5" name="Picture 4">
            <a:extLst>
              <a:ext uri="{FF2B5EF4-FFF2-40B4-BE49-F238E27FC236}">
                <a16:creationId xmlns:a16="http://schemas.microsoft.com/office/drawing/2014/main" id="{86FC389F-5112-4F8F-A9C3-DC510FAFA7EB}"/>
              </a:ext>
            </a:extLst>
          </p:cNvPr>
          <p:cNvPicPr>
            <a:picLocks noChangeAspect="1"/>
          </p:cNvPicPr>
          <p:nvPr/>
        </p:nvPicPr>
        <p:blipFill>
          <a:blip r:embed="rId3"/>
          <a:stretch>
            <a:fillRect/>
          </a:stretch>
        </p:blipFill>
        <p:spPr>
          <a:xfrm>
            <a:off x="264050" y="4267200"/>
            <a:ext cx="2219325" cy="2295525"/>
          </a:xfrm>
          <a:prstGeom prst="rect">
            <a:avLst/>
          </a:prstGeom>
        </p:spPr>
      </p:pic>
      <p:pic>
        <p:nvPicPr>
          <p:cNvPr id="6" name="Picture 5">
            <a:extLst>
              <a:ext uri="{FF2B5EF4-FFF2-40B4-BE49-F238E27FC236}">
                <a16:creationId xmlns:a16="http://schemas.microsoft.com/office/drawing/2014/main" id="{D0F6B9E3-41EA-4078-AD40-7875969E4917}"/>
              </a:ext>
            </a:extLst>
          </p:cNvPr>
          <p:cNvPicPr>
            <a:picLocks noChangeAspect="1"/>
          </p:cNvPicPr>
          <p:nvPr/>
        </p:nvPicPr>
        <p:blipFill>
          <a:blip r:embed="rId4"/>
          <a:stretch>
            <a:fillRect/>
          </a:stretch>
        </p:blipFill>
        <p:spPr>
          <a:xfrm>
            <a:off x="4951412" y="4267200"/>
            <a:ext cx="2143125" cy="2209800"/>
          </a:xfrm>
          <a:prstGeom prst="rect">
            <a:avLst/>
          </a:prstGeom>
        </p:spPr>
      </p:pic>
      <p:sp>
        <p:nvSpPr>
          <p:cNvPr id="7" name="Title 1">
            <a:extLst>
              <a:ext uri="{FF2B5EF4-FFF2-40B4-BE49-F238E27FC236}">
                <a16:creationId xmlns:a16="http://schemas.microsoft.com/office/drawing/2014/main" id="{96681A8B-934C-47FA-BA5F-ACFDA9310EF6}"/>
              </a:ext>
            </a:extLst>
          </p:cNvPr>
          <p:cNvSpPr txBox="1">
            <a:spLocks/>
          </p:cNvSpPr>
          <p:nvPr/>
        </p:nvSpPr>
        <p:spPr>
          <a:xfrm>
            <a:off x="225950" y="3546185"/>
            <a:ext cx="10360501" cy="608449"/>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en-US"/>
              <a:t>Red &amp; White wine Quality Distribution</a:t>
            </a:r>
            <a:endParaRPr lang="en-US" dirty="0"/>
          </a:p>
        </p:txBody>
      </p:sp>
    </p:spTree>
    <p:extLst>
      <p:ext uri="{BB962C8B-B14F-4D97-AF65-F5344CB8AC3E}">
        <p14:creationId xmlns:p14="http://schemas.microsoft.com/office/powerpoint/2010/main" val="43007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 radial lines presentation (widescreen)</Template>
  <TotalTime>933</TotalTime>
  <Words>1210</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Century</vt:lpstr>
      <vt:lpstr>Red Radial 16x9</vt:lpstr>
      <vt:lpstr>Wine Quality Data Set</vt:lpstr>
      <vt:lpstr>Introduction </vt:lpstr>
      <vt:lpstr>CRISP DM Process</vt:lpstr>
      <vt:lpstr>PowerPoint Presentation</vt:lpstr>
      <vt:lpstr>PowerPoint Presentation</vt:lpstr>
      <vt:lpstr>Data Understanding</vt:lpstr>
      <vt:lpstr>Data Understanding</vt:lpstr>
      <vt:lpstr>Data : Red &amp; White </vt:lpstr>
      <vt:lpstr>Duplicate ?</vt:lpstr>
      <vt:lpstr>EDA – Exploratory Data Analysis </vt:lpstr>
      <vt:lpstr>Correlation Matrix</vt:lpstr>
      <vt:lpstr>Radar Plot </vt:lpstr>
      <vt:lpstr>Modelling Prediction</vt:lpstr>
      <vt:lpstr>Feature Tuning</vt:lpstr>
      <vt:lpstr>Thanks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Data Set</dc:title>
  <dc:creator>ratnam dubey</dc:creator>
  <cp:lastModifiedBy>ratnam dubey</cp:lastModifiedBy>
  <cp:revision>8</cp:revision>
  <dcterms:created xsi:type="dcterms:W3CDTF">2018-11-11T00:53:55Z</dcterms:created>
  <dcterms:modified xsi:type="dcterms:W3CDTF">2018-11-11T16:27:04Z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