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3.xml" ContentType="application/vnd.openxmlformats-officedocument.them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849" r:id="rId2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320" y="-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7.png"/><Relationship Id="rId18" Type="http://schemas.openxmlformats.org/officeDocument/2006/relationships/image" Target="NULL" TargetMode="Externa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Master" Target="../slideMasters/slideMaster1.xml"/><Relationship Id="rId17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microsoft.com/office/2007/relationships/hdphoto" Target="../media/hdphoto2.wd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8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microsoft.com/office/2007/relationships/hdphoto" Target="../media/hdphoto2.wdp"/><Relationship Id="rId18" Type="http://schemas.openxmlformats.org/officeDocument/2006/relationships/image" Target="../media/image10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8.png"/><Relationship Id="rId17" Type="http://schemas.microsoft.com/office/2007/relationships/hdphoto" Target="../media/hdphoto1.wdp"/><Relationship Id="rId2" Type="http://schemas.openxmlformats.org/officeDocument/2006/relationships/tags" Target="../tags/tag13.xml"/><Relationship Id="rId16" Type="http://schemas.openxmlformats.org/officeDocument/2006/relationships/image" Target="../media/image7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15" Type="http://schemas.openxmlformats.org/officeDocument/2006/relationships/image" Target="NULL" TargetMode="Externa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microsoft.com/office/2007/relationships/hdphoto" Target="../media/hdphoto3.wdp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3.png"/><Relationship Id="rId5" Type="http://schemas.openxmlformats.org/officeDocument/2006/relationships/tags" Target="../tags/tag26.xml"/><Relationship Id="rId10" Type="http://schemas.openxmlformats.org/officeDocument/2006/relationships/image" Target="NULL" TargetMode="External"/><Relationship Id="rId4" Type="http://schemas.openxmlformats.org/officeDocument/2006/relationships/tags" Target="../tags/tag25.xml"/><Relationship Id="rId9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1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microsoft.com/office/2007/relationships/hdphoto" Target="../media/hdphoto4.wdp"/><Relationship Id="rId2" Type="http://schemas.openxmlformats.org/officeDocument/2006/relationships/tags" Target="../tags/tag30.xml"/><Relationship Id="rId16" Type="http://schemas.microsoft.com/office/2007/relationships/hdphoto" Target="../media/hdphoto5.wdp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4.png"/><Relationship Id="rId5" Type="http://schemas.openxmlformats.org/officeDocument/2006/relationships/tags" Target="../tags/tag33.xml"/><Relationship Id="rId15" Type="http://schemas.openxmlformats.org/officeDocument/2006/relationships/image" Target="../media/image16.png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NULL" TargetMode="Externa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17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image" Target="../media/image7.png"/><Relationship Id="rId18" Type="http://schemas.openxmlformats.org/officeDocument/2006/relationships/image" Target="NULL" TargetMode="Externa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slideMaster" Target="../slideMasters/slideMaster2.xml"/><Relationship Id="rId17" Type="http://schemas.openxmlformats.org/officeDocument/2006/relationships/image" Target="../media/image9.png"/><Relationship Id="rId2" Type="http://schemas.openxmlformats.org/officeDocument/2006/relationships/tags" Target="../tags/tag51.xml"/><Relationship Id="rId16" Type="http://schemas.microsoft.com/office/2007/relationships/hdphoto" Target="../media/hdphoto2.wdp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8.png"/><Relationship Id="rId10" Type="http://schemas.openxmlformats.org/officeDocument/2006/relationships/tags" Target="../tags/tag59.xml"/><Relationship Id="rId19" Type="http://schemas.openxmlformats.org/officeDocument/2006/relationships/image" Target="../media/image10.png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microsoft.com/office/2007/relationships/hdphoto" Target="../media/hdphoto2.wdp"/><Relationship Id="rId18" Type="http://schemas.openxmlformats.org/officeDocument/2006/relationships/image" Target="../media/image10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8.png"/><Relationship Id="rId17" Type="http://schemas.microsoft.com/office/2007/relationships/hdphoto" Target="../media/hdphoto1.wdp"/><Relationship Id="rId2" Type="http://schemas.openxmlformats.org/officeDocument/2006/relationships/tags" Target="../tags/tag62.xml"/><Relationship Id="rId16" Type="http://schemas.openxmlformats.org/officeDocument/2006/relationships/image" Target="../media/image7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65.xml"/><Relationship Id="rId15" Type="http://schemas.openxmlformats.org/officeDocument/2006/relationships/image" Target="NULL" TargetMode="Externa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28120"/>
            <a:ext cx="2414225" cy="1347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封面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7" r:link="rId18"/>
          <a:stretch>
            <a:fillRect/>
          </a:stretch>
        </p:blipFill>
        <p:spPr>
          <a:xfrm>
            <a:off x="0" y="18514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013460" y="2205355"/>
            <a:ext cx="10515600" cy="211518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019175" y="819150"/>
            <a:ext cx="10515600" cy="1371600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j-lt"/>
                <a:sym typeface="Arial" panose="020B0604020202020204" pitchFamily="34" charset="0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1015681" y="4327980"/>
            <a:ext cx="10525125" cy="1745274"/>
          </a:xfrm>
        </p:spPr>
        <p:txBody>
          <a:bodyPr anchor="t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8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9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2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结束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1587" y="0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001486" y="1103086"/>
            <a:ext cx="7489371" cy="2453412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55279"/>
            <a:ext cx="2414225" cy="1347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1001485" y="3898612"/>
            <a:ext cx="7489371" cy="212554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1270" y="0"/>
            <a:ext cx="3658870" cy="6858000"/>
          </a:xfrm>
          <a:prstGeom prst="rect">
            <a:avLst/>
          </a:prstGeom>
          <a:gradFill>
            <a:gsLst>
              <a:gs pos="38000">
                <a:schemeClr val="accent4">
                  <a:alpha val="100000"/>
                </a:schemeClr>
              </a:gs>
              <a:gs pos="0">
                <a:schemeClr val="accent2"/>
              </a:gs>
              <a:gs pos="84000">
                <a:schemeClr val="accent1">
                  <a:alpha val="10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@png2x_01_目录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 r:link="rId10"/>
          <a:stretch>
            <a:fillRect/>
          </a:stretch>
        </p:blipFill>
        <p:spPr>
          <a:xfrm>
            <a:off x="2540" y="0"/>
            <a:ext cx="36576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-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" y="5784850"/>
            <a:ext cx="1292225" cy="107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09550" y="1160145"/>
            <a:ext cx="3242310" cy="4537710"/>
          </a:xfrm>
        </p:spPr>
        <p:txBody>
          <a:bodyPr anchor="ctr">
            <a:normAutofit/>
          </a:bodyPr>
          <a:lstStyle>
            <a:lvl1pPr algn="ctr">
              <a:defRPr sz="440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 contrast="4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231" y="0"/>
            <a:ext cx="4956478" cy="4895512"/>
          </a:xfrm>
          <a:prstGeom prst="rect">
            <a:avLst/>
          </a:prstGeom>
        </p:spPr>
      </p:pic>
      <p:pic>
        <p:nvPicPr>
          <p:cNvPr id="10" name="@png2x_01_章节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3" r:link="rId14"/>
          <a:stretch>
            <a:fillRect/>
          </a:stretch>
        </p:blipFill>
        <p:spPr>
          <a:xfrm>
            <a:off x="3027997" y="0"/>
            <a:ext cx="916178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377180" y="3471545"/>
            <a:ext cx="6288405" cy="2688590"/>
          </a:xfrm>
        </p:spPr>
        <p:txBody>
          <a:bodyPr anchor="t">
            <a:normAutofit/>
          </a:bodyPr>
          <a:lstStyle>
            <a:lvl1pPr algn="just">
              <a:defRPr sz="44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2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510667"/>
            <a:ext cx="2231329" cy="1347333"/>
          </a:xfrm>
          <a:prstGeom prst="rect">
            <a:avLst/>
          </a:prstGeom>
        </p:spPr>
      </p:pic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365432" y="464457"/>
            <a:ext cx="4817288" cy="2908699"/>
          </a:xfrm>
        </p:spPr>
        <p:txBody>
          <a:bodyPr wrap="none" anchor="b">
            <a:normAutofit/>
          </a:bodyPr>
          <a:lstStyle>
            <a:lvl1pPr marL="0" indent="0" algn="just">
              <a:buNone/>
              <a:defRPr sz="3600" b="1">
                <a:solidFill>
                  <a:schemeClr val="accent2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8" name="任意多边形 9"/>
          <p:cNvSpPr/>
          <p:nvPr userDrawn="1">
            <p:custDataLst>
              <p:tags r:id="rId3"/>
            </p:custDataLst>
          </p:nvPr>
        </p:nvSpPr>
        <p:spPr>
          <a:xfrm>
            <a:off x="1270" y="371476"/>
            <a:ext cx="12190730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838200" y="870857"/>
            <a:ext cx="10515600" cy="530705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40105" y="360045"/>
            <a:ext cx="10515600" cy="763270"/>
          </a:xfrm>
        </p:spPr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28120"/>
            <a:ext cx="2414225" cy="1347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封面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7" r:link="rId18"/>
          <a:stretch>
            <a:fillRect/>
          </a:stretch>
        </p:blipFill>
        <p:spPr>
          <a:xfrm>
            <a:off x="0" y="18514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013460" y="2205355"/>
            <a:ext cx="10515600" cy="211518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019175" y="819150"/>
            <a:ext cx="10515600" cy="1371600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j-lt"/>
                <a:sym typeface="Arial" panose="020B0604020202020204" pitchFamily="34" charset="0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1015681" y="4327980"/>
            <a:ext cx="10525125" cy="1745274"/>
          </a:xfrm>
        </p:spPr>
        <p:txBody>
          <a:bodyPr anchor="t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8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9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2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结束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1587" y="0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001486" y="1103086"/>
            <a:ext cx="7489371" cy="2453412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55279"/>
            <a:ext cx="2414225" cy="1347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1001485" y="3898612"/>
            <a:ext cx="7489371" cy="212554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721" r:id="rId18"/>
    <p:sldLayoutId id="2147483722" r:id="rId19"/>
    <p:sldLayoutId id="2147483669" r:id="rId20"/>
    <p:sldLayoutId id="2147483670" r:id="rId21"/>
    <p:sldLayoutId id="2147483675" r:id="rId22"/>
    <p:sldLayoutId id="2147483676" r:id="rId2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4FC44CE-EAA7-45F6-9857-D95D2D5C060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image" Target="../media/image21.jpe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35.xml"/><Relationship Id="rId4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4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2095" y="338455"/>
            <a:ext cx="1706880" cy="1706880"/>
          </a:xfrm>
          <a:prstGeom prst="rect">
            <a:avLst/>
          </a:prstGeom>
        </p:spPr>
      </p:pic>
      <p:pic>
        <p:nvPicPr>
          <p:cNvPr id="57" name="Picture 56" descr="apsch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081895" y="157480"/>
            <a:ext cx="1563370" cy="1563370"/>
          </a:xfrm>
          <a:prstGeom prst="rect">
            <a:avLst/>
          </a:prstGeom>
        </p:spPr>
      </p:pic>
      <p:sp>
        <p:nvSpPr>
          <p:cNvPr id="53" name="标题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 dirty="0" err="1">
                <a:ea typeface="+mj-ea"/>
              </a:rPr>
              <a:t>TrafficTelligence: Advanced Traffic Volume Estimation with Machine Learning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 advTm="3000">
        <p:fade/>
      </p:transition>
    </mc:Choice>
    <mc:Fallback xmlns=""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0" y="2082800"/>
            <a:ext cx="9601200" cy="37934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TEAM ID</a:t>
            </a:r>
            <a:r>
              <a:rPr lang="en-US" altLang="en-IN" dirty="0" smtClean="0">
                <a:solidFill>
                  <a:schemeClr val="tx1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/>
              <a:t>LTVIP2025TMID32468</a:t>
            </a:r>
            <a:r>
              <a:rPr lang="en-US" dirty="0"/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INDUKURI RATNAM RAJU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SUDHEER KOSIREDDY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altLang="en-IN" dirty="0" smtClean="0">
                <a:solidFill>
                  <a:schemeClr val="tx1"/>
                </a:solidFill>
              </a:rPr>
              <a:t>PAVAN KUMAR ATTIVILLI</a:t>
            </a:r>
            <a:endParaRPr lang="en-US" altLang="en-IN" dirty="0">
              <a:solidFill>
                <a:schemeClr val="tx1"/>
              </a:solidFill>
            </a:endParaRPr>
          </a:p>
          <a:p>
            <a:r>
              <a:rPr lang="en-US" altLang="en-IN" dirty="0" smtClean="0">
                <a:solidFill>
                  <a:schemeClr val="tx1"/>
                </a:solidFill>
              </a:rPr>
              <a:t>HARSHITHA KONUJULA</a:t>
            </a:r>
            <a:endParaRPr lang="en-US" alt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IN" dirty="0">
              <a:solidFill>
                <a:schemeClr val="tx1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Team Members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00">
        <p:wipe/>
      </p:transition>
    </mc:Choice>
    <mc:Fallback xmlns="">
      <p:transition spd="slow" advTm="3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00">
        <p:wipe/>
      </p:transition>
    </mc:Choice>
    <mc:Fallback xmlns="">
      <p:transition spd="slow" advTm="3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Develop a robust machine learning model for traffic volume estimation.</a:t>
            </a:r>
          </a:p>
          <a:p>
            <a:r>
              <a:rPr lang="en-US" dirty="0">
                <a:solidFill>
                  <a:schemeClr val="tx1"/>
                </a:solidFill>
              </a:rPr>
              <a:t>Enhance accuracy and reliability through the integration of multiple data sources.</a:t>
            </a:r>
          </a:p>
          <a:p>
            <a:r>
              <a:rPr lang="en-US" dirty="0">
                <a:solidFill>
                  <a:schemeClr val="tx1"/>
                </a:solidFill>
              </a:rPr>
              <a:t>Provide a user-friendly interface for stakeholders to access and interpret traffic data.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Objectives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00">
        <p:wipe/>
      </p:transition>
    </mc:Choice>
    <mc:Fallback xmlns="">
      <p:transition spd="slow" advTm="3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Anaconda Python navigator</a:t>
            </a:r>
          </a:p>
          <a:p>
            <a:r>
              <a:rPr lang="en-US" dirty="0">
                <a:solidFill>
                  <a:schemeClr val="tx1"/>
                </a:solidFill>
              </a:rPr>
              <a:t>Jupyter network</a:t>
            </a:r>
          </a:p>
          <a:p>
            <a:r>
              <a:rPr lang="en-US" dirty="0">
                <a:solidFill>
                  <a:schemeClr val="tx1"/>
                </a:solidFill>
              </a:rPr>
              <a:t>Machine Learning Algorithms in Python</a:t>
            </a:r>
          </a:p>
          <a:p>
            <a:r>
              <a:rPr lang="en-US" dirty="0">
                <a:solidFill>
                  <a:schemeClr val="tx1"/>
                </a:solidFill>
              </a:rPr>
              <a:t>HTML, CSS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Technology Used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00">
        <p:wipe/>
      </p:transition>
    </mc:Choice>
    <mc:Fallback xmlns="">
      <p:transition spd="slow" advTm="3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-190500" y="-190500"/>
            <a:ext cx="12637770" cy="7048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000">
        <p:wipe/>
      </p:transition>
    </mc:Choice>
    <mc:Fallback xmlns="">
      <p:transition spd="slow" advTm="3000">
        <p:wip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UNIT_TYPE" val="i"/>
  <p:tag name="KSO_WM_UNIT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UNIT_TYPE" val="i"/>
  <p:tag name="KSO_WM_UNIT_INDEX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02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1"/>
  <p:tag name="KSO_WM_SLIDE_LAYOUT" val="a_b_f"/>
  <p:tag name="KSO_WM_SLIDE_LAYOUT_CNT" val="1_1_1"/>
  <p:tag name="KSO_WM_SLIDE_TYPE" val="title"/>
  <p:tag name="KSO_WM_SLIDE_SUBTYPE" val="pureTxt"/>
  <p:tag name="KSO_WM_TEMPLATE_THUMBS_INDEX" val="1、9"/>
  <p:tag name="KSO_WM_SPECIAL_SOURCE" val="bdnull"/>
  <p:tag name="KSO_WM_SLIDE_THEME_ID" val="3323876"/>
  <p:tag name="KSO_WM_SLIDE_THEME_NAME" val="Z_20238021_Green Gradient Minimalis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3"/>
  <p:tag name="KSO_WM_UNIT_TYPE" val="d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4"/>
  <p:tag name="KSO_WM_UNIT_TYPE" val="d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1_1*a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The title goes her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02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02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THEME_ID" val="3323876"/>
  <p:tag name="KSO_WM_SLIDE_THEME_NAME" val="Z_20238021_Green Gradient Minimalis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135</Words>
  <Application>Microsoft Office PowerPoint</Application>
  <PresentationFormat>Custom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Organic</vt:lpstr>
      <vt:lpstr>Angles</vt:lpstr>
      <vt:lpstr>TrafficTelligence: Advanced Traffic Volume Estimation with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user</cp:lastModifiedBy>
  <cp:revision>7</cp:revision>
  <dcterms:created xsi:type="dcterms:W3CDTF">2023-11-22T04:48:00Z</dcterms:created>
  <dcterms:modified xsi:type="dcterms:W3CDTF">2025-07-01T09:01:21Z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B39D2C79F2CF4782AF289C7F861B2A6F_13</vt:lpwstr>
  </property>
  <property fmtid="{D5CDD505-2E9C-101B-9397-08002B2CF9AE}" pid="3" name="KSOProductBuildVer">
    <vt:lpwstr>1033-12.2.0.21183</vt:lpwstr>
  </property>
</Properties>
</file>