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86" r:id="rId3"/>
    <p:sldId id="257" r:id="rId4"/>
    <p:sldId id="258" r:id="rId5"/>
    <p:sldId id="259" r:id="rId6"/>
    <p:sldId id="260" r:id="rId7"/>
    <p:sldId id="284" r:id="rId8"/>
    <p:sldId id="261" r:id="rId9"/>
    <p:sldId id="271" r:id="rId10"/>
    <p:sldId id="270" r:id="rId11"/>
    <p:sldId id="269" r:id="rId12"/>
    <p:sldId id="268" r:id="rId13"/>
    <p:sldId id="279" r:id="rId14"/>
    <p:sldId id="262" r:id="rId15"/>
    <p:sldId id="273" r:id="rId16"/>
    <p:sldId id="274" r:id="rId17"/>
    <p:sldId id="280" r:id="rId18"/>
    <p:sldId id="272" r:id="rId19"/>
    <p:sldId id="283" r:id="rId20"/>
    <p:sldId id="282" r:id="rId21"/>
    <p:sldId id="281" r:id="rId22"/>
    <p:sldId id="266" r:id="rId23"/>
    <p:sldId id="276" r:id="rId24"/>
    <p:sldId id="275" r:id="rId25"/>
    <p:sldId id="27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16E5F4-626F-D4D5-2FDC-ED6D10E2C696}" name="Ratnam veera Mohan kumar" initials="RvMk" userId="e3f90cf70fdc3de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5F010"/>
    <a:srgbClr val="FFCC00"/>
    <a:srgbClr val="FFFF00"/>
    <a:srgbClr val="F7C3ED"/>
    <a:srgbClr val="F3BEFC"/>
    <a:srgbClr val="EBC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59" autoAdjust="0"/>
    <p:restoredTop sz="94660"/>
  </p:normalViewPr>
  <p:slideViewPr>
    <p:cSldViewPr snapToGrid="0">
      <p:cViewPr>
        <p:scale>
          <a:sx n="60" d="100"/>
          <a:sy n="60" d="100"/>
        </p:scale>
        <p:origin x="42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436-4998-ACFA-7903A08B6B03}"/>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436-4998-ACFA-7903A08B6B03}"/>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436-4998-ACFA-7903A08B6B03}"/>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B436-4998-ACFA-7903A08B6B03}"/>
              </c:ext>
            </c:extLst>
          </c:dPt>
          <c:dLbls>
            <c:delete val="1"/>
          </c:dLbls>
          <c:cat>
            <c:strRef>
              <c:f>Sheet1!$A$2:$A$5</c:f>
              <c:strCache>
                <c:ptCount val="2"/>
                <c:pt idx="0">
                  <c:v>Weekday</c:v>
                </c:pt>
                <c:pt idx="1">
                  <c:v>Weekend</c:v>
                </c:pt>
              </c:strCache>
            </c:strRef>
          </c:cat>
          <c:val>
            <c:numRef>
              <c:f>Sheet1!$B$2:$B$5</c:f>
              <c:numCache>
                <c:formatCode>0.00%</c:formatCode>
                <c:ptCount val="4"/>
                <c:pt idx="0">
                  <c:v>0.28820000000000001</c:v>
                </c:pt>
                <c:pt idx="1">
                  <c:v>0.78180000000000005</c:v>
                </c:pt>
              </c:numCache>
            </c:numRef>
          </c:val>
          <c:extLst>
            <c:ext xmlns:c16="http://schemas.microsoft.com/office/drawing/2014/chart" uri="{C3380CC4-5D6E-409C-BE32-E72D297353CC}">
              <c16:uniqueId val="{00000000-8D48-4E5F-A7D5-02043F3C0338}"/>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E0DD9-CD67-4335-9CE2-281EAE2EDBF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350904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E0DD9-CD67-4335-9CE2-281EAE2EDBF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1978048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E0DD9-CD67-4335-9CE2-281EAE2EDBF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107416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E0DD9-CD67-4335-9CE2-281EAE2EDBF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2817469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E0DD9-CD67-4335-9CE2-281EAE2EDBF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2925277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E0DD9-CD67-4335-9CE2-281EAE2EDBF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159160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E0DD9-CD67-4335-9CE2-281EAE2EDBFD}"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389121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E0DD9-CD67-4335-9CE2-281EAE2EDBFD}"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185931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E0DD9-CD67-4335-9CE2-281EAE2EDBFD}"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300600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E0DD9-CD67-4335-9CE2-281EAE2EDBF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3371898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E0DD9-CD67-4335-9CE2-281EAE2EDBF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8321CC-A94E-457B-A312-61FB7432A39B}" type="slidenum">
              <a:rPr lang="en-IN" smtClean="0"/>
              <a:t>‹#›</a:t>
            </a:fld>
            <a:endParaRPr lang="en-IN"/>
          </a:p>
        </p:txBody>
      </p:sp>
    </p:spTree>
    <p:extLst>
      <p:ext uri="{BB962C8B-B14F-4D97-AF65-F5344CB8AC3E}">
        <p14:creationId xmlns:p14="http://schemas.microsoft.com/office/powerpoint/2010/main" val="30712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BE0DD9-CD67-4335-9CE2-281EAE2EDBFD}" type="datetimeFigureOut">
              <a:rPr lang="en-IN" smtClean="0"/>
              <a:t>10-04-2025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321CC-A94E-457B-A312-61FB7432A39B}" type="slidenum">
              <a:rPr lang="en-IN" smtClean="0"/>
              <a:t>‹#›</a:t>
            </a:fld>
            <a:endParaRPr lang="en-IN"/>
          </a:p>
        </p:txBody>
      </p:sp>
    </p:spTree>
    <p:extLst>
      <p:ext uri="{BB962C8B-B14F-4D97-AF65-F5344CB8AC3E}">
        <p14:creationId xmlns:p14="http://schemas.microsoft.com/office/powerpoint/2010/main" val="2791483878"/>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1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 Target="slide1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 Target="slide2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2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BF9DBAF-4E0B-9D1A-5EF8-6746E8EB71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049CCA83-6A9C-ED50-1905-1BB9B601AE80}"/>
              </a:ext>
            </a:extLst>
          </p:cNvPr>
          <p:cNvSpPr>
            <a:spLocks noGrp="1"/>
          </p:cNvSpPr>
          <p:nvPr>
            <p:ph type="ctrTitle"/>
          </p:nvPr>
        </p:nvSpPr>
        <p:spPr>
          <a:xfrm>
            <a:off x="1718982" y="350172"/>
            <a:ext cx="8754036" cy="813590"/>
          </a:xfrm>
          <a:noFill/>
          <a:ln>
            <a:noFill/>
          </a:ln>
          <a:effectLst>
            <a:glow rad="63500">
              <a:schemeClr val="accent3">
                <a:satMod val="175000"/>
                <a:alpha val="40000"/>
              </a:schemeClr>
            </a:glow>
            <a:outerShdw blurRad="50800" dist="38100" dir="5400000" algn="t" rotWithShape="0">
              <a:prstClr val="black">
                <a:alpha val="40000"/>
              </a:prst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000" dirty="0">
                <a:solidFill>
                  <a:srgbClr val="F7C3ED"/>
                </a:solidFill>
                <a:effectLst>
                  <a:glow rad="63500">
                    <a:schemeClr val="accent1">
                      <a:satMod val="175000"/>
                      <a:alpha val="40000"/>
                    </a:schemeClr>
                  </a:glow>
                  <a:outerShdw blurRad="50800" dist="63500" dir="2700000" algn="tl" rotWithShape="0">
                    <a:srgbClr val="000000">
                      <a:alpha val="48000"/>
                    </a:srgbClr>
                  </a:outerShdw>
                </a:effectLst>
                <a:latin typeface="Times New Roman" panose="02020603050405020304" pitchFamily="18" charset="0"/>
                <a:ea typeface="Cambria Math" panose="02040503050406030204" pitchFamily="18" charset="0"/>
                <a:cs typeface="Times New Roman" panose="02020603050405020304" pitchFamily="18" charset="0"/>
              </a:rPr>
              <a:t>High Cloud Airlines Analysis</a:t>
            </a:r>
            <a:endParaRPr lang="en-IN" sz="4000" dirty="0">
              <a:solidFill>
                <a:srgbClr val="F7C3ED"/>
              </a:solidFill>
              <a:effectLst>
                <a:glow rad="63500">
                  <a:schemeClr val="accent1">
                    <a:satMod val="175000"/>
                    <a:alpha val="40000"/>
                  </a:schemeClr>
                </a:glow>
                <a:outerShdw blurRad="50800" dist="63500" dir="2700000" algn="tl" rotWithShape="0">
                  <a:srgbClr val="000000">
                    <a:alpha val="48000"/>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id="{0AA97211-F410-A201-726A-BE35F554B2B3}"/>
              </a:ext>
            </a:extLst>
          </p:cNvPr>
          <p:cNvSpPr>
            <a:spLocks noGrp="1"/>
          </p:cNvSpPr>
          <p:nvPr>
            <p:ph type="subTitle" idx="1"/>
          </p:nvPr>
        </p:nvSpPr>
        <p:spPr>
          <a:xfrm>
            <a:off x="8794376" y="5002306"/>
            <a:ext cx="3133165" cy="1505522"/>
          </a:xfrm>
          <a:noFill/>
          <a:ln>
            <a:noFill/>
          </a:ln>
          <a:effectLst>
            <a:glow rad="63500">
              <a:schemeClr val="accent6">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a:normAutofit/>
          </a:bodyPr>
          <a:lstStyle/>
          <a:p>
            <a:pPr algn="ctr"/>
            <a:r>
              <a:rPr lang="en-US" sz="2800" b="1" dirty="0">
                <a:solidFill>
                  <a:srgbClr val="F5F010"/>
                </a:solidFill>
                <a:effectLst/>
                <a:latin typeface="Pristina" panose="03060402040406080204" pitchFamily="66" charset="0"/>
              </a:rPr>
              <a:t>Prepare yourself for an exhilarating journey to the World's gateway </a:t>
            </a:r>
            <a:r>
              <a:rPr lang="en-US" sz="2800" b="1" i="0" dirty="0">
                <a:solidFill>
                  <a:srgbClr val="F5F010"/>
                </a:solidFill>
                <a:effectLst/>
                <a:latin typeface="Pristina" panose="03060402040406080204" pitchFamily="66" charset="0"/>
              </a:rPr>
              <a:t>🌎</a:t>
            </a:r>
            <a:endParaRPr lang="en-IN" sz="2800" b="1" dirty="0">
              <a:solidFill>
                <a:srgbClr val="F5F010"/>
              </a:solidFill>
              <a:latin typeface="Pristina" panose="03060402040406080204" pitchFamily="66" charset="0"/>
            </a:endParaRPr>
          </a:p>
        </p:txBody>
      </p:sp>
      <p:sp>
        <p:nvSpPr>
          <p:cNvPr id="4" name="TextBox 3">
            <a:extLst>
              <a:ext uri="{FF2B5EF4-FFF2-40B4-BE49-F238E27FC236}">
                <a16:creationId xmlns:a16="http://schemas.microsoft.com/office/drawing/2014/main" id="{BDC7C534-EB33-EDAD-C2C2-CC4DB486ECDD}"/>
              </a:ext>
            </a:extLst>
          </p:cNvPr>
          <p:cNvSpPr txBox="1"/>
          <p:nvPr/>
        </p:nvSpPr>
        <p:spPr>
          <a:xfrm>
            <a:off x="0" y="5542546"/>
            <a:ext cx="4862945" cy="978729"/>
          </a:xfrm>
          <a:prstGeom prst="rect">
            <a:avLst/>
          </a:prstGeom>
          <a:no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fontScale="92500"/>
          </a:bodyPr>
          <a:lstStyle>
            <a:lvl1pPr algn="ctr" defTabSz="914400">
              <a:lnSpc>
                <a:spcPct val="90000"/>
              </a:lnSpc>
              <a:spcBef>
                <a:spcPct val="0"/>
              </a:spcBef>
              <a:buNone/>
              <a:defRPr sz="3200" b="1">
                <a:solidFill>
                  <a:schemeClr val="tx1">
                    <a:lumMod val="95000"/>
                  </a:schemeClr>
                </a:solidFill>
                <a:latin typeface="Georgia" panose="02040502050405020303" pitchFamily="18" charset="0"/>
                <a:ea typeface="+mj-ea"/>
                <a:cs typeface="+mj-cs"/>
              </a:defRPr>
            </a:lvl1pPr>
          </a:lstStyle>
          <a:p>
            <a:r>
              <a:rPr lang="en-US" sz="4000" dirty="0">
                <a:solidFill>
                  <a:srgbClr val="F7C3ED"/>
                </a:solidFill>
                <a:effectLst>
                  <a:glow rad="63500">
                    <a:schemeClr val="accent1">
                      <a:satMod val="175000"/>
                      <a:alpha val="40000"/>
                    </a:schemeClr>
                  </a:glow>
                  <a:outerShdw blurRad="50800" dist="63500" dir="2700000" algn="tl" rotWithShape="0">
                    <a:srgbClr val="000000">
                      <a:alpha val="48000"/>
                    </a:srgbClr>
                  </a:outerShdw>
                </a:effectLst>
                <a:latin typeface="Times New Roman" panose="02020603050405020304" pitchFamily="18" charset="0"/>
                <a:ea typeface="Cambria Math" panose="02040503050406030204" pitchFamily="18" charset="0"/>
                <a:cs typeface="Times New Roman" panose="02020603050405020304" pitchFamily="18" charset="0"/>
              </a:rPr>
              <a:t>Presented by Group 6</a:t>
            </a:r>
            <a:endParaRPr lang="en-IN" sz="4000" dirty="0">
              <a:solidFill>
                <a:srgbClr val="F7C3ED"/>
              </a:solidFill>
              <a:effectLst>
                <a:glow rad="63500">
                  <a:schemeClr val="accent1">
                    <a:satMod val="175000"/>
                    <a:alpha val="40000"/>
                  </a:schemeClr>
                </a:glow>
                <a:outerShdw blurRad="50800" dist="63500" dir="2700000" algn="tl" rotWithShape="0">
                  <a:srgbClr val="000000">
                    <a:alpha val="48000"/>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35657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additive="base">
                                        <p:cTn id="1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0" y="0"/>
            <a:ext cx="8934450" cy="79692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IN" sz="3200" b="1" dirty="0">
                <a:solidFill>
                  <a:schemeClr val="bg2">
                    <a:lumMod val="90000"/>
                  </a:schemeClr>
                </a:solidFill>
                <a:latin typeface="Georgia" panose="02040502050405020303" pitchFamily="18" charset="0"/>
              </a:rPr>
              <a:t>Top 10 Carriers by Passenger Preference</a:t>
            </a:r>
          </a:p>
        </p:txBody>
      </p:sp>
      <p:grpSp>
        <p:nvGrpSpPr>
          <p:cNvPr id="40" name="Group 39">
            <a:extLst>
              <a:ext uri="{FF2B5EF4-FFF2-40B4-BE49-F238E27FC236}">
                <a16:creationId xmlns:a16="http://schemas.microsoft.com/office/drawing/2014/main" id="{AE4AB0A5-34CD-B76A-D875-7969456B2F76}"/>
              </a:ext>
            </a:extLst>
          </p:cNvPr>
          <p:cNvGrpSpPr/>
          <p:nvPr/>
        </p:nvGrpSpPr>
        <p:grpSpPr>
          <a:xfrm>
            <a:off x="166688" y="1143000"/>
            <a:ext cx="11889324" cy="5715000"/>
            <a:chOff x="166689" y="2308044"/>
            <a:chExt cx="11300386" cy="4231983"/>
          </a:xfrm>
          <a:blipFill>
            <a:blip r:embed="rId2">
              <a:alphaModFix amt="67000"/>
            </a:blip>
            <a:stretch>
              <a:fillRect/>
            </a:stretch>
          </a:blipFill>
        </p:grpSpPr>
        <p:sp>
          <p:nvSpPr>
            <p:cNvPr id="41" name="Rectangle 40">
              <a:extLst>
                <a:ext uri="{FF2B5EF4-FFF2-40B4-BE49-F238E27FC236}">
                  <a16:creationId xmlns:a16="http://schemas.microsoft.com/office/drawing/2014/main" id="{300E7992-E5AA-0DE9-6D15-C75FE2E8289B}"/>
                </a:ext>
              </a:extLst>
            </p:cNvPr>
            <p:cNvSpPr/>
            <p:nvPr/>
          </p:nvSpPr>
          <p:spPr>
            <a:xfrm>
              <a:off x="653271" y="2308044"/>
              <a:ext cx="661181" cy="343017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41">
              <a:extLst>
                <a:ext uri="{FF2B5EF4-FFF2-40B4-BE49-F238E27FC236}">
                  <a16:creationId xmlns:a16="http://schemas.microsoft.com/office/drawing/2014/main" id="{8A1342B6-627A-E1C3-BE6A-D6877A0B64FB}"/>
                </a:ext>
              </a:extLst>
            </p:cNvPr>
            <p:cNvSpPr/>
            <p:nvPr/>
          </p:nvSpPr>
          <p:spPr>
            <a:xfrm>
              <a:off x="1816277" y="2596303"/>
              <a:ext cx="661181" cy="31419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3" name="Rectangle 42">
              <a:extLst>
                <a:ext uri="{FF2B5EF4-FFF2-40B4-BE49-F238E27FC236}">
                  <a16:creationId xmlns:a16="http://schemas.microsoft.com/office/drawing/2014/main" id="{65DC756A-1912-A951-F5A8-6FF068794799}"/>
                </a:ext>
              </a:extLst>
            </p:cNvPr>
            <p:cNvSpPr/>
            <p:nvPr/>
          </p:nvSpPr>
          <p:spPr>
            <a:xfrm>
              <a:off x="2975904" y="3616339"/>
              <a:ext cx="661181" cy="21336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9868FF56-29DE-808E-BD1B-01B01248E43F}"/>
                </a:ext>
              </a:extLst>
            </p:cNvPr>
            <p:cNvSpPr/>
            <p:nvPr/>
          </p:nvSpPr>
          <p:spPr>
            <a:xfrm>
              <a:off x="4138910" y="3801085"/>
              <a:ext cx="661181" cy="193713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BCC2FBE6-3615-A9DF-6691-574F32858DED}"/>
                </a:ext>
              </a:extLst>
            </p:cNvPr>
            <p:cNvSpPr/>
            <p:nvPr/>
          </p:nvSpPr>
          <p:spPr>
            <a:xfrm>
              <a:off x="5298537" y="4263453"/>
              <a:ext cx="661181" cy="148648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4FA4CF28-A5D5-274A-EF1E-9B07380CC866}"/>
                </a:ext>
              </a:extLst>
            </p:cNvPr>
            <p:cNvSpPr/>
            <p:nvPr/>
          </p:nvSpPr>
          <p:spPr>
            <a:xfrm>
              <a:off x="6328554" y="4286430"/>
              <a:ext cx="661181" cy="147992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AC263D38-D422-3062-E106-085FEA2AB84A}"/>
                </a:ext>
              </a:extLst>
            </p:cNvPr>
            <p:cNvSpPr/>
            <p:nvPr/>
          </p:nvSpPr>
          <p:spPr>
            <a:xfrm>
              <a:off x="7358571" y="4437776"/>
              <a:ext cx="661181" cy="132857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Rectangle 47">
              <a:extLst>
                <a:ext uri="{FF2B5EF4-FFF2-40B4-BE49-F238E27FC236}">
                  <a16:creationId xmlns:a16="http://schemas.microsoft.com/office/drawing/2014/main" id="{E3B289CC-7E86-77C0-0620-BF2811EB027C}"/>
                </a:ext>
              </a:extLst>
            </p:cNvPr>
            <p:cNvSpPr/>
            <p:nvPr/>
          </p:nvSpPr>
          <p:spPr>
            <a:xfrm>
              <a:off x="8388588" y="4683139"/>
              <a:ext cx="661181" cy="108321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A7616C6D-2730-DEFB-AAB7-E16B2C80CC0A}"/>
                </a:ext>
              </a:extLst>
            </p:cNvPr>
            <p:cNvSpPr/>
            <p:nvPr/>
          </p:nvSpPr>
          <p:spPr>
            <a:xfrm>
              <a:off x="9418605" y="4853106"/>
              <a:ext cx="661181" cy="89683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0" name="Rectangle 49">
              <a:extLst>
                <a:ext uri="{FF2B5EF4-FFF2-40B4-BE49-F238E27FC236}">
                  <a16:creationId xmlns:a16="http://schemas.microsoft.com/office/drawing/2014/main" id="{7676ADC1-4319-89CB-03B9-A4CC44893591}"/>
                </a:ext>
              </a:extLst>
            </p:cNvPr>
            <p:cNvSpPr/>
            <p:nvPr/>
          </p:nvSpPr>
          <p:spPr>
            <a:xfrm>
              <a:off x="10448622" y="4884288"/>
              <a:ext cx="661181" cy="88206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CEF06830-5853-B7D8-7F8D-3616C7D7E680}"/>
                </a:ext>
              </a:extLst>
            </p:cNvPr>
            <p:cNvSpPr txBox="1"/>
            <p:nvPr/>
          </p:nvSpPr>
          <p:spPr>
            <a:xfrm>
              <a:off x="166689" y="5882821"/>
              <a:ext cx="1167076" cy="462479"/>
            </a:xfrm>
            <a:prstGeom prst="rect">
              <a:avLst/>
            </a:prstGeom>
            <a:grpFill/>
          </p:spPr>
          <p:txBody>
            <a:bodyPr wrap="square" rtlCol="0">
              <a:spAutoFit/>
            </a:bodyPr>
            <a:lstStyle/>
            <a:p>
              <a:pPr algn="ctr"/>
              <a:r>
                <a:rPr lang="en-US" sz="1600" b="1" dirty="0">
                  <a:solidFill>
                    <a:schemeClr val="tx2">
                      <a:lumMod val="50000"/>
                    </a:schemeClr>
                  </a:solidFill>
                </a:rPr>
                <a:t>Southwest Airlines </a:t>
              </a:r>
              <a:endParaRPr lang="en-IN" sz="1600" b="1" dirty="0">
                <a:solidFill>
                  <a:schemeClr val="tx2">
                    <a:lumMod val="50000"/>
                  </a:schemeClr>
                </a:solidFill>
              </a:endParaRPr>
            </a:p>
          </p:txBody>
        </p:sp>
        <p:sp>
          <p:nvSpPr>
            <p:cNvPr id="52" name="TextBox 51">
              <a:extLst>
                <a:ext uri="{FF2B5EF4-FFF2-40B4-BE49-F238E27FC236}">
                  <a16:creationId xmlns:a16="http://schemas.microsoft.com/office/drawing/2014/main" id="{4741CD9F-92B3-5CF6-D951-8C9D16D689F3}"/>
                </a:ext>
              </a:extLst>
            </p:cNvPr>
            <p:cNvSpPr txBox="1"/>
            <p:nvPr/>
          </p:nvSpPr>
          <p:spPr>
            <a:xfrm>
              <a:off x="1472676" y="5895857"/>
              <a:ext cx="1004782" cy="462479"/>
            </a:xfrm>
            <a:prstGeom prst="rect">
              <a:avLst/>
            </a:prstGeom>
            <a:grpFill/>
          </p:spPr>
          <p:txBody>
            <a:bodyPr wrap="square" rtlCol="0">
              <a:spAutoFit/>
            </a:bodyPr>
            <a:lstStyle/>
            <a:p>
              <a:pPr algn="ctr"/>
              <a:r>
                <a:rPr lang="en-US" sz="1600" b="1" dirty="0">
                  <a:solidFill>
                    <a:schemeClr val="tx2">
                      <a:lumMod val="50000"/>
                    </a:schemeClr>
                  </a:solidFill>
                </a:rPr>
                <a:t>Delta Airlines</a:t>
              </a:r>
              <a:endParaRPr lang="en-IN" sz="1600" b="1" dirty="0">
                <a:solidFill>
                  <a:schemeClr val="tx2">
                    <a:lumMod val="50000"/>
                  </a:schemeClr>
                </a:solidFill>
              </a:endParaRPr>
            </a:p>
          </p:txBody>
        </p:sp>
        <p:sp>
          <p:nvSpPr>
            <p:cNvPr id="53" name="TextBox 52">
              <a:extLst>
                <a:ext uri="{FF2B5EF4-FFF2-40B4-BE49-F238E27FC236}">
                  <a16:creationId xmlns:a16="http://schemas.microsoft.com/office/drawing/2014/main" id="{B61B1B8A-1185-9D6C-B547-391B55DD00C9}"/>
                </a:ext>
              </a:extLst>
            </p:cNvPr>
            <p:cNvSpPr txBox="1"/>
            <p:nvPr/>
          </p:nvSpPr>
          <p:spPr>
            <a:xfrm>
              <a:off x="2699307" y="5895859"/>
              <a:ext cx="967388" cy="462479"/>
            </a:xfrm>
            <a:prstGeom prst="rect">
              <a:avLst/>
            </a:prstGeom>
            <a:grpFill/>
          </p:spPr>
          <p:txBody>
            <a:bodyPr wrap="square" rtlCol="0">
              <a:spAutoFit/>
            </a:bodyPr>
            <a:lstStyle/>
            <a:p>
              <a:pPr algn="ctr"/>
              <a:r>
                <a:rPr lang="en-US" sz="1600" b="1" dirty="0">
                  <a:solidFill>
                    <a:schemeClr val="tx2">
                      <a:lumMod val="50000"/>
                    </a:schemeClr>
                  </a:solidFill>
                </a:rPr>
                <a:t>US Airways</a:t>
              </a:r>
              <a:endParaRPr lang="en-IN" sz="1600" b="1" dirty="0">
                <a:solidFill>
                  <a:schemeClr val="tx2">
                    <a:lumMod val="50000"/>
                  </a:schemeClr>
                </a:solidFill>
              </a:endParaRPr>
            </a:p>
          </p:txBody>
        </p:sp>
        <p:sp>
          <p:nvSpPr>
            <p:cNvPr id="54" name="TextBox 53">
              <a:extLst>
                <a:ext uri="{FF2B5EF4-FFF2-40B4-BE49-F238E27FC236}">
                  <a16:creationId xmlns:a16="http://schemas.microsoft.com/office/drawing/2014/main" id="{810A15F0-AD3B-2EF4-DA8F-956F534D1939}"/>
                </a:ext>
              </a:extLst>
            </p:cNvPr>
            <p:cNvSpPr txBox="1"/>
            <p:nvPr/>
          </p:nvSpPr>
          <p:spPr>
            <a:xfrm>
              <a:off x="6096001" y="5895857"/>
              <a:ext cx="901474" cy="462479"/>
            </a:xfrm>
            <a:prstGeom prst="rect">
              <a:avLst/>
            </a:prstGeom>
            <a:grpFill/>
          </p:spPr>
          <p:txBody>
            <a:bodyPr wrap="square" rtlCol="0">
              <a:spAutoFit/>
            </a:bodyPr>
            <a:lstStyle/>
            <a:p>
              <a:pPr algn="ctr"/>
              <a:r>
                <a:rPr lang="en-US" sz="1600" b="1" dirty="0">
                  <a:solidFill>
                    <a:schemeClr val="tx2">
                      <a:lumMod val="50000"/>
                    </a:schemeClr>
                  </a:solidFill>
                </a:rPr>
                <a:t>AirTran Airways</a:t>
              </a:r>
              <a:endParaRPr lang="en-IN" sz="1600" b="1" dirty="0">
                <a:solidFill>
                  <a:schemeClr val="tx2">
                    <a:lumMod val="50000"/>
                  </a:schemeClr>
                </a:solidFill>
              </a:endParaRPr>
            </a:p>
          </p:txBody>
        </p:sp>
        <p:sp>
          <p:nvSpPr>
            <p:cNvPr id="55" name="TextBox 54">
              <a:extLst>
                <a:ext uri="{FF2B5EF4-FFF2-40B4-BE49-F238E27FC236}">
                  <a16:creationId xmlns:a16="http://schemas.microsoft.com/office/drawing/2014/main" id="{1E48123B-5947-1638-C05D-2B1B2D72644F}"/>
                </a:ext>
              </a:extLst>
            </p:cNvPr>
            <p:cNvSpPr txBox="1"/>
            <p:nvPr/>
          </p:nvSpPr>
          <p:spPr>
            <a:xfrm>
              <a:off x="5017827" y="5910876"/>
              <a:ext cx="941294" cy="462479"/>
            </a:xfrm>
            <a:prstGeom prst="rect">
              <a:avLst/>
            </a:prstGeom>
            <a:grpFill/>
          </p:spPr>
          <p:txBody>
            <a:bodyPr wrap="square" rtlCol="0">
              <a:spAutoFit/>
            </a:bodyPr>
            <a:lstStyle/>
            <a:p>
              <a:pPr algn="ctr"/>
              <a:r>
                <a:rPr lang="en-US" sz="1600" b="1" dirty="0">
                  <a:solidFill>
                    <a:schemeClr val="tx2">
                      <a:lumMod val="50000"/>
                    </a:schemeClr>
                  </a:solidFill>
                </a:rPr>
                <a:t>JetBlue Airways</a:t>
              </a:r>
              <a:endParaRPr lang="en-IN" sz="1600" b="1" dirty="0">
                <a:solidFill>
                  <a:schemeClr val="tx2">
                    <a:lumMod val="50000"/>
                  </a:schemeClr>
                </a:solidFill>
              </a:endParaRPr>
            </a:p>
          </p:txBody>
        </p:sp>
        <p:sp>
          <p:nvSpPr>
            <p:cNvPr id="56" name="TextBox 55">
              <a:extLst>
                <a:ext uri="{FF2B5EF4-FFF2-40B4-BE49-F238E27FC236}">
                  <a16:creationId xmlns:a16="http://schemas.microsoft.com/office/drawing/2014/main" id="{6E88A3E7-AEAC-9991-173C-18D88A2EB180}"/>
                </a:ext>
              </a:extLst>
            </p:cNvPr>
            <p:cNvSpPr txBox="1"/>
            <p:nvPr/>
          </p:nvSpPr>
          <p:spPr>
            <a:xfrm>
              <a:off x="3713919" y="5912370"/>
              <a:ext cx="1192845" cy="462479"/>
            </a:xfrm>
            <a:prstGeom prst="rect">
              <a:avLst/>
            </a:prstGeom>
            <a:grpFill/>
          </p:spPr>
          <p:txBody>
            <a:bodyPr wrap="square" rtlCol="0">
              <a:spAutoFit/>
            </a:bodyPr>
            <a:lstStyle/>
            <a:p>
              <a:pPr algn="ctr"/>
              <a:r>
                <a:rPr lang="en-US" sz="1600" b="1" dirty="0">
                  <a:solidFill>
                    <a:schemeClr val="tx2">
                      <a:lumMod val="50000"/>
                    </a:schemeClr>
                  </a:solidFill>
                </a:rPr>
                <a:t>Continental Airlines</a:t>
              </a:r>
              <a:endParaRPr lang="en-IN" sz="1600" b="1" dirty="0">
                <a:solidFill>
                  <a:schemeClr val="tx2">
                    <a:lumMod val="50000"/>
                  </a:schemeClr>
                </a:solidFill>
              </a:endParaRPr>
            </a:p>
          </p:txBody>
        </p:sp>
        <p:sp>
          <p:nvSpPr>
            <p:cNvPr id="57" name="TextBox 56">
              <a:extLst>
                <a:ext uri="{FF2B5EF4-FFF2-40B4-BE49-F238E27FC236}">
                  <a16:creationId xmlns:a16="http://schemas.microsoft.com/office/drawing/2014/main" id="{F88371F3-E1C7-4406-6356-1E3ECF97D9F1}"/>
                </a:ext>
              </a:extLst>
            </p:cNvPr>
            <p:cNvSpPr txBox="1"/>
            <p:nvPr/>
          </p:nvSpPr>
          <p:spPr>
            <a:xfrm>
              <a:off x="10456444" y="5882820"/>
              <a:ext cx="1010631" cy="462479"/>
            </a:xfrm>
            <a:prstGeom prst="rect">
              <a:avLst/>
            </a:prstGeom>
            <a:grpFill/>
          </p:spPr>
          <p:txBody>
            <a:bodyPr wrap="square" rtlCol="0">
              <a:spAutoFit/>
            </a:bodyPr>
            <a:lstStyle/>
            <a:p>
              <a:pPr algn="ctr"/>
              <a:r>
                <a:rPr lang="en-US" sz="1600" b="1" dirty="0">
                  <a:solidFill>
                    <a:schemeClr val="tx2">
                      <a:lumMod val="50000"/>
                    </a:schemeClr>
                  </a:solidFill>
                </a:rPr>
                <a:t>Alaska Airlines</a:t>
              </a:r>
              <a:endParaRPr lang="en-IN" sz="1600" b="1" dirty="0">
                <a:solidFill>
                  <a:schemeClr val="tx2">
                    <a:lumMod val="50000"/>
                  </a:schemeClr>
                </a:solidFill>
              </a:endParaRPr>
            </a:p>
          </p:txBody>
        </p:sp>
        <p:sp>
          <p:nvSpPr>
            <p:cNvPr id="58" name="TextBox 57">
              <a:extLst>
                <a:ext uri="{FF2B5EF4-FFF2-40B4-BE49-F238E27FC236}">
                  <a16:creationId xmlns:a16="http://schemas.microsoft.com/office/drawing/2014/main" id="{2CDE48D0-68E6-7D98-0793-AE1AD7858B86}"/>
                </a:ext>
              </a:extLst>
            </p:cNvPr>
            <p:cNvSpPr txBox="1"/>
            <p:nvPr/>
          </p:nvSpPr>
          <p:spPr>
            <a:xfrm>
              <a:off x="7104940" y="5882818"/>
              <a:ext cx="941294" cy="462479"/>
            </a:xfrm>
            <a:prstGeom prst="rect">
              <a:avLst/>
            </a:prstGeom>
            <a:grpFill/>
          </p:spPr>
          <p:txBody>
            <a:bodyPr wrap="square" rtlCol="0">
              <a:spAutoFit/>
            </a:bodyPr>
            <a:lstStyle/>
            <a:p>
              <a:pPr algn="ctr"/>
              <a:r>
                <a:rPr lang="en-US" sz="1600" b="1" dirty="0">
                  <a:solidFill>
                    <a:schemeClr val="tx2">
                      <a:lumMod val="50000"/>
                    </a:schemeClr>
                  </a:solidFill>
                </a:rPr>
                <a:t>SkyWest Airlines</a:t>
              </a:r>
              <a:endParaRPr lang="en-IN" sz="1600" b="1" dirty="0">
                <a:solidFill>
                  <a:schemeClr val="tx2">
                    <a:lumMod val="50000"/>
                  </a:schemeClr>
                </a:solidFill>
              </a:endParaRPr>
            </a:p>
          </p:txBody>
        </p:sp>
        <p:sp>
          <p:nvSpPr>
            <p:cNvPr id="59" name="TextBox 58">
              <a:extLst>
                <a:ext uri="{FF2B5EF4-FFF2-40B4-BE49-F238E27FC236}">
                  <a16:creationId xmlns:a16="http://schemas.microsoft.com/office/drawing/2014/main" id="{1E9D08C3-14B5-4430-F071-45B724B87FC4}"/>
                </a:ext>
              </a:extLst>
            </p:cNvPr>
            <p:cNvSpPr txBox="1"/>
            <p:nvPr/>
          </p:nvSpPr>
          <p:spPr>
            <a:xfrm>
              <a:off x="8124197" y="5882818"/>
              <a:ext cx="1010631" cy="462479"/>
            </a:xfrm>
            <a:prstGeom prst="rect">
              <a:avLst/>
            </a:prstGeom>
            <a:grpFill/>
          </p:spPr>
          <p:txBody>
            <a:bodyPr wrap="square" rtlCol="0">
              <a:spAutoFit/>
            </a:bodyPr>
            <a:lstStyle/>
            <a:p>
              <a:pPr algn="ctr"/>
              <a:r>
                <a:rPr lang="en-US" sz="1600" b="1" dirty="0">
                  <a:solidFill>
                    <a:schemeClr val="tx2">
                      <a:lumMod val="50000"/>
                    </a:schemeClr>
                  </a:solidFill>
                </a:rPr>
                <a:t>American Airlines</a:t>
              </a:r>
              <a:endParaRPr lang="en-IN" sz="1600" b="1" dirty="0">
                <a:solidFill>
                  <a:schemeClr val="tx2">
                    <a:lumMod val="50000"/>
                  </a:schemeClr>
                </a:solidFill>
              </a:endParaRPr>
            </a:p>
          </p:txBody>
        </p:sp>
        <p:sp>
          <p:nvSpPr>
            <p:cNvPr id="60" name="TextBox 59">
              <a:extLst>
                <a:ext uri="{FF2B5EF4-FFF2-40B4-BE49-F238E27FC236}">
                  <a16:creationId xmlns:a16="http://schemas.microsoft.com/office/drawing/2014/main" id="{7C581775-E329-1534-8BFC-3561E8264B8B}"/>
                </a:ext>
              </a:extLst>
            </p:cNvPr>
            <p:cNvSpPr txBox="1"/>
            <p:nvPr/>
          </p:nvSpPr>
          <p:spPr>
            <a:xfrm>
              <a:off x="9212790" y="5882819"/>
              <a:ext cx="1010631" cy="657208"/>
            </a:xfrm>
            <a:prstGeom prst="rect">
              <a:avLst/>
            </a:prstGeom>
            <a:grpFill/>
          </p:spPr>
          <p:txBody>
            <a:bodyPr wrap="square" rtlCol="0">
              <a:spAutoFit/>
            </a:bodyPr>
            <a:lstStyle/>
            <a:p>
              <a:pPr algn="ctr"/>
              <a:r>
                <a:rPr lang="en-US" sz="1600" b="1" dirty="0">
                  <a:solidFill>
                    <a:schemeClr val="tx2">
                      <a:lumMod val="50000"/>
                    </a:schemeClr>
                  </a:solidFill>
                </a:rPr>
                <a:t>American Eagle Airlines</a:t>
              </a:r>
              <a:endParaRPr lang="en-IN" sz="1600" b="1" dirty="0">
                <a:solidFill>
                  <a:schemeClr val="tx2">
                    <a:lumMod val="50000"/>
                  </a:schemeClr>
                </a:solidFill>
              </a:endParaRPr>
            </a:p>
          </p:txBody>
        </p:sp>
      </p:grpSp>
      <p:sp>
        <p:nvSpPr>
          <p:cNvPr id="64" name="TextBox 63">
            <a:extLst>
              <a:ext uri="{FF2B5EF4-FFF2-40B4-BE49-F238E27FC236}">
                <a16:creationId xmlns:a16="http://schemas.microsoft.com/office/drawing/2014/main" id="{3E48C5C0-36CC-CAD0-8C3E-9AE802BB07AF}"/>
              </a:ext>
            </a:extLst>
          </p:cNvPr>
          <p:cNvSpPr txBox="1"/>
          <p:nvPr/>
        </p:nvSpPr>
        <p:spPr>
          <a:xfrm>
            <a:off x="1815702" y="1243804"/>
            <a:ext cx="868730" cy="338554"/>
          </a:xfrm>
          <a:prstGeom prst="rect">
            <a:avLst/>
          </a:prstGeom>
          <a:noFill/>
        </p:spPr>
        <p:txBody>
          <a:bodyPr wrap="square">
            <a:spAutoFit/>
          </a:bodyPr>
          <a:lstStyle/>
          <a:p>
            <a:r>
              <a:rPr lang="en-US" sz="1600" b="1" dirty="0">
                <a:solidFill>
                  <a:schemeClr val="bg1"/>
                </a:solidFill>
              </a:rPr>
              <a:t>28.84M</a:t>
            </a:r>
            <a:endParaRPr lang="en-IN" sz="1600" b="1" dirty="0">
              <a:solidFill>
                <a:schemeClr val="bg1"/>
              </a:solidFill>
            </a:endParaRPr>
          </a:p>
        </p:txBody>
      </p:sp>
      <p:sp>
        <p:nvSpPr>
          <p:cNvPr id="65" name="TextBox 64">
            <a:extLst>
              <a:ext uri="{FF2B5EF4-FFF2-40B4-BE49-F238E27FC236}">
                <a16:creationId xmlns:a16="http://schemas.microsoft.com/office/drawing/2014/main" id="{CE63F896-0E9B-BDD5-EBFE-361A5A55E5DE}"/>
              </a:ext>
            </a:extLst>
          </p:cNvPr>
          <p:cNvSpPr txBox="1"/>
          <p:nvPr/>
        </p:nvSpPr>
        <p:spPr>
          <a:xfrm>
            <a:off x="3043145" y="2622893"/>
            <a:ext cx="853970" cy="338554"/>
          </a:xfrm>
          <a:prstGeom prst="rect">
            <a:avLst/>
          </a:prstGeom>
          <a:noFill/>
        </p:spPr>
        <p:txBody>
          <a:bodyPr wrap="square">
            <a:spAutoFit/>
          </a:bodyPr>
          <a:lstStyle/>
          <a:p>
            <a:r>
              <a:rPr lang="en-US" sz="1600" b="1" dirty="0">
                <a:solidFill>
                  <a:schemeClr val="bg1"/>
                </a:solidFill>
              </a:rPr>
              <a:t>15.65M</a:t>
            </a:r>
            <a:endParaRPr lang="en-IN" sz="1600" b="1" dirty="0">
              <a:solidFill>
                <a:schemeClr val="bg1"/>
              </a:solidFill>
            </a:endParaRPr>
          </a:p>
        </p:txBody>
      </p:sp>
      <p:sp>
        <p:nvSpPr>
          <p:cNvPr id="66" name="TextBox 65">
            <a:extLst>
              <a:ext uri="{FF2B5EF4-FFF2-40B4-BE49-F238E27FC236}">
                <a16:creationId xmlns:a16="http://schemas.microsoft.com/office/drawing/2014/main" id="{F92D74DD-4449-7281-105C-59B0C98B9E89}"/>
              </a:ext>
            </a:extLst>
          </p:cNvPr>
          <p:cNvSpPr txBox="1"/>
          <p:nvPr/>
        </p:nvSpPr>
        <p:spPr>
          <a:xfrm>
            <a:off x="4283294" y="2880824"/>
            <a:ext cx="838600" cy="338554"/>
          </a:xfrm>
          <a:prstGeom prst="rect">
            <a:avLst/>
          </a:prstGeom>
          <a:noFill/>
        </p:spPr>
        <p:txBody>
          <a:bodyPr wrap="square">
            <a:spAutoFit/>
          </a:bodyPr>
          <a:lstStyle/>
          <a:p>
            <a:r>
              <a:rPr lang="en-US" sz="1600" b="1" dirty="0">
                <a:solidFill>
                  <a:schemeClr val="bg1"/>
                </a:solidFill>
              </a:rPr>
              <a:t>13.12M</a:t>
            </a:r>
            <a:endParaRPr lang="en-IN" sz="1600" b="1" dirty="0">
              <a:solidFill>
                <a:schemeClr val="bg1"/>
              </a:solidFill>
            </a:endParaRPr>
          </a:p>
        </p:txBody>
      </p:sp>
      <p:sp>
        <p:nvSpPr>
          <p:cNvPr id="67" name="TextBox 66">
            <a:extLst>
              <a:ext uri="{FF2B5EF4-FFF2-40B4-BE49-F238E27FC236}">
                <a16:creationId xmlns:a16="http://schemas.microsoft.com/office/drawing/2014/main" id="{06BDAC87-A67D-B604-9F42-3D9DCBFD793B}"/>
              </a:ext>
            </a:extLst>
          </p:cNvPr>
          <p:cNvSpPr txBox="1"/>
          <p:nvPr/>
        </p:nvSpPr>
        <p:spPr>
          <a:xfrm>
            <a:off x="5557043" y="3505699"/>
            <a:ext cx="807464" cy="338554"/>
          </a:xfrm>
          <a:prstGeom prst="rect">
            <a:avLst/>
          </a:prstGeom>
          <a:noFill/>
        </p:spPr>
        <p:txBody>
          <a:bodyPr wrap="square">
            <a:spAutoFit/>
          </a:bodyPr>
          <a:lstStyle/>
          <a:p>
            <a:r>
              <a:rPr lang="en-US" sz="1600" b="1" dirty="0">
                <a:solidFill>
                  <a:schemeClr val="bg1"/>
                </a:solidFill>
              </a:rPr>
              <a:t>7.31M</a:t>
            </a:r>
            <a:endParaRPr lang="en-IN" sz="1600" b="1" dirty="0">
              <a:solidFill>
                <a:schemeClr val="bg1"/>
              </a:solidFill>
            </a:endParaRPr>
          </a:p>
        </p:txBody>
      </p:sp>
      <p:sp>
        <p:nvSpPr>
          <p:cNvPr id="68" name="TextBox 67">
            <a:extLst>
              <a:ext uri="{FF2B5EF4-FFF2-40B4-BE49-F238E27FC236}">
                <a16:creationId xmlns:a16="http://schemas.microsoft.com/office/drawing/2014/main" id="{DD6F7D09-BED7-9929-8004-1443F5410EB7}"/>
              </a:ext>
            </a:extLst>
          </p:cNvPr>
          <p:cNvSpPr txBox="1"/>
          <p:nvPr/>
        </p:nvSpPr>
        <p:spPr>
          <a:xfrm>
            <a:off x="6616190" y="3556337"/>
            <a:ext cx="807464" cy="338554"/>
          </a:xfrm>
          <a:prstGeom prst="rect">
            <a:avLst/>
          </a:prstGeom>
          <a:noFill/>
        </p:spPr>
        <p:txBody>
          <a:bodyPr wrap="square">
            <a:spAutoFit/>
          </a:bodyPr>
          <a:lstStyle/>
          <a:p>
            <a:r>
              <a:rPr lang="en-US" sz="1600" b="1" dirty="0">
                <a:solidFill>
                  <a:schemeClr val="bg1"/>
                </a:solidFill>
              </a:rPr>
              <a:t>7.30M</a:t>
            </a:r>
            <a:endParaRPr lang="en-IN" sz="1600" b="1" dirty="0">
              <a:solidFill>
                <a:schemeClr val="bg1"/>
              </a:solidFill>
            </a:endParaRPr>
          </a:p>
        </p:txBody>
      </p:sp>
      <p:sp>
        <p:nvSpPr>
          <p:cNvPr id="69" name="TextBox 68">
            <a:extLst>
              <a:ext uri="{FF2B5EF4-FFF2-40B4-BE49-F238E27FC236}">
                <a16:creationId xmlns:a16="http://schemas.microsoft.com/office/drawing/2014/main" id="{59C99130-5F08-55E3-E194-8FF31258E4F8}"/>
              </a:ext>
            </a:extLst>
          </p:cNvPr>
          <p:cNvSpPr txBox="1"/>
          <p:nvPr/>
        </p:nvSpPr>
        <p:spPr>
          <a:xfrm>
            <a:off x="7708816" y="3725614"/>
            <a:ext cx="807464" cy="338554"/>
          </a:xfrm>
          <a:prstGeom prst="rect">
            <a:avLst/>
          </a:prstGeom>
          <a:noFill/>
        </p:spPr>
        <p:txBody>
          <a:bodyPr wrap="square">
            <a:spAutoFit/>
          </a:bodyPr>
          <a:lstStyle/>
          <a:p>
            <a:r>
              <a:rPr lang="en-US" sz="1600" b="1" dirty="0">
                <a:solidFill>
                  <a:schemeClr val="bg1"/>
                </a:solidFill>
              </a:rPr>
              <a:t>7.13M</a:t>
            </a:r>
          </a:p>
        </p:txBody>
      </p:sp>
      <p:sp>
        <p:nvSpPr>
          <p:cNvPr id="70" name="TextBox 69">
            <a:extLst>
              <a:ext uri="{FF2B5EF4-FFF2-40B4-BE49-F238E27FC236}">
                <a16:creationId xmlns:a16="http://schemas.microsoft.com/office/drawing/2014/main" id="{0C824956-62D6-A2AE-44BC-36CC172C77FD}"/>
              </a:ext>
            </a:extLst>
          </p:cNvPr>
          <p:cNvSpPr txBox="1"/>
          <p:nvPr/>
        </p:nvSpPr>
        <p:spPr>
          <a:xfrm>
            <a:off x="8794752" y="4064168"/>
            <a:ext cx="807464" cy="338554"/>
          </a:xfrm>
          <a:prstGeom prst="rect">
            <a:avLst/>
          </a:prstGeom>
          <a:noFill/>
        </p:spPr>
        <p:txBody>
          <a:bodyPr wrap="square">
            <a:spAutoFit/>
          </a:bodyPr>
          <a:lstStyle/>
          <a:p>
            <a:r>
              <a:rPr lang="en-US" sz="1600" b="1" dirty="0">
                <a:solidFill>
                  <a:schemeClr val="bg1"/>
                </a:solidFill>
              </a:rPr>
              <a:t>5.90M</a:t>
            </a:r>
          </a:p>
        </p:txBody>
      </p:sp>
      <p:sp>
        <p:nvSpPr>
          <p:cNvPr id="71" name="TextBox 70">
            <a:extLst>
              <a:ext uri="{FF2B5EF4-FFF2-40B4-BE49-F238E27FC236}">
                <a16:creationId xmlns:a16="http://schemas.microsoft.com/office/drawing/2014/main" id="{B598A830-6269-E5CC-0379-DDA1697B371F}"/>
              </a:ext>
            </a:extLst>
          </p:cNvPr>
          <p:cNvSpPr txBox="1"/>
          <p:nvPr/>
        </p:nvSpPr>
        <p:spPr>
          <a:xfrm>
            <a:off x="9886021" y="4297951"/>
            <a:ext cx="807464" cy="338554"/>
          </a:xfrm>
          <a:prstGeom prst="rect">
            <a:avLst/>
          </a:prstGeom>
          <a:noFill/>
        </p:spPr>
        <p:txBody>
          <a:bodyPr wrap="square">
            <a:spAutoFit/>
          </a:bodyPr>
          <a:lstStyle/>
          <a:p>
            <a:r>
              <a:rPr lang="en-US" sz="1600" b="1" dirty="0">
                <a:solidFill>
                  <a:schemeClr val="bg1"/>
                </a:solidFill>
              </a:rPr>
              <a:t>4.96M</a:t>
            </a:r>
            <a:endParaRPr lang="en-IN" sz="1600" b="1" dirty="0">
              <a:solidFill>
                <a:schemeClr val="bg1"/>
              </a:solidFill>
            </a:endParaRPr>
          </a:p>
        </p:txBody>
      </p:sp>
      <p:sp>
        <p:nvSpPr>
          <p:cNvPr id="72" name="TextBox 71">
            <a:extLst>
              <a:ext uri="{FF2B5EF4-FFF2-40B4-BE49-F238E27FC236}">
                <a16:creationId xmlns:a16="http://schemas.microsoft.com/office/drawing/2014/main" id="{74BB33FD-53C0-A910-0836-893E6FF7CEB7}"/>
              </a:ext>
            </a:extLst>
          </p:cNvPr>
          <p:cNvSpPr txBox="1"/>
          <p:nvPr/>
        </p:nvSpPr>
        <p:spPr>
          <a:xfrm>
            <a:off x="4442894" y="891314"/>
            <a:ext cx="7344018" cy="1754326"/>
          </a:xfrm>
          <a:prstGeom prst="rect">
            <a:avLst/>
          </a:prstGeom>
          <a:noFill/>
        </p:spPr>
        <p:txBody>
          <a:bodyPr wrap="square" rtlCol="0">
            <a:spAutoFit/>
          </a:bodyPr>
          <a:lstStyle/>
          <a:p>
            <a:r>
              <a:rPr lang="en-US" dirty="0">
                <a:solidFill>
                  <a:schemeClr val="bg1"/>
                </a:solidFill>
              </a:rPr>
              <a:t>The performance of the Top 10 carriers shows Southwest Airlines Co has the Highest with 34.11 M Passengers.</a:t>
            </a:r>
            <a:r>
              <a:rPr lang="en-IN" dirty="0"/>
              <a:t> </a:t>
            </a:r>
            <a:r>
              <a:rPr lang="en-US" b="0" i="0" dirty="0">
                <a:solidFill>
                  <a:schemeClr val="bg1"/>
                </a:solidFill>
                <a:effectLst/>
              </a:rPr>
              <a:t>Southwest Airlines’ success stems from a combination of factors, including its low-cost, high-efficiency business model, strong customer service, and a culture of employee empowerment and engagement. Southwest is known for its transparent pricing, with no hidden fees for checked bags or changes. </a:t>
            </a:r>
            <a:endParaRPr lang="en-IN" dirty="0">
              <a:solidFill>
                <a:schemeClr val="bg1"/>
              </a:solidFill>
            </a:endParaRPr>
          </a:p>
        </p:txBody>
      </p:sp>
      <p:sp>
        <p:nvSpPr>
          <p:cNvPr id="3" name="TextBox 2">
            <a:extLst>
              <a:ext uri="{FF2B5EF4-FFF2-40B4-BE49-F238E27FC236}">
                <a16:creationId xmlns:a16="http://schemas.microsoft.com/office/drawing/2014/main" id="{96F04F1A-C934-7E5E-D5BD-781D124B4446}"/>
              </a:ext>
            </a:extLst>
          </p:cNvPr>
          <p:cNvSpPr txBox="1"/>
          <p:nvPr/>
        </p:nvSpPr>
        <p:spPr>
          <a:xfrm>
            <a:off x="611095" y="837526"/>
            <a:ext cx="868730" cy="338554"/>
          </a:xfrm>
          <a:prstGeom prst="rect">
            <a:avLst/>
          </a:prstGeom>
          <a:noFill/>
        </p:spPr>
        <p:txBody>
          <a:bodyPr wrap="square">
            <a:spAutoFit/>
          </a:bodyPr>
          <a:lstStyle/>
          <a:p>
            <a:r>
              <a:rPr lang="en-US" sz="1600" b="1" dirty="0">
                <a:solidFill>
                  <a:schemeClr val="bg1"/>
                </a:solidFill>
              </a:rPr>
              <a:t>34.11M</a:t>
            </a:r>
            <a:endParaRPr lang="en-IN" sz="1600" b="1" dirty="0">
              <a:solidFill>
                <a:schemeClr val="bg1"/>
              </a:solidFill>
            </a:endParaRPr>
          </a:p>
        </p:txBody>
      </p:sp>
      <p:sp>
        <p:nvSpPr>
          <p:cNvPr id="4" name="TextBox 3">
            <a:extLst>
              <a:ext uri="{FF2B5EF4-FFF2-40B4-BE49-F238E27FC236}">
                <a16:creationId xmlns:a16="http://schemas.microsoft.com/office/drawing/2014/main" id="{19764AEE-22AE-5B48-1AFF-8FCDAB65DA5E}"/>
              </a:ext>
            </a:extLst>
          </p:cNvPr>
          <p:cNvSpPr txBox="1"/>
          <p:nvPr/>
        </p:nvSpPr>
        <p:spPr>
          <a:xfrm>
            <a:off x="10984481" y="4350908"/>
            <a:ext cx="751552" cy="338554"/>
          </a:xfrm>
          <a:prstGeom prst="rect">
            <a:avLst/>
          </a:prstGeom>
          <a:noFill/>
        </p:spPr>
        <p:txBody>
          <a:bodyPr wrap="square">
            <a:spAutoFit/>
          </a:bodyPr>
          <a:lstStyle/>
          <a:p>
            <a:r>
              <a:rPr lang="en-US" sz="1600" b="1" dirty="0">
                <a:solidFill>
                  <a:schemeClr val="bg1"/>
                </a:solidFill>
              </a:rPr>
              <a:t>4.88M</a:t>
            </a:r>
            <a:endParaRPr lang="en-IN" sz="1600" b="1" dirty="0">
              <a:solidFill>
                <a:schemeClr val="bg1"/>
              </a:solidFill>
            </a:endParaRPr>
          </a:p>
        </p:txBody>
      </p:sp>
    </p:spTree>
    <p:extLst>
      <p:ext uri="{BB962C8B-B14F-4D97-AF65-F5344CB8AC3E}">
        <p14:creationId xmlns:p14="http://schemas.microsoft.com/office/powerpoint/2010/main" val="14015396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2">
                                            <p:txEl>
                                              <p:pRg st="0" end="0"/>
                                            </p:txEl>
                                          </p:spTgt>
                                        </p:tgtEl>
                                        <p:attrNameLst>
                                          <p:attrName>style.visibility</p:attrName>
                                        </p:attrNameLst>
                                      </p:cBhvr>
                                      <p:to>
                                        <p:strVal val="visible"/>
                                      </p:to>
                                    </p:set>
                                    <p:animEffect transition="in" filter="fade">
                                      <p:cBhvr>
                                        <p:cTn id="12" dur="1000"/>
                                        <p:tgtEl>
                                          <p:spTgt spid="72">
                                            <p:txEl>
                                              <p:pRg st="0" end="0"/>
                                            </p:txEl>
                                          </p:spTgt>
                                        </p:tgtEl>
                                      </p:cBhvr>
                                    </p:animEffect>
                                    <p:anim calcmode="lin" valueType="num">
                                      <p:cBhvr>
                                        <p:cTn id="13" dur="1000" fill="hold"/>
                                        <p:tgtEl>
                                          <p:spTgt spid="7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0" y="0"/>
            <a:ext cx="5302250" cy="741363"/>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IN" sz="3200" b="1" dirty="0">
                <a:solidFill>
                  <a:schemeClr val="bg2">
                    <a:lumMod val="90000"/>
                  </a:schemeClr>
                </a:solidFill>
                <a:latin typeface="Georgia" panose="02040502050405020303" pitchFamily="18" charset="0"/>
              </a:rPr>
              <a:t>Top Routes Flight Count</a:t>
            </a:r>
          </a:p>
        </p:txBody>
      </p:sp>
      <p:pic>
        <p:nvPicPr>
          <p:cNvPr id="11" name="Picture 10">
            <a:extLst>
              <a:ext uri="{FF2B5EF4-FFF2-40B4-BE49-F238E27FC236}">
                <a16:creationId xmlns:a16="http://schemas.microsoft.com/office/drawing/2014/main" id="{242E0980-C396-9443-A67A-5E00F47808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12" y="872197"/>
            <a:ext cx="11901267" cy="5866228"/>
          </a:xfrm>
          <a:prstGeom prst="rect">
            <a:avLst/>
          </a:prstGeom>
        </p:spPr>
      </p:pic>
      <p:sp>
        <p:nvSpPr>
          <p:cNvPr id="13" name="TextBox 12">
            <a:extLst>
              <a:ext uri="{FF2B5EF4-FFF2-40B4-BE49-F238E27FC236}">
                <a16:creationId xmlns:a16="http://schemas.microsoft.com/office/drawing/2014/main" id="{B2D32581-E309-99A4-8833-BA54F3ADD6DC}"/>
              </a:ext>
            </a:extLst>
          </p:cNvPr>
          <p:cNvSpPr txBox="1"/>
          <p:nvPr/>
        </p:nvSpPr>
        <p:spPr>
          <a:xfrm>
            <a:off x="168812" y="1325324"/>
            <a:ext cx="3882682" cy="1569660"/>
          </a:xfrm>
          <a:prstGeom prst="rect">
            <a:avLst/>
          </a:prstGeom>
          <a:noFill/>
        </p:spPr>
        <p:txBody>
          <a:bodyPr wrap="square" rtlCol="0">
            <a:spAutoFit/>
          </a:bodyPr>
          <a:lstStyle/>
          <a:p>
            <a:r>
              <a:rPr lang="en-US" sz="1600" b="0" i="0" dirty="0">
                <a:solidFill>
                  <a:schemeClr val="bg1"/>
                </a:solidFill>
                <a:effectLst/>
              </a:rPr>
              <a:t>The high number of flights between Chicago (ORD) and Detroit (DTW) is primarily due to the presence of major airline hubs and a large population base in both cities, making it a popular and efficient route for both business and leisure travel. </a:t>
            </a:r>
            <a:endParaRPr lang="en-IN" sz="1600" dirty="0">
              <a:solidFill>
                <a:schemeClr val="bg1"/>
              </a:solidFill>
            </a:endParaRPr>
          </a:p>
        </p:txBody>
      </p:sp>
      <p:sp>
        <p:nvSpPr>
          <p:cNvPr id="14" name="TextBox 13">
            <a:extLst>
              <a:ext uri="{FF2B5EF4-FFF2-40B4-BE49-F238E27FC236}">
                <a16:creationId xmlns:a16="http://schemas.microsoft.com/office/drawing/2014/main" id="{111C95D0-91C8-6102-0DEF-B9638DF45D6A}"/>
              </a:ext>
            </a:extLst>
          </p:cNvPr>
          <p:cNvSpPr txBox="1"/>
          <p:nvPr/>
        </p:nvSpPr>
        <p:spPr>
          <a:xfrm>
            <a:off x="7854460" y="4614202"/>
            <a:ext cx="4215619" cy="1815882"/>
          </a:xfrm>
          <a:prstGeom prst="rect">
            <a:avLst/>
          </a:prstGeom>
          <a:noFill/>
        </p:spPr>
        <p:txBody>
          <a:bodyPr wrap="square" rtlCol="0">
            <a:spAutoFit/>
          </a:bodyPr>
          <a:lstStyle/>
          <a:p>
            <a:r>
              <a:rPr lang="en-US" sz="1600" b="0" i="0" dirty="0">
                <a:solidFill>
                  <a:schemeClr val="tx1">
                    <a:lumMod val="95000"/>
                    <a:lumOff val="5000"/>
                  </a:schemeClr>
                </a:solidFill>
                <a:effectLst/>
              </a:rPr>
              <a:t>The Atlanta to Chicago route may have fewer flights than other routes due to factors like Chicago's status as a hub for United and American Airlines, while Delta's Chicago operations are split between O'Hare and Midway, and historically Delta closed its hub at ORD, shifting its focus to other major airports. </a:t>
            </a:r>
            <a:endParaRPr lang="en-IN" sz="1600" dirty="0">
              <a:solidFill>
                <a:schemeClr val="tx1">
                  <a:lumMod val="95000"/>
                  <a:lumOff val="5000"/>
                </a:schemeClr>
              </a:solidFill>
            </a:endParaRPr>
          </a:p>
        </p:txBody>
      </p:sp>
    </p:spTree>
    <p:extLst>
      <p:ext uri="{BB962C8B-B14F-4D97-AF65-F5344CB8AC3E}">
        <p14:creationId xmlns:p14="http://schemas.microsoft.com/office/powerpoint/2010/main" val="129691244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5" presetClass="entr" presetSubtype="0" fill="hold" nodeType="click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fade">
                                      <p:cBhvr>
                                        <p:cTn id="18" dur="2000"/>
                                        <p:tgtEl>
                                          <p:spTgt spid="13">
                                            <p:txEl>
                                              <p:pRg st="0" end="0"/>
                                            </p:txEl>
                                          </p:spTgt>
                                        </p:tgtEl>
                                      </p:cBhvr>
                                    </p:animEffect>
                                    <p:anim calcmode="lin" valueType="num">
                                      <p:cBhvr>
                                        <p:cTn id="19"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20"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fade">
                                      <p:cBhvr>
                                        <p:cTn id="25" dur="2000"/>
                                        <p:tgtEl>
                                          <p:spTgt spid="14">
                                            <p:txEl>
                                              <p:pRg st="0" end="0"/>
                                            </p:txEl>
                                          </p:spTgt>
                                        </p:tgtEl>
                                      </p:cBhvr>
                                    </p:animEffect>
                                    <p:anim calcmode="lin" valueType="num">
                                      <p:cBhvr>
                                        <p:cTn id="26" dur="2000" fill="hold"/>
                                        <p:tgtEl>
                                          <p:spTgt spid="14">
                                            <p:txEl>
                                              <p:pRg st="0" end="0"/>
                                            </p:txEl>
                                          </p:spTgt>
                                        </p:tgtEl>
                                        <p:attrNameLst>
                                          <p:attrName>ppt_w</p:attrName>
                                        </p:attrNameLst>
                                      </p:cBhvr>
                                      <p:tavLst>
                                        <p:tav tm="0" fmla="#ppt_w*sin(2.5*pi*$)">
                                          <p:val>
                                            <p:fltVal val="0"/>
                                          </p:val>
                                        </p:tav>
                                        <p:tav tm="100000">
                                          <p:val>
                                            <p:fltVal val="1"/>
                                          </p:val>
                                        </p:tav>
                                      </p:tavLst>
                                    </p:anim>
                                    <p:anim calcmode="lin" valueType="num">
                                      <p:cBhvr>
                                        <p:cTn id="27" dur="2000" fill="hold"/>
                                        <p:tgtEl>
                                          <p:spTgt spid="1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0" y="127000"/>
            <a:ext cx="7429500" cy="92392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IN" sz="3200" b="1" dirty="0">
                <a:solidFill>
                  <a:schemeClr val="bg2">
                    <a:lumMod val="90000"/>
                  </a:schemeClr>
                </a:solidFill>
                <a:latin typeface="Georgia" panose="02040502050405020303" pitchFamily="18" charset="0"/>
              </a:rPr>
              <a:t>Weekend vs Weekday Load Factor</a:t>
            </a:r>
          </a:p>
        </p:txBody>
      </p:sp>
      <p:graphicFrame>
        <p:nvGraphicFramePr>
          <p:cNvPr id="9" name="Chart 8">
            <a:extLst>
              <a:ext uri="{FF2B5EF4-FFF2-40B4-BE49-F238E27FC236}">
                <a16:creationId xmlns:a16="http://schemas.microsoft.com/office/drawing/2014/main" id="{98A6B71C-D998-2E93-5127-FA70614D4060}"/>
              </a:ext>
            </a:extLst>
          </p:cNvPr>
          <p:cNvGraphicFramePr/>
          <p:nvPr>
            <p:extLst>
              <p:ext uri="{D42A27DB-BD31-4B8C-83A1-F6EECF244321}">
                <p14:modId xmlns:p14="http://schemas.microsoft.com/office/powerpoint/2010/main" val="77081456"/>
              </p:ext>
            </p:extLst>
          </p:nvPr>
        </p:nvGraphicFramePr>
        <p:xfrm>
          <a:off x="140676" y="1181686"/>
          <a:ext cx="11844997" cy="554931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DD477E24-112B-1BCA-FC02-5A3DFD724096}"/>
              </a:ext>
            </a:extLst>
          </p:cNvPr>
          <p:cNvSpPr txBox="1"/>
          <p:nvPr/>
        </p:nvSpPr>
        <p:spPr>
          <a:xfrm>
            <a:off x="8562535" y="1181686"/>
            <a:ext cx="3629465" cy="2308324"/>
          </a:xfrm>
          <a:prstGeom prst="rect">
            <a:avLst/>
          </a:prstGeom>
          <a:noFill/>
        </p:spPr>
        <p:txBody>
          <a:bodyPr wrap="square" rtlCol="0">
            <a:spAutoFit/>
          </a:bodyPr>
          <a:lstStyle/>
          <a:p>
            <a:r>
              <a:rPr lang="en-US" b="0" i="0" dirty="0">
                <a:solidFill>
                  <a:schemeClr val="bg1"/>
                </a:solidFill>
                <a:effectLst/>
              </a:rPr>
              <a:t>Weekdays typically see higher airline load factors than weekends because of a higher volume of business travel, while weekends see more leisure travel, with people leaving and returning on different days, leading to a more fluctuating demand. </a:t>
            </a:r>
            <a:endParaRPr lang="en-IN" dirty="0">
              <a:solidFill>
                <a:schemeClr val="bg1"/>
              </a:solidFill>
            </a:endParaRPr>
          </a:p>
        </p:txBody>
      </p:sp>
      <p:sp>
        <p:nvSpPr>
          <p:cNvPr id="11" name="TextBox 10">
            <a:extLst>
              <a:ext uri="{FF2B5EF4-FFF2-40B4-BE49-F238E27FC236}">
                <a16:creationId xmlns:a16="http://schemas.microsoft.com/office/drawing/2014/main" id="{F95A8D4E-2D5A-B04A-7CB0-681E3C499DE4}"/>
              </a:ext>
            </a:extLst>
          </p:cNvPr>
          <p:cNvSpPr txBox="1"/>
          <p:nvPr/>
        </p:nvSpPr>
        <p:spPr>
          <a:xfrm>
            <a:off x="6400800" y="2335237"/>
            <a:ext cx="1209821" cy="646331"/>
          </a:xfrm>
          <a:prstGeom prst="rect">
            <a:avLst/>
          </a:prstGeom>
          <a:noFill/>
        </p:spPr>
        <p:txBody>
          <a:bodyPr wrap="square" rtlCol="0">
            <a:spAutoFit/>
          </a:bodyPr>
          <a:lstStyle/>
          <a:p>
            <a:pPr algn="ctr"/>
            <a:r>
              <a:rPr lang="en-US" dirty="0">
                <a:solidFill>
                  <a:schemeClr val="bg1"/>
                </a:solidFill>
              </a:rPr>
              <a:t>Weekend 28.82%</a:t>
            </a:r>
            <a:endParaRPr lang="en-IN" dirty="0">
              <a:solidFill>
                <a:schemeClr val="bg1"/>
              </a:solidFill>
            </a:endParaRPr>
          </a:p>
        </p:txBody>
      </p:sp>
      <p:sp>
        <p:nvSpPr>
          <p:cNvPr id="12" name="TextBox 11">
            <a:extLst>
              <a:ext uri="{FF2B5EF4-FFF2-40B4-BE49-F238E27FC236}">
                <a16:creationId xmlns:a16="http://schemas.microsoft.com/office/drawing/2014/main" id="{7A794E3F-83BD-023C-947F-E6FE52716BB4}"/>
              </a:ext>
            </a:extLst>
          </p:cNvPr>
          <p:cNvSpPr txBox="1"/>
          <p:nvPr/>
        </p:nvSpPr>
        <p:spPr>
          <a:xfrm>
            <a:off x="4543864" y="4203895"/>
            <a:ext cx="1519311" cy="646331"/>
          </a:xfrm>
          <a:prstGeom prst="rect">
            <a:avLst/>
          </a:prstGeom>
          <a:noFill/>
        </p:spPr>
        <p:txBody>
          <a:bodyPr wrap="square" rtlCol="0">
            <a:spAutoFit/>
          </a:bodyPr>
          <a:lstStyle/>
          <a:p>
            <a:pPr algn="ctr"/>
            <a:r>
              <a:rPr lang="en-US" dirty="0">
                <a:solidFill>
                  <a:schemeClr val="bg1"/>
                </a:solidFill>
              </a:rPr>
              <a:t>Weekday 71.18%</a:t>
            </a:r>
            <a:endParaRPr lang="en-IN" dirty="0">
              <a:solidFill>
                <a:schemeClr val="bg1"/>
              </a:solidFill>
            </a:endParaRPr>
          </a:p>
        </p:txBody>
      </p:sp>
      <p:sp>
        <p:nvSpPr>
          <p:cNvPr id="13" name="TextBox 12">
            <a:extLst>
              <a:ext uri="{FF2B5EF4-FFF2-40B4-BE49-F238E27FC236}">
                <a16:creationId xmlns:a16="http://schemas.microsoft.com/office/drawing/2014/main" id="{093F0ACC-76B8-8180-1E37-2E5D2406FEEB}"/>
              </a:ext>
            </a:extLst>
          </p:cNvPr>
          <p:cNvSpPr txBox="1"/>
          <p:nvPr/>
        </p:nvSpPr>
        <p:spPr>
          <a:xfrm>
            <a:off x="206327" y="2078317"/>
            <a:ext cx="3169919" cy="4524315"/>
          </a:xfrm>
          <a:prstGeom prst="rect">
            <a:avLst/>
          </a:prstGeom>
          <a:noFill/>
        </p:spPr>
        <p:txBody>
          <a:bodyPr wrap="square" rtlCol="0">
            <a:spAutoFit/>
          </a:bodyPr>
          <a:lstStyle/>
          <a:p>
            <a:r>
              <a:rPr lang="en-US" b="0" i="0" dirty="0">
                <a:solidFill>
                  <a:schemeClr val="bg1"/>
                </a:solidFill>
                <a:effectLst/>
              </a:rPr>
              <a:t>To boost weekend load factors in the airline industry, airlines can implement strategies like dynamic pricing (Adjust ticket prices based on demand, time of day, and day of the week, making weekend flights more attractive), overbooking(selling more tickets than available seats, anticipating no-shows ), optimizing schedules, and offering attractive promotions while also focusing on improving customer experience and ground operations. </a:t>
            </a:r>
            <a:endParaRPr lang="en-IN" dirty="0">
              <a:solidFill>
                <a:schemeClr val="bg1"/>
              </a:solidFill>
            </a:endParaRPr>
          </a:p>
        </p:txBody>
      </p:sp>
    </p:spTree>
    <p:extLst>
      <p:ext uri="{BB962C8B-B14F-4D97-AF65-F5344CB8AC3E}">
        <p14:creationId xmlns:p14="http://schemas.microsoft.com/office/powerpoint/2010/main" val="31654548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1"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 calcmode="lin" valueType="num">
                                      <p:cBhvr>
                                        <p:cTn id="26" dur="10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27" dur="1000" fill="hold"/>
                                        <p:tgtEl>
                                          <p:spTgt spid="13">
                                            <p:txEl>
                                              <p:pRg st="0" end="0"/>
                                            </p:txEl>
                                          </p:spTgt>
                                        </p:tgtEl>
                                        <p:attrNameLst>
                                          <p:attrName>ppt_h</p:attrName>
                                        </p:attrNameLst>
                                      </p:cBhvr>
                                      <p:tavLst>
                                        <p:tav tm="0">
                                          <p:val>
                                            <p:fltVal val="0"/>
                                          </p:val>
                                        </p:tav>
                                        <p:tav tm="100000">
                                          <p:val>
                                            <p:strVal val="#ppt_h"/>
                                          </p:val>
                                        </p:tav>
                                      </p:tavLst>
                                    </p:anim>
                                    <p:anim calcmode="lin" valueType="num">
                                      <p:cBhvr>
                                        <p:cTn id="28" dur="1000" fill="hold"/>
                                        <p:tgtEl>
                                          <p:spTgt spid="13">
                                            <p:txEl>
                                              <p:pRg st="0" end="0"/>
                                            </p:txEl>
                                          </p:spTgt>
                                        </p:tgtEl>
                                        <p:attrNameLst>
                                          <p:attrName>style.rotation</p:attrName>
                                        </p:attrNameLst>
                                      </p:cBhvr>
                                      <p:tavLst>
                                        <p:tav tm="0">
                                          <p:val>
                                            <p:fltVal val="90"/>
                                          </p:val>
                                        </p:tav>
                                        <p:tav tm="100000">
                                          <p:val>
                                            <p:fltVal val="0"/>
                                          </p:val>
                                        </p:tav>
                                      </p:tavLst>
                                    </p:anim>
                                    <p:animEffect transition="in" filter="fade">
                                      <p:cBhvr>
                                        <p:cTn id="29"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9"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0" y="0"/>
            <a:ext cx="5721350" cy="92392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IN" sz="3200" b="1" dirty="0">
                <a:solidFill>
                  <a:schemeClr val="bg2">
                    <a:lumMod val="90000"/>
                  </a:schemeClr>
                </a:solidFill>
                <a:latin typeface="Georgia" panose="02040502050405020303" pitchFamily="18" charset="0"/>
              </a:rPr>
              <a:t>Flights by Distance Group</a:t>
            </a:r>
          </a:p>
        </p:txBody>
      </p:sp>
      <p:pic>
        <p:nvPicPr>
          <p:cNvPr id="8" name="Picture 7">
            <a:extLst>
              <a:ext uri="{FF2B5EF4-FFF2-40B4-BE49-F238E27FC236}">
                <a16:creationId xmlns:a16="http://schemas.microsoft.com/office/drawing/2014/main" id="{5A4EDAB5-686F-48A0-5166-9FA08C6BA5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9984" y="2707074"/>
            <a:ext cx="1294227" cy="771499"/>
          </a:xfrm>
          <a:prstGeom prst="rect">
            <a:avLst/>
          </a:prstGeom>
        </p:spPr>
      </p:pic>
      <p:sp>
        <p:nvSpPr>
          <p:cNvPr id="23" name="Rectangle 22">
            <a:extLst>
              <a:ext uri="{FF2B5EF4-FFF2-40B4-BE49-F238E27FC236}">
                <a16:creationId xmlns:a16="http://schemas.microsoft.com/office/drawing/2014/main" id="{FCB60E5F-7EBB-9EF2-73CF-354CC3282F84}"/>
              </a:ext>
            </a:extLst>
          </p:cNvPr>
          <p:cNvSpPr/>
          <p:nvPr/>
        </p:nvSpPr>
        <p:spPr>
          <a:xfrm>
            <a:off x="10621926" y="3016155"/>
            <a:ext cx="228058" cy="2593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a:t>
            </a:r>
            <a:endParaRPr lang="en-IN" sz="1600" dirty="0"/>
          </a:p>
        </p:txBody>
      </p:sp>
      <p:sp>
        <p:nvSpPr>
          <p:cNvPr id="24" name="Rectangle 23">
            <a:extLst>
              <a:ext uri="{FF2B5EF4-FFF2-40B4-BE49-F238E27FC236}">
                <a16:creationId xmlns:a16="http://schemas.microsoft.com/office/drawing/2014/main" id="{38ECBA5A-1C4F-48EA-01DA-C78E501BC28E}"/>
              </a:ext>
            </a:extLst>
          </p:cNvPr>
          <p:cNvSpPr/>
          <p:nvPr/>
        </p:nvSpPr>
        <p:spPr>
          <a:xfrm>
            <a:off x="10339334" y="3016155"/>
            <a:ext cx="228058" cy="25930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4</a:t>
            </a:r>
            <a:endParaRPr lang="en-IN" sz="1600" dirty="0"/>
          </a:p>
        </p:txBody>
      </p:sp>
      <p:sp>
        <p:nvSpPr>
          <p:cNvPr id="25" name="Rectangle 24">
            <a:extLst>
              <a:ext uri="{FF2B5EF4-FFF2-40B4-BE49-F238E27FC236}">
                <a16:creationId xmlns:a16="http://schemas.microsoft.com/office/drawing/2014/main" id="{4C60C8A6-05DB-7952-F9A8-3AC98334E43F}"/>
              </a:ext>
            </a:extLst>
          </p:cNvPr>
          <p:cNvSpPr/>
          <p:nvPr/>
        </p:nvSpPr>
        <p:spPr>
          <a:xfrm>
            <a:off x="9876559" y="3016155"/>
            <a:ext cx="399516" cy="259308"/>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32</a:t>
            </a:r>
            <a:endParaRPr lang="en-IN" sz="1600" dirty="0"/>
          </a:p>
        </p:txBody>
      </p:sp>
      <p:sp>
        <p:nvSpPr>
          <p:cNvPr id="26" name="Rectangle 25">
            <a:extLst>
              <a:ext uri="{FF2B5EF4-FFF2-40B4-BE49-F238E27FC236}">
                <a16:creationId xmlns:a16="http://schemas.microsoft.com/office/drawing/2014/main" id="{66C3AE30-C503-15D6-66C4-79C197E04175}"/>
              </a:ext>
            </a:extLst>
          </p:cNvPr>
          <p:cNvSpPr/>
          <p:nvPr/>
        </p:nvSpPr>
        <p:spPr>
          <a:xfrm>
            <a:off x="9433164" y="3016155"/>
            <a:ext cx="399516" cy="25930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58</a:t>
            </a:r>
            <a:endParaRPr lang="en-IN" sz="1600" dirty="0"/>
          </a:p>
        </p:txBody>
      </p:sp>
      <p:sp>
        <p:nvSpPr>
          <p:cNvPr id="27" name="Rectangle 26">
            <a:extLst>
              <a:ext uri="{FF2B5EF4-FFF2-40B4-BE49-F238E27FC236}">
                <a16:creationId xmlns:a16="http://schemas.microsoft.com/office/drawing/2014/main" id="{B8C19986-6A77-73F6-C504-9B1DAEA73A23}"/>
              </a:ext>
            </a:extLst>
          </p:cNvPr>
          <p:cNvSpPr/>
          <p:nvPr/>
        </p:nvSpPr>
        <p:spPr>
          <a:xfrm>
            <a:off x="8989769" y="3016155"/>
            <a:ext cx="399516" cy="259308"/>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83</a:t>
            </a:r>
            <a:endParaRPr lang="en-IN" sz="1600" dirty="0"/>
          </a:p>
        </p:txBody>
      </p:sp>
      <p:sp>
        <p:nvSpPr>
          <p:cNvPr id="28" name="Rectangle 27">
            <a:extLst>
              <a:ext uri="{FF2B5EF4-FFF2-40B4-BE49-F238E27FC236}">
                <a16:creationId xmlns:a16="http://schemas.microsoft.com/office/drawing/2014/main" id="{1D505AE8-141D-4EAD-9DB5-9339251ED290}"/>
              </a:ext>
            </a:extLst>
          </p:cNvPr>
          <p:cNvSpPr/>
          <p:nvPr/>
        </p:nvSpPr>
        <p:spPr>
          <a:xfrm>
            <a:off x="8433073" y="3016155"/>
            <a:ext cx="504981" cy="259308"/>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117</a:t>
            </a:r>
            <a:endParaRPr lang="en-IN" sz="1600" dirty="0"/>
          </a:p>
        </p:txBody>
      </p:sp>
      <p:sp>
        <p:nvSpPr>
          <p:cNvPr id="29" name="Rectangle 28">
            <a:extLst>
              <a:ext uri="{FF2B5EF4-FFF2-40B4-BE49-F238E27FC236}">
                <a16:creationId xmlns:a16="http://schemas.microsoft.com/office/drawing/2014/main" id="{613C3764-7ED0-50CD-2437-26244EDDD5FA}"/>
              </a:ext>
            </a:extLst>
          </p:cNvPr>
          <p:cNvSpPr/>
          <p:nvPr/>
        </p:nvSpPr>
        <p:spPr>
          <a:xfrm>
            <a:off x="7873558" y="3016155"/>
            <a:ext cx="504981" cy="259308"/>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145</a:t>
            </a:r>
            <a:endParaRPr lang="en-IN" sz="1600" dirty="0"/>
          </a:p>
        </p:txBody>
      </p:sp>
      <p:sp>
        <p:nvSpPr>
          <p:cNvPr id="30" name="Rectangle 29">
            <a:extLst>
              <a:ext uri="{FF2B5EF4-FFF2-40B4-BE49-F238E27FC236}">
                <a16:creationId xmlns:a16="http://schemas.microsoft.com/office/drawing/2014/main" id="{A7804D0F-AF78-1889-D2E7-843E39358E7C}"/>
              </a:ext>
            </a:extLst>
          </p:cNvPr>
          <p:cNvSpPr/>
          <p:nvPr/>
        </p:nvSpPr>
        <p:spPr>
          <a:xfrm>
            <a:off x="7315842" y="3016155"/>
            <a:ext cx="504981" cy="259308"/>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174</a:t>
            </a:r>
            <a:endParaRPr lang="en-IN" sz="1600" dirty="0"/>
          </a:p>
        </p:txBody>
      </p:sp>
      <p:sp>
        <p:nvSpPr>
          <p:cNvPr id="31" name="Rectangle 30">
            <a:extLst>
              <a:ext uri="{FF2B5EF4-FFF2-40B4-BE49-F238E27FC236}">
                <a16:creationId xmlns:a16="http://schemas.microsoft.com/office/drawing/2014/main" id="{B6480A09-2C0C-1E10-D6D3-7F4B03B799F4}"/>
              </a:ext>
            </a:extLst>
          </p:cNvPr>
          <p:cNvSpPr/>
          <p:nvPr/>
        </p:nvSpPr>
        <p:spPr>
          <a:xfrm>
            <a:off x="6770281" y="3016155"/>
            <a:ext cx="504981" cy="259308"/>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419</a:t>
            </a:r>
            <a:endParaRPr lang="en-IN" sz="1600" dirty="0"/>
          </a:p>
        </p:txBody>
      </p:sp>
      <p:sp>
        <p:nvSpPr>
          <p:cNvPr id="32" name="Rectangle 31">
            <a:extLst>
              <a:ext uri="{FF2B5EF4-FFF2-40B4-BE49-F238E27FC236}">
                <a16:creationId xmlns:a16="http://schemas.microsoft.com/office/drawing/2014/main" id="{47927848-6E1D-8433-86C0-536C8061F1BA}"/>
              </a:ext>
            </a:extLst>
          </p:cNvPr>
          <p:cNvSpPr/>
          <p:nvPr/>
        </p:nvSpPr>
        <p:spPr>
          <a:xfrm>
            <a:off x="6213371" y="3013519"/>
            <a:ext cx="504981" cy="259308"/>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524</a:t>
            </a:r>
            <a:endParaRPr lang="en-IN" sz="1600" dirty="0"/>
          </a:p>
        </p:txBody>
      </p:sp>
      <p:sp>
        <p:nvSpPr>
          <p:cNvPr id="33" name="Rectangle 32">
            <a:extLst>
              <a:ext uri="{FF2B5EF4-FFF2-40B4-BE49-F238E27FC236}">
                <a16:creationId xmlns:a16="http://schemas.microsoft.com/office/drawing/2014/main" id="{E2FF974F-C5B0-5F6F-265E-14EFD0C55566}"/>
              </a:ext>
            </a:extLst>
          </p:cNvPr>
          <p:cNvSpPr/>
          <p:nvPr/>
        </p:nvSpPr>
        <p:spPr>
          <a:xfrm>
            <a:off x="5667181" y="3013519"/>
            <a:ext cx="504981" cy="259308"/>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612</a:t>
            </a:r>
            <a:endParaRPr lang="en-IN" sz="1600" dirty="0"/>
          </a:p>
        </p:txBody>
      </p:sp>
      <p:sp>
        <p:nvSpPr>
          <p:cNvPr id="34" name="Rectangle 33">
            <a:extLst>
              <a:ext uri="{FF2B5EF4-FFF2-40B4-BE49-F238E27FC236}">
                <a16:creationId xmlns:a16="http://schemas.microsoft.com/office/drawing/2014/main" id="{43DE5925-F148-68C2-96E5-476C33EC9063}"/>
              </a:ext>
            </a:extLst>
          </p:cNvPr>
          <p:cNvSpPr/>
          <p:nvPr/>
        </p:nvSpPr>
        <p:spPr>
          <a:xfrm>
            <a:off x="5090862" y="3013519"/>
            <a:ext cx="504981" cy="259308"/>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810</a:t>
            </a:r>
            <a:endParaRPr lang="en-IN" sz="1600" dirty="0"/>
          </a:p>
        </p:txBody>
      </p:sp>
      <p:sp>
        <p:nvSpPr>
          <p:cNvPr id="35" name="Rectangle 34">
            <a:extLst>
              <a:ext uri="{FF2B5EF4-FFF2-40B4-BE49-F238E27FC236}">
                <a16:creationId xmlns:a16="http://schemas.microsoft.com/office/drawing/2014/main" id="{0944A3D6-4EAC-A21B-C950-FCE6F0646C06}"/>
              </a:ext>
            </a:extLst>
          </p:cNvPr>
          <p:cNvSpPr/>
          <p:nvPr/>
        </p:nvSpPr>
        <p:spPr>
          <a:xfrm>
            <a:off x="4517940" y="3013519"/>
            <a:ext cx="504981" cy="259308"/>
          </a:xfrm>
          <a:prstGeom prst="rect">
            <a:avLst/>
          </a:prstGeom>
          <a:solidFill>
            <a:schemeClr val="tx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855</a:t>
            </a:r>
            <a:endParaRPr lang="en-IN" sz="1600" dirty="0"/>
          </a:p>
        </p:txBody>
      </p:sp>
      <p:sp>
        <p:nvSpPr>
          <p:cNvPr id="36" name="Rectangle 35">
            <a:extLst>
              <a:ext uri="{FF2B5EF4-FFF2-40B4-BE49-F238E27FC236}">
                <a16:creationId xmlns:a16="http://schemas.microsoft.com/office/drawing/2014/main" id="{88D529CC-42B4-E1F3-CFEB-598A98946218}"/>
              </a:ext>
            </a:extLst>
          </p:cNvPr>
          <p:cNvSpPr/>
          <p:nvPr/>
        </p:nvSpPr>
        <p:spPr>
          <a:xfrm>
            <a:off x="3865716" y="3013519"/>
            <a:ext cx="602897" cy="259308"/>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1082</a:t>
            </a:r>
            <a:endParaRPr lang="en-IN" sz="1600" dirty="0"/>
          </a:p>
        </p:txBody>
      </p:sp>
      <p:sp>
        <p:nvSpPr>
          <p:cNvPr id="37" name="Rectangle 36">
            <a:extLst>
              <a:ext uri="{FF2B5EF4-FFF2-40B4-BE49-F238E27FC236}">
                <a16:creationId xmlns:a16="http://schemas.microsoft.com/office/drawing/2014/main" id="{44226E9B-A6B6-D77B-A722-414DD01AF98F}"/>
              </a:ext>
            </a:extLst>
          </p:cNvPr>
          <p:cNvSpPr/>
          <p:nvPr/>
        </p:nvSpPr>
        <p:spPr>
          <a:xfrm>
            <a:off x="3221086" y="3013519"/>
            <a:ext cx="602897" cy="259308"/>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2330</a:t>
            </a:r>
            <a:endParaRPr lang="en-IN" sz="1600" dirty="0"/>
          </a:p>
        </p:txBody>
      </p:sp>
      <p:sp>
        <p:nvSpPr>
          <p:cNvPr id="38" name="Rectangle 37">
            <a:extLst>
              <a:ext uri="{FF2B5EF4-FFF2-40B4-BE49-F238E27FC236}">
                <a16:creationId xmlns:a16="http://schemas.microsoft.com/office/drawing/2014/main" id="{BD9867C3-BE09-946A-EE56-EEB4DD70F402}"/>
              </a:ext>
            </a:extLst>
          </p:cNvPr>
          <p:cNvSpPr/>
          <p:nvPr/>
        </p:nvSpPr>
        <p:spPr>
          <a:xfrm>
            <a:off x="2563655" y="3013519"/>
            <a:ext cx="602897" cy="259308"/>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6092</a:t>
            </a:r>
            <a:endParaRPr lang="en-IN" sz="1600" dirty="0"/>
          </a:p>
        </p:txBody>
      </p:sp>
      <p:sp>
        <p:nvSpPr>
          <p:cNvPr id="39" name="Rectangle 38">
            <a:extLst>
              <a:ext uri="{FF2B5EF4-FFF2-40B4-BE49-F238E27FC236}">
                <a16:creationId xmlns:a16="http://schemas.microsoft.com/office/drawing/2014/main" id="{C4569976-B930-A54A-1505-2849482EEE17}"/>
              </a:ext>
            </a:extLst>
          </p:cNvPr>
          <p:cNvSpPr/>
          <p:nvPr/>
        </p:nvSpPr>
        <p:spPr>
          <a:xfrm>
            <a:off x="1768599" y="3013519"/>
            <a:ext cx="754700" cy="259308"/>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11,333</a:t>
            </a:r>
            <a:endParaRPr lang="en-IN" sz="1600" dirty="0"/>
          </a:p>
        </p:txBody>
      </p:sp>
      <p:sp>
        <p:nvSpPr>
          <p:cNvPr id="40" name="Rectangle 39">
            <a:extLst>
              <a:ext uri="{FF2B5EF4-FFF2-40B4-BE49-F238E27FC236}">
                <a16:creationId xmlns:a16="http://schemas.microsoft.com/office/drawing/2014/main" id="{E45BAB64-DE7C-7447-FF30-2AA94CE5C593}"/>
              </a:ext>
            </a:extLst>
          </p:cNvPr>
          <p:cNvSpPr/>
          <p:nvPr/>
        </p:nvSpPr>
        <p:spPr>
          <a:xfrm>
            <a:off x="975644" y="3013519"/>
            <a:ext cx="754700" cy="259308"/>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28.131</a:t>
            </a:r>
            <a:endParaRPr lang="en-IN" sz="1600" dirty="0"/>
          </a:p>
        </p:txBody>
      </p:sp>
      <p:sp>
        <p:nvSpPr>
          <p:cNvPr id="41" name="Rectangle 40">
            <a:extLst>
              <a:ext uri="{FF2B5EF4-FFF2-40B4-BE49-F238E27FC236}">
                <a16:creationId xmlns:a16="http://schemas.microsoft.com/office/drawing/2014/main" id="{9E2A2CE5-0E43-C312-5561-F6351E041780}"/>
              </a:ext>
            </a:extLst>
          </p:cNvPr>
          <p:cNvSpPr/>
          <p:nvPr/>
        </p:nvSpPr>
        <p:spPr>
          <a:xfrm>
            <a:off x="81296" y="3016155"/>
            <a:ext cx="850469" cy="259308"/>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58,047</a:t>
            </a:r>
            <a:endParaRPr lang="en-IN" sz="1600" dirty="0"/>
          </a:p>
        </p:txBody>
      </p:sp>
      <p:sp>
        <p:nvSpPr>
          <p:cNvPr id="42" name="Callout: Up Arrow 41">
            <a:extLst>
              <a:ext uri="{FF2B5EF4-FFF2-40B4-BE49-F238E27FC236}">
                <a16:creationId xmlns:a16="http://schemas.microsoft.com/office/drawing/2014/main" id="{F168E11A-B8EE-46CA-BC1C-FB1FCC425953}"/>
              </a:ext>
            </a:extLst>
          </p:cNvPr>
          <p:cNvSpPr/>
          <p:nvPr/>
        </p:nvSpPr>
        <p:spPr>
          <a:xfrm>
            <a:off x="81296" y="3272827"/>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0-500 Miles</a:t>
            </a:r>
            <a:endParaRPr lang="en-IN" sz="1600" dirty="0">
              <a:solidFill>
                <a:schemeClr val="tx1">
                  <a:lumMod val="95000"/>
                  <a:lumOff val="5000"/>
                </a:schemeClr>
              </a:solidFill>
            </a:endParaRPr>
          </a:p>
        </p:txBody>
      </p:sp>
      <p:sp>
        <p:nvSpPr>
          <p:cNvPr id="43" name="Callout: Up Arrow 42">
            <a:extLst>
              <a:ext uri="{FF2B5EF4-FFF2-40B4-BE49-F238E27FC236}">
                <a16:creationId xmlns:a16="http://schemas.microsoft.com/office/drawing/2014/main" id="{840BA8B7-77F0-8E30-7CF9-E725C6A7410C}"/>
              </a:ext>
            </a:extLst>
          </p:cNvPr>
          <p:cNvSpPr/>
          <p:nvPr/>
        </p:nvSpPr>
        <p:spPr>
          <a:xfrm>
            <a:off x="1530907" y="3272827"/>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1000-1499 Miles</a:t>
            </a:r>
            <a:endParaRPr lang="en-IN" sz="1600" dirty="0">
              <a:solidFill>
                <a:schemeClr val="tx1">
                  <a:lumMod val="95000"/>
                  <a:lumOff val="5000"/>
                </a:schemeClr>
              </a:solidFill>
            </a:endParaRPr>
          </a:p>
        </p:txBody>
      </p:sp>
      <p:sp>
        <p:nvSpPr>
          <p:cNvPr id="44" name="Callout: Up Arrow 43">
            <a:extLst>
              <a:ext uri="{FF2B5EF4-FFF2-40B4-BE49-F238E27FC236}">
                <a16:creationId xmlns:a16="http://schemas.microsoft.com/office/drawing/2014/main" id="{A967F281-FD08-A546-BB92-9D0255B30FEE}"/>
              </a:ext>
            </a:extLst>
          </p:cNvPr>
          <p:cNvSpPr/>
          <p:nvPr/>
        </p:nvSpPr>
        <p:spPr>
          <a:xfrm>
            <a:off x="2847025"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2000-2499 Miles</a:t>
            </a:r>
            <a:endParaRPr lang="en-IN" sz="1600" dirty="0">
              <a:solidFill>
                <a:schemeClr val="tx1">
                  <a:lumMod val="95000"/>
                  <a:lumOff val="5000"/>
                </a:schemeClr>
              </a:solidFill>
            </a:endParaRPr>
          </a:p>
        </p:txBody>
      </p:sp>
      <p:sp>
        <p:nvSpPr>
          <p:cNvPr id="45" name="Callout: Up Arrow 44">
            <a:extLst>
              <a:ext uri="{FF2B5EF4-FFF2-40B4-BE49-F238E27FC236}">
                <a16:creationId xmlns:a16="http://schemas.microsoft.com/office/drawing/2014/main" id="{A2BC1DA1-EAD3-ED43-D877-182FD7E07CD3}"/>
              </a:ext>
            </a:extLst>
          </p:cNvPr>
          <p:cNvSpPr/>
          <p:nvPr/>
        </p:nvSpPr>
        <p:spPr>
          <a:xfrm>
            <a:off x="4101344"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3000-3499 Miles</a:t>
            </a:r>
            <a:endParaRPr lang="en-IN" sz="1600" dirty="0">
              <a:solidFill>
                <a:schemeClr val="tx1">
                  <a:lumMod val="95000"/>
                  <a:lumOff val="5000"/>
                </a:schemeClr>
              </a:solidFill>
            </a:endParaRPr>
          </a:p>
        </p:txBody>
      </p:sp>
      <p:sp>
        <p:nvSpPr>
          <p:cNvPr id="46" name="Callout: Up Arrow 45">
            <a:extLst>
              <a:ext uri="{FF2B5EF4-FFF2-40B4-BE49-F238E27FC236}">
                <a16:creationId xmlns:a16="http://schemas.microsoft.com/office/drawing/2014/main" id="{E7D27574-38B9-1678-9FF6-009DA21654CB}"/>
              </a:ext>
            </a:extLst>
          </p:cNvPr>
          <p:cNvSpPr/>
          <p:nvPr/>
        </p:nvSpPr>
        <p:spPr>
          <a:xfrm>
            <a:off x="5234671"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4000-4499 Miles</a:t>
            </a:r>
            <a:endParaRPr lang="en-IN" sz="1600" dirty="0">
              <a:solidFill>
                <a:schemeClr val="tx1">
                  <a:lumMod val="95000"/>
                  <a:lumOff val="5000"/>
                </a:schemeClr>
              </a:solidFill>
            </a:endParaRPr>
          </a:p>
        </p:txBody>
      </p:sp>
      <p:sp>
        <p:nvSpPr>
          <p:cNvPr id="47" name="Callout: Up Arrow 46">
            <a:extLst>
              <a:ext uri="{FF2B5EF4-FFF2-40B4-BE49-F238E27FC236}">
                <a16:creationId xmlns:a16="http://schemas.microsoft.com/office/drawing/2014/main" id="{9B0478F6-68A7-94C9-41A1-EF289B6760B7}"/>
              </a:ext>
            </a:extLst>
          </p:cNvPr>
          <p:cNvSpPr/>
          <p:nvPr/>
        </p:nvSpPr>
        <p:spPr>
          <a:xfrm>
            <a:off x="6368069"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5000-5499 Miles</a:t>
            </a:r>
            <a:endParaRPr lang="en-IN" sz="1600" dirty="0">
              <a:solidFill>
                <a:schemeClr val="tx1">
                  <a:lumMod val="95000"/>
                  <a:lumOff val="5000"/>
                </a:schemeClr>
              </a:solidFill>
            </a:endParaRPr>
          </a:p>
        </p:txBody>
      </p:sp>
      <p:sp>
        <p:nvSpPr>
          <p:cNvPr id="48" name="Callout: Up Arrow 47">
            <a:extLst>
              <a:ext uri="{FF2B5EF4-FFF2-40B4-BE49-F238E27FC236}">
                <a16:creationId xmlns:a16="http://schemas.microsoft.com/office/drawing/2014/main" id="{F76EACFB-FAF3-36E5-4432-5ACE4B0CD2A8}"/>
              </a:ext>
            </a:extLst>
          </p:cNvPr>
          <p:cNvSpPr/>
          <p:nvPr/>
        </p:nvSpPr>
        <p:spPr>
          <a:xfrm>
            <a:off x="7454916"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6000-6499 Miles</a:t>
            </a:r>
            <a:endParaRPr lang="en-IN" sz="1600" dirty="0">
              <a:solidFill>
                <a:schemeClr val="tx1">
                  <a:lumMod val="95000"/>
                  <a:lumOff val="5000"/>
                </a:schemeClr>
              </a:solidFill>
            </a:endParaRPr>
          </a:p>
        </p:txBody>
      </p:sp>
      <p:sp>
        <p:nvSpPr>
          <p:cNvPr id="49" name="Callout: Up Arrow 48">
            <a:extLst>
              <a:ext uri="{FF2B5EF4-FFF2-40B4-BE49-F238E27FC236}">
                <a16:creationId xmlns:a16="http://schemas.microsoft.com/office/drawing/2014/main" id="{A91C1FD0-28A2-6C92-836E-064FD00FBDE5}"/>
              </a:ext>
            </a:extLst>
          </p:cNvPr>
          <p:cNvSpPr/>
          <p:nvPr/>
        </p:nvSpPr>
        <p:spPr>
          <a:xfrm>
            <a:off x="8576258"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7000-7499 Miles</a:t>
            </a:r>
            <a:endParaRPr lang="en-IN" sz="1600" dirty="0">
              <a:solidFill>
                <a:schemeClr val="tx1">
                  <a:lumMod val="95000"/>
                  <a:lumOff val="5000"/>
                </a:schemeClr>
              </a:solidFill>
            </a:endParaRPr>
          </a:p>
        </p:txBody>
      </p:sp>
      <p:sp>
        <p:nvSpPr>
          <p:cNvPr id="50" name="Callout: Up Arrow 49">
            <a:extLst>
              <a:ext uri="{FF2B5EF4-FFF2-40B4-BE49-F238E27FC236}">
                <a16:creationId xmlns:a16="http://schemas.microsoft.com/office/drawing/2014/main" id="{4132EDFA-9428-3C66-EF7C-4DB89D1F068E}"/>
              </a:ext>
            </a:extLst>
          </p:cNvPr>
          <p:cNvSpPr/>
          <p:nvPr/>
        </p:nvSpPr>
        <p:spPr>
          <a:xfrm>
            <a:off x="9487184"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8000-8499 Miles</a:t>
            </a:r>
            <a:endParaRPr lang="en-IN" sz="1600" dirty="0">
              <a:solidFill>
                <a:schemeClr val="tx1">
                  <a:lumMod val="95000"/>
                  <a:lumOff val="5000"/>
                </a:schemeClr>
              </a:solidFill>
            </a:endParaRPr>
          </a:p>
        </p:txBody>
      </p:sp>
      <p:sp>
        <p:nvSpPr>
          <p:cNvPr id="51" name="Callout: Up Arrow 50">
            <a:extLst>
              <a:ext uri="{FF2B5EF4-FFF2-40B4-BE49-F238E27FC236}">
                <a16:creationId xmlns:a16="http://schemas.microsoft.com/office/drawing/2014/main" id="{ED690998-1E4C-496A-CB87-8D7C385C51E8}"/>
              </a:ext>
            </a:extLst>
          </p:cNvPr>
          <p:cNvSpPr/>
          <p:nvPr/>
        </p:nvSpPr>
        <p:spPr>
          <a:xfrm>
            <a:off x="10391673" y="3272824"/>
            <a:ext cx="850469" cy="1337273"/>
          </a:xfrm>
          <a:prstGeom prst="up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10k-10.5k Miles</a:t>
            </a:r>
            <a:endParaRPr lang="en-IN" sz="1600" dirty="0">
              <a:solidFill>
                <a:schemeClr val="tx1">
                  <a:lumMod val="95000"/>
                  <a:lumOff val="5000"/>
                </a:schemeClr>
              </a:solidFill>
            </a:endParaRPr>
          </a:p>
        </p:txBody>
      </p:sp>
      <p:sp>
        <p:nvSpPr>
          <p:cNvPr id="52" name="Callout: Down Arrow 51">
            <a:extLst>
              <a:ext uri="{FF2B5EF4-FFF2-40B4-BE49-F238E27FC236}">
                <a16:creationId xmlns:a16="http://schemas.microsoft.com/office/drawing/2014/main" id="{B27E7103-DF4A-D97D-4CD3-872C8F20FCE9}"/>
              </a:ext>
            </a:extLst>
          </p:cNvPr>
          <p:cNvSpPr/>
          <p:nvPr/>
        </p:nvSpPr>
        <p:spPr>
          <a:xfrm>
            <a:off x="546510" y="1625443"/>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500-999 Miles</a:t>
            </a:r>
            <a:endParaRPr lang="en-IN" sz="1600" dirty="0">
              <a:solidFill>
                <a:schemeClr val="tx1">
                  <a:lumMod val="95000"/>
                  <a:lumOff val="5000"/>
                </a:schemeClr>
              </a:solidFill>
            </a:endParaRPr>
          </a:p>
        </p:txBody>
      </p:sp>
      <p:sp>
        <p:nvSpPr>
          <p:cNvPr id="53" name="Callout: Down Arrow 52">
            <a:extLst>
              <a:ext uri="{FF2B5EF4-FFF2-40B4-BE49-F238E27FC236}">
                <a16:creationId xmlns:a16="http://schemas.microsoft.com/office/drawing/2014/main" id="{BCFC2CBC-4A4E-DAC5-D8E1-D8A42912FA21}"/>
              </a:ext>
            </a:extLst>
          </p:cNvPr>
          <p:cNvSpPr/>
          <p:nvPr/>
        </p:nvSpPr>
        <p:spPr>
          <a:xfrm>
            <a:off x="2145949" y="1625443"/>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1500-1999 Miles</a:t>
            </a:r>
            <a:endParaRPr lang="en-IN" sz="1600" dirty="0">
              <a:solidFill>
                <a:schemeClr val="tx1">
                  <a:lumMod val="95000"/>
                  <a:lumOff val="5000"/>
                </a:schemeClr>
              </a:solidFill>
            </a:endParaRPr>
          </a:p>
        </p:txBody>
      </p:sp>
      <p:sp>
        <p:nvSpPr>
          <p:cNvPr id="54" name="Callout: Down Arrow 53">
            <a:extLst>
              <a:ext uri="{FF2B5EF4-FFF2-40B4-BE49-F238E27FC236}">
                <a16:creationId xmlns:a16="http://schemas.microsoft.com/office/drawing/2014/main" id="{C0067BF7-E7E9-EA56-580E-B8F3468FF4A4}"/>
              </a:ext>
            </a:extLst>
          </p:cNvPr>
          <p:cNvSpPr/>
          <p:nvPr/>
        </p:nvSpPr>
        <p:spPr>
          <a:xfrm>
            <a:off x="3441911" y="1625443"/>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2500-2999 Miles</a:t>
            </a:r>
            <a:endParaRPr lang="en-IN" sz="1600" dirty="0">
              <a:solidFill>
                <a:schemeClr val="tx1">
                  <a:lumMod val="95000"/>
                  <a:lumOff val="5000"/>
                </a:schemeClr>
              </a:solidFill>
            </a:endParaRPr>
          </a:p>
        </p:txBody>
      </p:sp>
      <p:sp>
        <p:nvSpPr>
          <p:cNvPr id="55" name="Callout: Down Arrow 54">
            <a:extLst>
              <a:ext uri="{FF2B5EF4-FFF2-40B4-BE49-F238E27FC236}">
                <a16:creationId xmlns:a16="http://schemas.microsoft.com/office/drawing/2014/main" id="{2F049FDA-87AB-4B9C-CC5F-4908AE9BA9B3}"/>
              </a:ext>
            </a:extLst>
          </p:cNvPr>
          <p:cNvSpPr/>
          <p:nvPr/>
        </p:nvSpPr>
        <p:spPr>
          <a:xfrm>
            <a:off x="4683989" y="1625443"/>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3500-3999 Miles</a:t>
            </a:r>
            <a:endParaRPr lang="en-IN" sz="1600" dirty="0">
              <a:solidFill>
                <a:schemeClr val="tx1">
                  <a:lumMod val="95000"/>
                  <a:lumOff val="5000"/>
                </a:schemeClr>
              </a:solidFill>
            </a:endParaRPr>
          </a:p>
        </p:txBody>
      </p:sp>
      <p:sp>
        <p:nvSpPr>
          <p:cNvPr id="56" name="Callout: Down Arrow 55">
            <a:extLst>
              <a:ext uri="{FF2B5EF4-FFF2-40B4-BE49-F238E27FC236}">
                <a16:creationId xmlns:a16="http://schemas.microsoft.com/office/drawing/2014/main" id="{4D10544F-26CD-F976-0E56-16E7EF4FB6B5}"/>
              </a:ext>
            </a:extLst>
          </p:cNvPr>
          <p:cNvSpPr/>
          <p:nvPr/>
        </p:nvSpPr>
        <p:spPr>
          <a:xfrm>
            <a:off x="5800839" y="1621001"/>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4500-4999 Miles</a:t>
            </a:r>
            <a:endParaRPr lang="en-IN" sz="1600" dirty="0">
              <a:solidFill>
                <a:schemeClr val="tx1">
                  <a:lumMod val="95000"/>
                  <a:lumOff val="5000"/>
                </a:schemeClr>
              </a:solidFill>
            </a:endParaRPr>
          </a:p>
        </p:txBody>
      </p:sp>
      <p:sp>
        <p:nvSpPr>
          <p:cNvPr id="57" name="Callout: Down Arrow 56">
            <a:extLst>
              <a:ext uri="{FF2B5EF4-FFF2-40B4-BE49-F238E27FC236}">
                <a16:creationId xmlns:a16="http://schemas.microsoft.com/office/drawing/2014/main" id="{094D26B1-2776-4E41-BEB3-BCD8571B3BC8}"/>
              </a:ext>
            </a:extLst>
          </p:cNvPr>
          <p:cNvSpPr/>
          <p:nvPr/>
        </p:nvSpPr>
        <p:spPr>
          <a:xfrm>
            <a:off x="6881260" y="1621001"/>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95000"/>
                    <a:lumOff val="5000"/>
                  </a:schemeClr>
                </a:solidFill>
              </a:rPr>
              <a:t>5500-5999 Miles</a:t>
            </a:r>
            <a:endParaRPr lang="en-IN" sz="1600" dirty="0">
              <a:solidFill>
                <a:schemeClr val="tx1">
                  <a:lumMod val="95000"/>
                  <a:lumOff val="5000"/>
                </a:schemeClr>
              </a:solidFill>
            </a:endParaRPr>
          </a:p>
        </p:txBody>
      </p:sp>
      <p:sp>
        <p:nvSpPr>
          <p:cNvPr id="58" name="Callout: Down Arrow 57">
            <a:extLst>
              <a:ext uri="{FF2B5EF4-FFF2-40B4-BE49-F238E27FC236}">
                <a16:creationId xmlns:a16="http://schemas.microsoft.com/office/drawing/2014/main" id="{EF4A1131-7D0F-70B1-1FFE-C9B313A5755D}"/>
              </a:ext>
            </a:extLst>
          </p:cNvPr>
          <p:cNvSpPr/>
          <p:nvPr/>
        </p:nvSpPr>
        <p:spPr>
          <a:xfrm>
            <a:off x="7998510" y="1621001"/>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6</a:t>
            </a:r>
            <a:r>
              <a:rPr lang="en-US" sz="1800" dirty="0">
                <a:solidFill>
                  <a:schemeClr val="tx1">
                    <a:lumMod val="95000"/>
                    <a:lumOff val="5000"/>
                  </a:schemeClr>
                </a:solidFill>
              </a:rPr>
              <a:t>500-6999 Miles</a:t>
            </a:r>
            <a:endParaRPr lang="en-IN" sz="1800" dirty="0">
              <a:solidFill>
                <a:schemeClr val="tx1">
                  <a:lumMod val="95000"/>
                  <a:lumOff val="5000"/>
                </a:schemeClr>
              </a:solidFill>
            </a:endParaRPr>
          </a:p>
        </p:txBody>
      </p:sp>
      <p:sp>
        <p:nvSpPr>
          <p:cNvPr id="59" name="Callout: Down Arrow 58">
            <a:extLst>
              <a:ext uri="{FF2B5EF4-FFF2-40B4-BE49-F238E27FC236}">
                <a16:creationId xmlns:a16="http://schemas.microsoft.com/office/drawing/2014/main" id="{128F2EC3-F3B1-9CE2-E63D-8ECC2A42F6A5}"/>
              </a:ext>
            </a:extLst>
          </p:cNvPr>
          <p:cNvSpPr/>
          <p:nvPr/>
        </p:nvSpPr>
        <p:spPr>
          <a:xfrm>
            <a:off x="9015814" y="1621001"/>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7</a:t>
            </a:r>
            <a:r>
              <a:rPr lang="en-US" sz="1800" dirty="0">
                <a:solidFill>
                  <a:schemeClr val="tx1">
                    <a:lumMod val="95000"/>
                    <a:lumOff val="5000"/>
                  </a:schemeClr>
                </a:solidFill>
              </a:rPr>
              <a:t>500-7999 Miles</a:t>
            </a:r>
            <a:endParaRPr lang="en-IN" sz="1800" dirty="0">
              <a:solidFill>
                <a:schemeClr val="tx1">
                  <a:lumMod val="95000"/>
                  <a:lumOff val="5000"/>
                </a:schemeClr>
              </a:solidFill>
            </a:endParaRPr>
          </a:p>
        </p:txBody>
      </p:sp>
      <p:sp>
        <p:nvSpPr>
          <p:cNvPr id="60" name="Callout: Down Arrow 59">
            <a:extLst>
              <a:ext uri="{FF2B5EF4-FFF2-40B4-BE49-F238E27FC236}">
                <a16:creationId xmlns:a16="http://schemas.microsoft.com/office/drawing/2014/main" id="{A9F9E66C-CEC7-784A-D705-CE940F888D3A}"/>
              </a:ext>
            </a:extLst>
          </p:cNvPr>
          <p:cNvSpPr/>
          <p:nvPr/>
        </p:nvSpPr>
        <p:spPr>
          <a:xfrm>
            <a:off x="9905600" y="1621001"/>
            <a:ext cx="869163" cy="1388076"/>
          </a:xfrm>
          <a:prstGeom prst="downArrowCallout">
            <a:avLst/>
          </a:prstGeom>
          <a:blipFill dpi="0" rotWithShape="1">
            <a:blip r:embed="rId3">
              <a:alphaModFix amt="38000"/>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lumOff val="5000"/>
                  </a:schemeClr>
                </a:solidFill>
              </a:rPr>
              <a:t>8</a:t>
            </a:r>
            <a:r>
              <a:rPr lang="en-US" sz="1800" dirty="0">
                <a:solidFill>
                  <a:schemeClr val="tx1">
                    <a:lumMod val="95000"/>
                    <a:lumOff val="5000"/>
                  </a:schemeClr>
                </a:solidFill>
              </a:rPr>
              <a:t>500-8999 Miles</a:t>
            </a:r>
            <a:endParaRPr lang="en-IN" sz="1800" dirty="0">
              <a:solidFill>
                <a:schemeClr val="tx1">
                  <a:lumMod val="95000"/>
                  <a:lumOff val="5000"/>
                </a:schemeClr>
              </a:solidFill>
            </a:endParaRPr>
          </a:p>
        </p:txBody>
      </p:sp>
      <p:sp>
        <p:nvSpPr>
          <p:cNvPr id="61" name="TextBox 60">
            <a:extLst>
              <a:ext uri="{FF2B5EF4-FFF2-40B4-BE49-F238E27FC236}">
                <a16:creationId xmlns:a16="http://schemas.microsoft.com/office/drawing/2014/main" id="{4948DC46-4BA6-7BFE-4C37-D20E352F4F9B}"/>
              </a:ext>
            </a:extLst>
          </p:cNvPr>
          <p:cNvSpPr txBox="1"/>
          <p:nvPr/>
        </p:nvSpPr>
        <p:spPr>
          <a:xfrm>
            <a:off x="546510" y="5156200"/>
            <a:ext cx="11251790" cy="1015663"/>
          </a:xfrm>
          <a:prstGeom prst="rect">
            <a:avLst/>
          </a:prstGeom>
          <a:noFill/>
        </p:spPr>
        <p:txBody>
          <a:bodyPr wrap="square" rtlCol="0">
            <a:spAutoFit/>
          </a:bodyPr>
          <a:lstStyle/>
          <a:p>
            <a:r>
              <a:rPr lang="en-US" sz="2000" b="0" i="0" dirty="0">
                <a:solidFill>
                  <a:schemeClr val="bg1"/>
                </a:solidFill>
                <a:effectLst/>
              </a:rPr>
              <a:t>The higher number of flights within the 0-500 mile distance group likely stems from a combination of factors, including higher demand for short-haul travel, the efficiency of regional jets, and the cost-effectiveness of these routes for airlines. </a:t>
            </a:r>
            <a:endParaRPr lang="en-IN" sz="2000" dirty="0">
              <a:solidFill>
                <a:schemeClr val="bg1"/>
              </a:solidFill>
            </a:endParaRPr>
          </a:p>
        </p:txBody>
      </p:sp>
    </p:spTree>
    <p:extLst>
      <p:ext uri="{BB962C8B-B14F-4D97-AF65-F5344CB8AC3E}">
        <p14:creationId xmlns:p14="http://schemas.microsoft.com/office/powerpoint/2010/main" val="27455489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2"/>
                                        </p:tgtEl>
                                        <p:attrNameLst>
                                          <p:attrName>style.color</p:attrName>
                                        </p:attrNameLst>
                                      </p:cBhvr>
                                      <p:by>
                                        <p:hsl h="7200000" s="0" l="0"/>
                                      </p:by>
                                    </p:animClr>
                                    <p:animClr clrSpc="hsl" dir="cw">
                                      <p:cBhvr>
                                        <p:cTn id="7" dur="500" fill="hold"/>
                                        <p:tgtEl>
                                          <p:spTgt spid="2"/>
                                        </p:tgtEl>
                                        <p:attrNameLst>
                                          <p:attrName>fillcolor</p:attrName>
                                        </p:attrNameLst>
                                      </p:cBhvr>
                                      <p:by>
                                        <p:hsl h="7200000" s="0" l="0"/>
                                      </p:by>
                                    </p:animClr>
                                    <p:animClr clrSpc="hsl" dir="cw">
                                      <p:cBhvr>
                                        <p:cTn id="8" dur="500" fill="hold"/>
                                        <p:tgtEl>
                                          <p:spTgt spid="2"/>
                                        </p:tgtEl>
                                        <p:attrNameLst>
                                          <p:attrName>stroke.color</p:attrName>
                                        </p:attrNameLst>
                                      </p:cBhvr>
                                      <p:by>
                                        <p:hsl h="7200000" s="0" l="0"/>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41"/>
                                        </p:tgtEl>
                                        <p:attrNameLst>
                                          <p:attrName>style.visibility</p:attrName>
                                        </p:attrNameLst>
                                      </p:cBhvr>
                                      <p:to>
                                        <p:strVal val="visible"/>
                                      </p:to>
                                    </p:set>
                                    <p:anim calcmode="lin" valueType="num">
                                      <p:cBhvr>
                                        <p:cTn id="14" dur="500" fill="hold"/>
                                        <p:tgtEl>
                                          <p:spTgt spid="41"/>
                                        </p:tgtEl>
                                        <p:attrNameLst>
                                          <p:attrName>ppt_w</p:attrName>
                                        </p:attrNameLst>
                                      </p:cBhvr>
                                      <p:tavLst>
                                        <p:tav tm="0">
                                          <p:val>
                                            <p:fltVal val="0"/>
                                          </p:val>
                                        </p:tav>
                                        <p:tav tm="100000">
                                          <p:val>
                                            <p:strVal val="#ppt_w"/>
                                          </p:val>
                                        </p:tav>
                                      </p:tavLst>
                                    </p:anim>
                                    <p:anim calcmode="lin" valueType="num">
                                      <p:cBhvr>
                                        <p:cTn id="15" dur="500" fill="hold"/>
                                        <p:tgtEl>
                                          <p:spTgt spid="41"/>
                                        </p:tgtEl>
                                        <p:attrNameLst>
                                          <p:attrName>ppt_h</p:attrName>
                                        </p:attrNameLst>
                                      </p:cBhvr>
                                      <p:tavLst>
                                        <p:tav tm="0">
                                          <p:val>
                                            <p:fltVal val="0"/>
                                          </p:val>
                                        </p:tav>
                                        <p:tav tm="100000">
                                          <p:val>
                                            <p:strVal val="#ppt_h"/>
                                          </p:val>
                                        </p:tav>
                                      </p:tavLst>
                                    </p:anim>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1000"/>
                                        <p:tgtEl>
                                          <p:spTgt spid="52"/>
                                        </p:tgtEl>
                                      </p:cBhvr>
                                    </p:animEffect>
                                    <p:anim calcmode="lin" valueType="num">
                                      <p:cBhvr>
                                        <p:cTn id="35" dur="1000" fill="hold"/>
                                        <p:tgtEl>
                                          <p:spTgt spid="52"/>
                                        </p:tgtEl>
                                        <p:attrNameLst>
                                          <p:attrName>ppt_x</p:attrName>
                                        </p:attrNameLst>
                                      </p:cBhvr>
                                      <p:tavLst>
                                        <p:tav tm="0">
                                          <p:val>
                                            <p:strVal val="#ppt_x"/>
                                          </p:val>
                                        </p:tav>
                                        <p:tav tm="100000">
                                          <p:val>
                                            <p:strVal val="#ppt_x"/>
                                          </p:val>
                                        </p:tav>
                                      </p:tavLst>
                                    </p:anim>
                                    <p:anim calcmode="lin" valueType="num">
                                      <p:cBhvr>
                                        <p:cTn id="3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 calcmode="lin" valueType="num">
                                      <p:cBhvr>
                                        <p:cTn id="41" dur="500" fill="hold"/>
                                        <p:tgtEl>
                                          <p:spTgt spid="39"/>
                                        </p:tgtEl>
                                        <p:attrNameLst>
                                          <p:attrName>ppt_w</p:attrName>
                                        </p:attrNameLst>
                                      </p:cBhvr>
                                      <p:tavLst>
                                        <p:tav tm="0">
                                          <p:val>
                                            <p:fltVal val="0"/>
                                          </p:val>
                                        </p:tav>
                                        <p:tav tm="100000">
                                          <p:val>
                                            <p:strVal val="#ppt_w"/>
                                          </p:val>
                                        </p:tav>
                                      </p:tavLst>
                                    </p:anim>
                                    <p:anim calcmode="lin" valueType="num">
                                      <p:cBhvr>
                                        <p:cTn id="42" dur="500" fill="hold"/>
                                        <p:tgtEl>
                                          <p:spTgt spid="39"/>
                                        </p:tgtEl>
                                        <p:attrNameLst>
                                          <p:attrName>ppt_h</p:attrName>
                                        </p:attrNameLst>
                                      </p:cBhvr>
                                      <p:tavLst>
                                        <p:tav tm="0">
                                          <p:val>
                                            <p:fltVal val="0"/>
                                          </p:val>
                                        </p:tav>
                                        <p:tav tm="100000">
                                          <p:val>
                                            <p:strVal val="#ppt_h"/>
                                          </p:val>
                                        </p:tav>
                                      </p:tavLst>
                                    </p:anim>
                                    <p:animEffect transition="in" filter="fade">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1000"/>
                                        <p:tgtEl>
                                          <p:spTgt spid="43"/>
                                        </p:tgtEl>
                                      </p:cBhvr>
                                    </p:animEffect>
                                    <p:anim calcmode="lin" valueType="num">
                                      <p:cBhvr>
                                        <p:cTn id="49" dur="1000" fill="hold"/>
                                        <p:tgtEl>
                                          <p:spTgt spid="43"/>
                                        </p:tgtEl>
                                        <p:attrNameLst>
                                          <p:attrName>ppt_x</p:attrName>
                                        </p:attrNameLst>
                                      </p:cBhvr>
                                      <p:tavLst>
                                        <p:tav tm="0">
                                          <p:val>
                                            <p:strVal val="#ppt_x"/>
                                          </p:val>
                                        </p:tav>
                                        <p:tav tm="100000">
                                          <p:val>
                                            <p:strVal val="#ppt_x"/>
                                          </p:val>
                                        </p:tav>
                                      </p:tavLst>
                                    </p:anim>
                                    <p:anim calcmode="lin" valueType="num">
                                      <p:cBhvr>
                                        <p:cTn id="50"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fltVal val="0"/>
                                          </p:val>
                                        </p:tav>
                                        <p:tav tm="100000">
                                          <p:val>
                                            <p:strVal val="#ppt_w"/>
                                          </p:val>
                                        </p:tav>
                                      </p:tavLst>
                                    </p:anim>
                                    <p:anim calcmode="lin" valueType="num">
                                      <p:cBhvr>
                                        <p:cTn id="56" dur="500" fill="hold"/>
                                        <p:tgtEl>
                                          <p:spTgt spid="38"/>
                                        </p:tgtEl>
                                        <p:attrNameLst>
                                          <p:attrName>ppt_h</p:attrName>
                                        </p:attrNameLst>
                                      </p:cBhvr>
                                      <p:tavLst>
                                        <p:tav tm="0">
                                          <p:val>
                                            <p:fltVal val="0"/>
                                          </p:val>
                                        </p:tav>
                                        <p:tav tm="100000">
                                          <p:val>
                                            <p:strVal val="#ppt_h"/>
                                          </p:val>
                                        </p:tav>
                                      </p:tavLst>
                                    </p:anim>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anim calcmode="lin" valueType="num">
                                      <p:cBhvr>
                                        <p:cTn id="63" dur="1000" fill="hold"/>
                                        <p:tgtEl>
                                          <p:spTgt spid="53"/>
                                        </p:tgtEl>
                                        <p:attrNameLst>
                                          <p:attrName>ppt_x</p:attrName>
                                        </p:attrNameLst>
                                      </p:cBhvr>
                                      <p:tavLst>
                                        <p:tav tm="0">
                                          <p:val>
                                            <p:strVal val="#ppt_x"/>
                                          </p:val>
                                        </p:tav>
                                        <p:tav tm="100000">
                                          <p:val>
                                            <p:strVal val="#ppt_x"/>
                                          </p:val>
                                        </p:tav>
                                      </p:tavLst>
                                    </p:anim>
                                    <p:anim calcmode="lin" valueType="num">
                                      <p:cBhvr>
                                        <p:cTn id="64"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 calcmode="lin" valueType="num">
                                      <p:cBhvr>
                                        <p:cTn id="69" dur="500" fill="hold"/>
                                        <p:tgtEl>
                                          <p:spTgt spid="37"/>
                                        </p:tgtEl>
                                        <p:attrNameLst>
                                          <p:attrName>ppt_w</p:attrName>
                                        </p:attrNameLst>
                                      </p:cBhvr>
                                      <p:tavLst>
                                        <p:tav tm="0">
                                          <p:val>
                                            <p:fltVal val="0"/>
                                          </p:val>
                                        </p:tav>
                                        <p:tav tm="100000">
                                          <p:val>
                                            <p:strVal val="#ppt_w"/>
                                          </p:val>
                                        </p:tav>
                                      </p:tavLst>
                                    </p:anim>
                                    <p:anim calcmode="lin" valueType="num">
                                      <p:cBhvr>
                                        <p:cTn id="70" dur="500" fill="hold"/>
                                        <p:tgtEl>
                                          <p:spTgt spid="37"/>
                                        </p:tgtEl>
                                        <p:attrNameLst>
                                          <p:attrName>ppt_h</p:attrName>
                                        </p:attrNameLst>
                                      </p:cBhvr>
                                      <p:tavLst>
                                        <p:tav tm="0">
                                          <p:val>
                                            <p:fltVal val="0"/>
                                          </p:val>
                                        </p:tav>
                                        <p:tav tm="100000">
                                          <p:val>
                                            <p:strVal val="#ppt_h"/>
                                          </p:val>
                                        </p:tav>
                                      </p:tavLst>
                                    </p:anim>
                                    <p:animEffect transition="in" filter="fade">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1000"/>
                                        <p:tgtEl>
                                          <p:spTgt spid="44"/>
                                        </p:tgtEl>
                                      </p:cBhvr>
                                    </p:animEffect>
                                    <p:anim calcmode="lin" valueType="num">
                                      <p:cBhvr>
                                        <p:cTn id="77" dur="1000" fill="hold"/>
                                        <p:tgtEl>
                                          <p:spTgt spid="44"/>
                                        </p:tgtEl>
                                        <p:attrNameLst>
                                          <p:attrName>ppt_x</p:attrName>
                                        </p:attrNameLst>
                                      </p:cBhvr>
                                      <p:tavLst>
                                        <p:tav tm="0">
                                          <p:val>
                                            <p:strVal val="#ppt_x"/>
                                          </p:val>
                                        </p:tav>
                                        <p:tav tm="100000">
                                          <p:val>
                                            <p:strVal val="#ppt_x"/>
                                          </p:val>
                                        </p:tav>
                                      </p:tavLst>
                                    </p:anim>
                                    <p:anim calcmode="lin" valueType="num">
                                      <p:cBhvr>
                                        <p:cTn id="7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Effect transition="in" filter="fad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fade">
                                      <p:cBhvr>
                                        <p:cTn id="90" dur="1000"/>
                                        <p:tgtEl>
                                          <p:spTgt spid="54"/>
                                        </p:tgtEl>
                                      </p:cBhvr>
                                    </p:animEffect>
                                    <p:anim calcmode="lin" valueType="num">
                                      <p:cBhvr>
                                        <p:cTn id="91" dur="1000" fill="hold"/>
                                        <p:tgtEl>
                                          <p:spTgt spid="54"/>
                                        </p:tgtEl>
                                        <p:attrNameLst>
                                          <p:attrName>ppt_x</p:attrName>
                                        </p:attrNameLst>
                                      </p:cBhvr>
                                      <p:tavLst>
                                        <p:tav tm="0">
                                          <p:val>
                                            <p:strVal val="#ppt_x"/>
                                          </p:val>
                                        </p:tav>
                                        <p:tav tm="100000">
                                          <p:val>
                                            <p:strVal val="#ppt_x"/>
                                          </p:val>
                                        </p:tav>
                                      </p:tavLst>
                                    </p:anim>
                                    <p:anim calcmode="lin" valueType="num">
                                      <p:cBhvr>
                                        <p:cTn id="92"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53" presetClass="entr" presetSubtype="16" fill="hold" grpId="0" nodeType="click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p:cTn id="97" dur="500" fill="hold"/>
                                        <p:tgtEl>
                                          <p:spTgt spid="35"/>
                                        </p:tgtEl>
                                        <p:attrNameLst>
                                          <p:attrName>ppt_w</p:attrName>
                                        </p:attrNameLst>
                                      </p:cBhvr>
                                      <p:tavLst>
                                        <p:tav tm="0">
                                          <p:val>
                                            <p:fltVal val="0"/>
                                          </p:val>
                                        </p:tav>
                                        <p:tav tm="100000">
                                          <p:val>
                                            <p:strVal val="#ppt_w"/>
                                          </p:val>
                                        </p:tav>
                                      </p:tavLst>
                                    </p:anim>
                                    <p:anim calcmode="lin" valueType="num">
                                      <p:cBhvr>
                                        <p:cTn id="98" dur="500" fill="hold"/>
                                        <p:tgtEl>
                                          <p:spTgt spid="35"/>
                                        </p:tgtEl>
                                        <p:attrNameLst>
                                          <p:attrName>ppt_h</p:attrName>
                                        </p:attrNameLst>
                                      </p:cBhvr>
                                      <p:tavLst>
                                        <p:tav tm="0">
                                          <p:val>
                                            <p:fltVal val="0"/>
                                          </p:val>
                                        </p:tav>
                                        <p:tav tm="100000">
                                          <p:val>
                                            <p:strVal val="#ppt_h"/>
                                          </p:val>
                                        </p:tav>
                                      </p:tavLst>
                                    </p:anim>
                                    <p:animEffect transition="in" filter="fade">
                                      <p:cBhvr>
                                        <p:cTn id="99" dur="500"/>
                                        <p:tgtEl>
                                          <p:spTgt spid="35"/>
                                        </p:tgtEl>
                                      </p:cBhvr>
                                    </p:animEffect>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grpId="0" nodeType="click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fade">
                                      <p:cBhvr>
                                        <p:cTn id="104" dur="1000"/>
                                        <p:tgtEl>
                                          <p:spTgt spid="45"/>
                                        </p:tgtEl>
                                      </p:cBhvr>
                                    </p:animEffect>
                                    <p:anim calcmode="lin" valueType="num">
                                      <p:cBhvr>
                                        <p:cTn id="105" dur="1000" fill="hold"/>
                                        <p:tgtEl>
                                          <p:spTgt spid="45"/>
                                        </p:tgtEl>
                                        <p:attrNameLst>
                                          <p:attrName>ppt_x</p:attrName>
                                        </p:attrNameLst>
                                      </p:cBhvr>
                                      <p:tavLst>
                                        <p:tav tm="0">
                                          <p:val>
                                            <p:strVal val="#ppt_x"/>
                                          </p:val>
                                        </p:tav>
                                        <p:tav tm="100000">
                                          <p:val>
                                            <p:strVal val="#ppt_x"/>
                                          </p:val>
                                        </p:tav>
                                      </p:tavLst>
                                    </p:anim>
                                    <p:anim calcmode="lin" valueType="num">
                                      <p:cBhvr>
                                        <p:cTn id="10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p:cTn id="111" dur="500" fill="hold"/>
                                        <p:tgtEl>
                                          <p:spTgt spid="34"/>
                                        </p:tgtEl>
                                        <p:attrNameLst>
                                          <p:attrName>ppt_w</p:attrName>
                                        </p:attrNameLst>
                                      </p:cBhvr>
                                      <p:tavLst>
                                        <p:tav tm="0">
                                          <p:val>
                                            <p:fltVal val="0"/>
                                          </p:val>
                                        </p:tav>
                                        <p:tav tm="100000">
                                          <p:val>
                                            <p:strVal val="#ppt_w"/>
                                          </p:val>
                                        </p:tav>
                                      </p:tavLst>
                                    </p:anim>
                                    <p:anim calcmode="lin" valueType="num">
                                      <p:cBhvr>
                                        <p:cTn id="112" dur="500" fill="hold"/>
                                        <p:tgtEl>
                                          <p:spTgt spid="34"/>
                                        </p:tgtEl>
                                        <p:attrNameLst>
                                          <p:attrName>ppt_h</p:attrName>
                                        </p:attrNameLst>
                                      </p:cBhvr>
                                      <p:tavLst>
                                        <p:tav tm="0">
                                          <p:val>
                                            <p:fltVal val="0"/>
                                          </p:val>
                                        </p:tav>
                                        <p:tav tm="100000">
                                          <p:val>
                                            <p:strVal val="#ppt_h"/>
                                          </p:val>
                                        </p:tav>
                                      </p:tavLst>
                                    </p:anim>
                                    <p:animEffect transition="in" filter="fade">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55"/>
                                        </p:tgtEl>
                                        <p:attrNameLst>
                                          <p:attrName>style.visibility</p:attrName>
                                        </p:attrNameLst>
                                      </p:cBhvr>
                                      <p:to>
                                        <p:strVal val="visible"/>
                                      </p:to>
                                    </p:set>
                                    <p:animEffect transition="in" filter="fade">
                                      <p:cBhvr>
                                        <p:cTn id="118" dur="1000"/>
                                        <p:tgtEl>
                                          <p:spTgt spid="55"/>
                                        </p:tgtEl>
                                      </p:cBhvr>
                                    </p:animEffect>
                                    <p:anim calcmode="lin" valueType="num">
                                      <p:cBhvr>
                                        <p:cTn id="119" dur="1000" fill="hold"/>
                                        <p:tgtEl>
                                          <p:spTgt spid="55"/>
                                        </p:tgtEl>
                                        <p:attrNameLst>
                                          <p:attrName>ppt_x</p:attrName>
                                        </p:attrNameLst>
                                      </p:cBhvr>
                                      <p:tavLst>
                                        <p:tav tm="0">
                                          <p:val>
                                            <p:strVal val="#ppt_x"/>
                                          </p:val>
                                        </p:tav>
                                        <p:tav tm="100000">
                                          <p:val>
                                            <p:strVal val="#ppt_x"/>
                                          </p:val>
                                        </p:tav>
                                      </p:tavLst>
                                    </p:anim>
                                    <p:anim calcmode="lin" valueType="num">
                                      <p:cBhvr>
                                        <p:cTn id="12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53" presetClass="entr" presetSubtype="16" fill="hold" grpId="0"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p:cTn id="125" dur="500" fill="hold"/>
                                        <p:tgtEl>
                                          <p:spTgt spid="33"/>
                                        </p:tgtEl>
                                        <p:attrNameLst>
                                          <p:attrName>ppt_w</p:attrName>
                                        </p:attrNameLst>
                                      </p:cBhvr>
                                      <p:tavLst>
                                        <p:tav tm="0">
                                          <p:val>
                                            <p:fltVal val="0"/>
                                          </p:val>
                                        </p:tav>
                                        <p:tav tm="100000">
                                          <p:val>
                                            <p:strVal val="#ppt_w"/>
                                          </p:val>
                                        </p:tav>
                                      </p:tavLst>
                                    </p:anim>
                                    <p:anim calcmode="lin" valueType="num">
                                      <p:cBhvr>
                                        <p:cTn id="126" dur="500" fill="hold"/>
                                        <p:tgtEl>
                                          <p:spTgt spid="33"/>
                                        </p:tgtEl>
                                        <p:attrNameLst>
                                          <p:attrName>ppt_h</p:attrName>
                                        </p:attrNameLst>
                                      </p:cBhvr>
                                      <p:tavLst>
                                        <p:tav tm="0">
                                          <p:val>
                                            <p:fltVal val="0"/>
                                          </p:val>
                                        </p:tav>
                                        <p:tav tm="100000">
                                          <p:val>
                                            <p:strVal val="#ppt_h"/>
                                          </p:val>
                                        </p:tav>
                                      </p:tavLst>
                                    </p:anim>
                                    <p:animEffect transition="in" filter="fade">
                                      <p:cBhvr>
                                        <p:cTn id="127" dur="500"/>
                                        <p:tgtEl>
                                          <p:spTgt spid="33"/>
                                        </p:tgtEl>
                                      </p:cBhvr>
                                    </p:animEffect>
                                  </p:childTnLst>
                                </p:cTn>
                              </p:par>
                            </p:childTnLst>
                          </p:cTn>
                        </p:par>
                      </p:childTnLst>
                    </p:cTn>
                  </p:par>
                  <p:par>
                    <p:cTn id="128" fill="hold">
                      <p:stCondLst>
                        <p:cond delay="indefinite"/>
                      </p:stCondLst>
                      <p:childTnLst>
                        <p:par>
                          <p:cTn id="129" fill="hold">
                            <p:stCondLst>
                              <p:cond delay="0"/>
                            </p:stCondLst>
                            <p:childTnLst>
                              <p:par>
                                <p:cTn id="130" presetID="42"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fade">
                                      <p:cBhvr>
                                        <p:cTn id="132" dur="1000"/>
                                        <p:tgtEl>
                                          <p:spTgt spid="46"/>
                                        </p:tgtEl>
                                      </p:cBhvr>
                                    </p:animEffect>
                                    <p:anim calcmode="lin" valueType="num">
                                      <p:cBhvr>
                                        <p:cTn id="133" dur="1000" fill="hold"/>
                                        <p:tgtEl>
                                          <p:spTgt spid="46"/>
                                        </p:tgtEl>
                                        <p:attrNameLst>
                                          <p:attrName>ppt_x</p:attrName>
                                        </p:attrNameLst>
                                      </p:cBhvr>
                                      <p:tavLst>
                                        <p:tav tm="0">
                                          <p:val>
                                            <p:strVal val="#ppt_x"/>
                                          </p:val>
                                        </p:tav>
                                        <p:tav tm="100000">
                                          <p:val>
                                            <p:strVal val="#ppt_x"/>
                                          </p:val>
                                        </p:tav>
                                      </p:tavLst>
                                    </p:anim>
                                    <p:anim calcmode="lin" valueType="num">
                                      <p:cBhvr>
                                        <p:cTn id="13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53" presetClass="entr" presetSubtype="16" fill="hold" grpId="0" nodeType="clickEffect">
                                  <p:stCondLst>
                                    <p:cond delay="0"/>
                                  </p:stCondLst>
                                  <p:childTnLst>
                                    <p:set>
                                      <p:cBhvr>
                                        <p:cTn id="138" dur="1" fill="hold">
                                          <p:stCondLst>
                                            <p:cond delay="0"/>
                                          </p:stCondLst>
                                        </p:cTn>
                                        <p:tgtEl>
                                          <p:spTgt spid="32"/>
                                        </p:tgtEl>
                                        <p:attrNameLst>
                                          <p:attrName>style.visibility</p:attrName>
                                        </p:attrNameLst>
                                      </p:cBhvr>
                                      <p:to>
                                        <p:strVal val="visible"/>
                                      </p:to>
                                    </p:set>
                                    <p:anim calcmode="lin" valueType="num">
                                      <p:cBhvr>
                                        <p:cTn id="139" dur="500" fill="hold"/>
                                        <p:tgtEl>
                                          <p:spTgt spid="32"/>
                                        </p:tgtEl>
                                        <p:attrNameLst>
                                          <p:attrName>ppt_w</p:attrName>
                                        </p:attrNameLst>
                                      </p:cBhvr>
                                      <p:tavLst>
                                        <p:tav tm="0">
                                          <p:val>
                                            <p:fltVal val="0"/>
                                          </p:val>
                                        </p:tav>
                                        <p:tav tm="100000">
                                          <p:val>
                                            <p:strVal val="#ppt_w"/>
                                          </p:val>
                                        </p:tav>
                                      </p:tavLst>
                                    </p:anim>
                                    <p:anim calcmode="lin" valueType="num">
                                      <p:cBhvr>
                                        <p:cTn id="140" dur="500" fill="hold"/>
                                        <p:tgtEl>
                                          <p:spTgt spid="32"/>
                                        </p:tgtEl>
                                        <p:attrNameLst>
                                          <p:attrName>ppt_h</p:attrName>
                                        </p:attrNameLst>
                                      </p:cBhvr>
                                      <p:tavLst>
                                        <p:tav tm="0">
                                          <p:val>
                                            <p:fltVal val="0"/>
                                          </p:val>
                                        </p:tav>
                                        <p:tav tm="100000">
                                          <p:val>
                                            <p:strVal val="#ppt_h"/>
                                          </p:val>
                                        </p:tav>
                                      </p:tavLst>
                                    </p:anim>
                                    <p:animEffect transition="in" filter="fade">
                                      <p:cBhvr>
                                        <p:cTn id="141" dur="500"/>
                                        <p:tgtEl>
                                          <p:spTgt spid="32"/>
                                        </p:tgtEl>
                                      </p:cBhvr>
                                    </p:animEffect>
                                  </p:childTnLst>
                                </p:cTn>
                              </p:par>
                            </p:childTnLst>
                          </p:cTn>
                        </p:par>
                      </p:childTnLst>
                    </p:cTn>
                  </p:par>
                  <p:par>
                    <p:cTn id="142" fill="hold">
                      <p:stCondLst>
                        <p:cond delay="indefinite"/>
                      </p:stCondLst>
                      <p:childTnLst>
                        <p:par>
                          <p:cTn id="143" fill="hold">
                            <p:stCondLst>
                              <p:cond delay="0"/>
                            </p:stCondLst>
                            <p:childTnLst>
                              <p:par>
                                <p:cTn id="144" presetID="42" presetClass="entr" presetSubtype="0" fill="hold" grpId="0" nodeType="click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fade">
                                      <p:cBhvr>
                                        <p:cTn id="146" dur="1000"/>
                                        <p:tgtEl>
                                          <p:spTgt spid="56"/>
                                        </p:tgtEl>
                                      </p:cBhvr>
                                    </p:animEffect>
                                    <p:anim calcmode="lin" valueType="num">
                                      <p:cBhvr>
                                        <p:cTn id="147" dur="1000" fill="hold"/>
                                        <p:tgtEl>
                                          <p:spTgt spid="56"/>
                                        </p:tgtEl>
                                        <p:attrNameLst>
                                          <p:attrName>ppt_x</p:attrName>
                                        </p:attrNameLst>
                                      </p:cBhvr>
                                      <p:tavLst>
                                        <p:tav tm="0">
                                          <p:val>
                                            <p:strVal val="#ppt_x"/>
                                          </p:val>
                                        </p:tav>
                                        <p:tav tm="100000">
                                          <p:val>
                                            <p:strVal val="#ppt_x"/>
                                          </p:val>
                                        </p:tav>
                                      </p:tavLst>
                                    </p:anim>
                                    <p:anim calcmode="lin" valueType="num">
                                      <p:cBhvr>
                                        <p:cTn id="14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53" presetClass="entr" presetSubtype="16" fill="hold" grpId="0" nodeType="clickEffect">
                                  <p:stCondLst>
                                    <p:cond delay="0"/>
                                  </p:stCondLst>
                                  <p:childTnLst>
                                    <p:set>
                                      <p:cBhvr>
                                        <p:cTn id="152" dur="1" fill="hold">
                                          <p:stCondLst>
                                            <p:cond delay="0"/>
                                          </p:stCondLst>
                                        </p:cTn>
                                        <p:tgtEl>
                                          <p:spTgt spid="31"/>
                                        </p:tgtEl>
                                        <p:attrNameLst>
                                          <p:attrName>style.visibility</p:attrName>
                                        </p:attrNameLst>
                                      </p:cBhvr>
                                      <p:to>
                                        <p:strVal val="visible"/>
                                      </p:to>
                                    </p:set>
                                    <p:anim calcmode="lin" valueType="num">
                                      <p:cBhvr>
                                        <p:cTn id="153" dur="500" fill="hold"/>
                                        <p:tgtEl>
                                          <p:spTgt spid="31"/>
                                        </p:tgtEl>
                                        <p:attrNameLst>
                                          <p:attrName>ppt_w</p:attrName>
                                        </p:attrNameLst>
                                      </p:cBhvr>
                                      <p:tavLst>
                                        <p:tav tm="0">
                                          <p:val>
                                            <p:fltVal val="0"/>
                                          </p:val>
                                        </p:tav>
                                        <p:tav tm="100000">
                                          <p:val>
                                            <p:strVal val="#ppt_w"/>
                                          </p:val>
                                        </p:tav>
                                      </p:tavLst>
                                    </p:anim>
                                    <p:anim calcmode="lin" valueType="num">
                                      <p:cBhvr>
                                        <p:cTn id="154" dur="500" fill="hold"/>
                                        <p:tgtEl>
                                          <p:spTgt spid="31"/>
                                        </p:tgtEl>
                                        <p:attrNameLst>
                                          <p:attrName>ppt_h</p:attrName>
                                        </p:attrNameLst>
                                      </p:cBhvr>
                                      <p:tavLst>
                                        <p:tav tm="0">
                                          <p:val>
                                            <p:fltVal val="0"/>
                                          </p:val>
                                        </p:tav>
                                        <p:tav tm="100000">
                                          <p:val>
                                            <p:strVal val="#ppt_h"/>
                                          </p:val>
                                        </p:tav>
                                      </p:tavLst>
                                    </p:anim>
                                    <p:animEffect transition="in" filter="fade">
                                      <p:cBhvr>
                                        <p:cTn id="155" dur="500"/>
                                        <p:tgtEl>
                                          <p:spTgt spid="31"/>
                                        </p:tgtEl>
                                      </p:cBhvr>
                                    </p:animEffect>
                                  </p:childTnLst>
                                </p:cTn>
                              </p:par>
                            </p:childTnLst>
                          </p:cTn>
                        </p:par>
                      </p:childTnLst>
                    </p:cTn>
                  </p:par>
                  <p:par>
                    <p:cTn id="156" fill="hold">
                      <p:stCondLst>
                        <p:cond delay="indefinite"/>
                      </p:stCondLst>
                      <p:childTnLst>
                        <p:par>
                          <p:cTn id="157" fill="hold">
                            <p:stCondLst>
                              <p:cond delay="0"/>
                            </p:stCondLst>
                            <p:childTnLst>
                              <p:par>
                                <p:cTn id="158" presetID="42" presetClass="entr" presetSubtype="0" fill="hold" grpId="0" nodeType="clickEffect">
                                  <p:stCondLst>
                                    <p:cond delay="0"/>
                                  </p:stCondLst>
                                  <p:childTnLst>
                                    <p:set>
                                      <p:cBhvr>
                                        <p:cTn id="159" dur="1" fill="hold">
                                          <p:stCondLst>
                                            <p:cond delay="0"/>
                                          </p:stCondLst>
                                        </p:cTn>
                                        <p:tgtEl>
                                          <p:spTgt spid="47"/>
                                        </p:tgtEl>
                                        <p:attrNameLst>
                                          <p:attrName>style.visibility</p:attrName>
                                        </p:attrNameLst>
                                      </p:cBhvr>
                                      <p:to>
                                        <p:strVal val="visible"/>
                                      </p:to>
                                    </p:set>
                                    <p:animEffect transition="in" filter="fade">
                                      <p:cBhvr>
                                        <p:cTn id="160" dur="1000"/>
                                        <p:tgtEl>
                                          <p:spTgt spid="47"/>
                                        </p:tgtEl>
                                      </p:cBhvr>
                                    </p:animEffect>
                                    <p:anim calcmode="lin" valueType="num">
                                      <p:cBhvr>
                                        <p:cTn id="161" dur="1000" fill="hold"/>
                                        <p:tgtEl>
                                          <p:spTgt spid="47"/>
                                        </p:tgtEl>
                                        <p:attrNameLst>
                                          <p:attrName>ppt_x</p:attrName>
                                        </p:attrNameLst>
                                      </p:cBhvr>
                                      <p:tavLst>
                                        <p:tav tm="0">
                                          <p:val>
                                            <p:strVal val="#ppt_x"/>
                                          </p:val>
                                        </p:tav>
                                        <p:tav tm="100000">
                                          <p:val>
                                            <p:strVal val="#ppt_x"/>
                                          </p:val>
                                        </p:tav>
                                      </p:tavLst>
                                    </p:anim>
                                    <p:anim calcmode="lin" valueType="num">
                                      <p:cBhvr>
                                        <p:cTn id="16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30"/>
                                        </p:tgtEl>
                                        <p:attrNameLst>
                                          <p:attrName>style.visibility</p:attrName>
                                        </p:attrNameLst>
                                      </p:cBhvr>
                                      <p:to>
                                        <p:strVal val="visible"/>
                                      </p:to>
                                    </p:set>
                                    <p:anim calcmode="lin" valueType="num">
                                      <p:cBhvr>
                                        <p:cTn id="167" dur="500" fill="hold"/>
                                        <p:tgtEl>
                                          <p:spTgt spid="30"/>
                                        </p:tgtEl>
                                        <p:attrNameLst>
                                          <p:attrName>ppt_w</p:attrName>
                                        </p:attrNameLst>
                                      </p:cBhvr>
                                      <p:tavLst>
                                        <p:tav tm="0">
                                          <p:val>
                                            <p:fltVal val="0"/>
                                          </p:val>
                                        </p:tav>
                                        <p:tav tm="100000">
                                          <p:val>
                                            <p:strVal val="#ppt_w"/>
                                          </p:val>
                                        </p:tav>
                                      </p:tavLst>
                                    </p:anim>
                                    <p:anim calcmode="lin" valueType="num">
                                      <p:cBhvr>
                                        <p:cTn id="168" dur="500" fill="hold"/>
                                        <p:tgtEl>
                                          <p:spTgt spid="30"/>
                                        </p:tgtEl>
                                        <p:attrNameLst>
                                          <p:attrName>ppt_h</p:attrName>
                                        </p:attrNameLst>
                                      </p:cBhvr>
                                      <p:tavLst>
                                        <p:tav tm="0">
                                          <p:val>
                                            <p:fltVal val="0"/>
                                          </p:val>
                                        </p:tav>
                                        <p:tav tm="100000">
                                          <p:val>
                                            <p:strVal val="#ppt_h"/>
                                          </p:val>
                                        </p:tav>
                                      </p:tavLst>
                                    </p:anim>
                                    <p:animEffect transition="in" filter="fade">
                                      <p:cBhvr>
                                        <p:cTn id="169" dur="500"/>
                                        <p:tgtEl>
                                          <p:spTgt spid="30"/>
                                        </p:tgtEl>
                                      </p:cBhvr>
                                    </p:animEffect>
                                  </p:childTnLst>
                                </p:cTn>
                              </p:par>
                            </p:childTnLst>
                          </p:cTn>
                        </p:par>
                      </p:childTnLst>
                    </p:cTn>
                  </p:par>
                  <p:par>
                    <p:cTn id="170" fill="hold">
                      <p:stCondLst>
                        <p:cond delay="indefinite"/>
                      </p:stCondLst>
                      <p:childTnLst>
                        <p:par>
                          <p:cTn id="171" fill="hold">
                            <p:stCondLst>
                              <p:cond delay="0"/>
                            </p:stCondLst>
                            <p:childTnLst>
                              <p:par>
                                <p:cTn id="172" presetID="42" presetClass="entr" presetSubtype="0" fill="hold" grpId="0"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fade">
                                      <p:cBhvr>
                                        <p:cTn id="174" dur="1000"/>
                                        <p:tgtEl>
                                          <p:spTgt spid="57"/>
                                        </p:tgtEl>
                                      </p:cBhvr>
                                    </p:animEffect>
                                    <p:anim calcmode="lin" valueType="num">
                                      <p:cBhvr>
                                        <p:cTn id="175" dur="1000" fill="hold"/>
                                        <p:tgtEl>
                                          <p:spTgt spid="57"/>
                                        </p:tgtEl>
                                        <p:attrNameLst>
                                          <p:attrName>ppt_x</p:attrName>
                                        </p:attrNameLst>
                                      </p:cBhvr>
                                      <p:tavLst>
                                        <p:tav tm="0">
                                          <p:val>
                                            <p:strVal val="#ppt_x"/>
                                          </p:val>
                                        </p:tav>
                                        <p:tav tm="100000">
                                          <p:val>
                                            <p:strVal val="#ppt_x"/>
                                          </p:val>
                                        </p:tav>
                                      </p:tavLst>
                                    </p:anim>
                                    <p:anim calcmode="lin" valueType="num">
                                      <p:cBhvr>
                                        <p:cTn id="176"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53" presetClass="entr" presetSubtype="16" fill="hold" grpId="0" nodeType="clickEffect">
                                  <p:stCondLst>
                                    <p:cond delay="0"/>
                                  </p:stCondLst>
                                  <p:childTnLst>
                                    <p:set>
                                      <p:cBhvr>
                                        <p:cTn id="180" dur="1" fill="hold">
                                          <p:stCondLst>
                                            <p:cond delay="0"/>
                                          </p:stCondLst>
                                        </p:cTn>
                                        <p:tgtEl>
                                          <p:spTgt spid="29"/>
                                        </p:tgtEl>
                                        <p:attrNameLst>
                                          <p:attrName>style.visibility</p:attrName>
                                        </p:attrNameLst>
                                      </p:cBhvr>
                                      <p:to>
                                        <p:strVal val="visible"/>
                                      </p:to>
                                    </p:set>
                                    <p:anim calcmode="lin" valueType="num">
                                      <p:cBhvr>
                                        <p:cTn id="181" dur="500" fill="hold"/>
                                        <p:tgtEl>
                                          <p:spTgt spid="29"/>
                                        </p:tgtEl>
                                        <p:attrNameLst>
                                          <p:attrName>ppt_w</p:attrName>
                                        </p:attrNameLst>
                                      </p:cBhvr>
                                      <p:tavLst>
                                        <p:tav tm="0">
                                          <p:val>
                                            <p:fltVal val="0"/>
                                          </p:val>
                                        </p:tav>
                                        <p:tav tm="100000">
                                          <p:val>
                                            <p:strVal val="#ppt_w"/>
                                          </p:val>
                                        </p:tav>
                                      </p:tavLst>
                                    </p:anim>
                                    <p:anim calcmode="lin" valueType="num">
                                      <p:cBhvr>
                                        <p:cTn id="182" dur="500" fill="hold"/>
                                        <p:tgtEl>
                                          <p:spTgt spid="29"/>
                                        </p:tgtEl>
                                        <p:attrNameLst>
                                          <p:attrName>ppt_h</p:attrName>
                                        </p:attrNameLst>
                                      </p:cBhvr>
                                      <p:tavLst>
                                        <p:tav tm="0">
                                          <p:val>
                                            <p:fltVal val="0"/>
                                          </p:val>
                                        </p:tav>
                                        <p:tav tm="100000">
                                          <p:val>
                                            <p:strVal val="#ppt_h"/>
                                          </p:val>
                                        </p:tav>
                                      </p:tavLst>
                                    </p:anim>
                                    <p:animEffect transition="in" filter="fade">
                                      <p:cBhvr>
                                        <p:cTn id="183" dur="500"/>
                                        <p:tgtEl>
                                          <p:spTgt spid="29"/>
                                        </p:tgtEl>
                                      </p:cBhvr>
                                    </p:animEffect>
                                  </p:childTnLst>
                                </p:cTn>
                              </p:par>
                            </p:childTnLst>
                          </p:cTn>
                        </p:par>
                      </p:childTnLst>
                    </p:cTn>
                  </p:par>
                  <p:par>
                    <p:cTn id="184" fill="hold">
                      <p:stCondLst>
                        <p:cond delay="indefinite"/>
                      </p:stCondLst>
                      <p:childTnLst>
                        <p:par>
                          <p:cTn id="185" fill="hold">
                            <p:stCondLst>
                              <p:cond delay="0"/>
                            </p:stCondLst>
                            <p:childTnLst>
                              <p:par>
                                <p:cTn id="186" presetID="42" presetClass="entr" presetSubtype="0" fill="hold" grpId="0" nodeType="click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fade">
                                      <p:cBhvr>
                                        <p:cTn id="188" dur="1000"/>
                                        <p:tgtEl>
                                          <p:spTgt spid="48"/>
                                        </p:tgtEl>
                                      </p:cBhvr>
                                    </p:animEffect>
                                    <p:anim calcmode="lin" valueType="num">
                                      <p:cBhvr>
                                        <p:cTn id="189" dur="1000" fill="hold"/>
                                        <p:tgtEl>
                                          <p:spTgt spid="48"/>
                                        </p:tgtEl>
                                        <p:attrNameLst>
                                          <p:attrName>ppt_x</p:attrName>
                                        </p:attrNameLst>
                                      </p:cBhvr>
                                      <p:tavLst>
                                        <p:tav tm="0">
                                          <p:val>
                                            <p:strVal val="#ppt_x"/>
                                          </p:val>
                                        </p:tav>
                                        <p:tav tm="100000">
                                          <p:val>
                                            <p:strVal val="#ppt_x"/>
                                          </p:val>
                                        </p:tav>
                                      </p:tavLst>
                                    </p:anim>
                                    <p:anim calcmode="lin" valueType="num">
                                      <p:cBhvr>
                                        <p:cTn id="190"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presetID="53" presetClass="entr" presetSubtype="16" fill="hold" grpId="0" nodeType="clickEffect">
                                  <p:stCondLst>
                                    <p:cond delay="0"/>
                                  </p:stCondLst>
                                  <p:childTnLst>
                                    <p:set>
                                      <p:cBhvr>
                                        <p:cTn id="194" dur="1" fill="hold">
                                          <p:stCondLst>
                                            <p:cond delay="0"/>
                                          </p:stCondLst>
                                        </p:cTn>
                                        <p:tgtEl>
                                          <p:spTgt spid="28"/>
                                        </p:tgtEl>
                                        <p:attrNameLst>
                                          <p:attrName>style.visibility</p:attrName>
                                        </p:attrNameLst>
                                      </p:cBhvr>
                                      <p:to>
                                        <p:strVal val="visible"/>
                                      </p:to>
                                    </p:set>
                                    <p:anim calcmode="lin" valueType="num">
                                      <p:cBhvr>
                                        <p:cTn id="195" dur="500" fill="hold"/>
                                        <p:tgtEl>
                                          <p:spTgt spid="28"/>
                                        </p:tgtEl>
                                        <p:attrNameLst>
                                          <p:attrName>ppt_w</p:attrName>
                                        </p:attrNameLst>
                                      </p:cBhvr>
                                      <p:tavLst>
                                        <p:tav tm="0">
                                          <p:val>
                                            <p:fltVal val="0"/>
                                          </p:val>
                                        </p:tav>
                                        <p:tav tm="100000">
                                          <p:val>
                                            <p:strVal val="#ppt_w"/>
                                          </p:val>
                                        </p:tav>
                                      </p:tavLst>
                                    </p:anim>
                                    <p:anim calcmode="lin" valueType="num">
                                      <p:cBhvr>
                                        <p:cTn id="196" dur="500" fill="hold"/>
                                        <p:tgtEl>
                                          <p:spTgt spid="28"/>
                                        </p:tgtEl>
                                        <p:attrNameLst>
                                          <p:attrName>ppt_h</p:attrName>
                                        </p:attrNameLst>
                                      </p:cBhvr>
                                      <p:tavLst>
                                        <p:tav tm="0">
                                          <p:val>
                                            <p:fltVal val="0"/>
                                          </p:val>
                                        </p:tav>
                                        <p:tav tm="100000">
                                          <p:val>
                                            <p:strVal val="#ppt_h"/>
                                          </p:val>
                                        </p:tav>
                                      </p:tavLst>
                                    </p:anim>
                                    <p:animEffect transition="in" filter="fade">
                                      <p:cBhvr>
                                        <p:cTn id="197" dur="500"/>
                                        <p:tgtEl>
                                          <p:spTgt spid="28"/>
                                        </p:tgtEl>
                                      </p:cBhvr>
                                    </p:animEffect>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58"/>
                                        </p:tgtEl>
                                        <p:attrNameLst>
                                          <p:attrName>style.visibility</p:attrName>
                                        </p:attrNameLst>
                                      </p:cBhvr>
                                      <p:to>
                                        <p:strVal val="visible"/>
                                      </p:to>
                                    </p:set>
                                    <p:animEffect transition="in" filter="fade">
                                      <p:cBhvr>
                                        <p:cTn id="202" dur="1000"/>
                                        <p:tgtEl>
                                          <p:spTgt spid="58"/>
                                        </p:tgtEl>
                                      </p:cBhvr>
                                    </p:animEffect>
                                    <p:anim calcmode="lin" valueType="num">
                                      <p:cBhvr>
                                        <p:cTn id="203" dur="1000" fill="hold"/>
                                        <p:tgtEl>
                                          <p:spTgt spid="58"/>
                                        </p:tgtEl>
                                        <p:attrNameLst>
                                          <p:attrName>ppt_x</p:attrName>
                                        </p:attrNameLst>
                                      </p:cBhvr>
                                      <p:tavLst>
                                        <p:tav tm="0">
                                          <p:val>
                                            <p:strVal val="#ppt_x"/>
                                          </p:val>
                                        </p:tav>
                                        <p:tav tm="100000">
                                          <p:val>
                                            <p:strVal val="#ppt_x"/>
                                          </p:val>
                                        </p:tav>
                                      </p:tavLst>
                                    </p:anim>
                                    <p:anim calcmode="lin" valueType="num">
                                      <p:cBhvr>
                                        <p:cTn id="204"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205" fill="hold">
                      <p:stCondLst>
                        <p:cond delay="indefinite"/>
                      </p:stCondLst>
                      <p:childTnLst>
                        <p:par>
                          <p:cTn id="206" fill="hold">
                            <p:stCondLst>
                              <p:cond delay="0"/>
                            </p:stCondLst>
                            <p:childTnLst>
                              <p:par>
                                <p:cTn id="207" presetID="53" presetClass="entr" presetSubtype="16" fill="hold" grpId="0" nodeType="clickEffect">
                                  <p:stCondLst>
                                    <p:cond delay="0"/>
                                  </p:stCondLst>
                                  <p:childTnLst>
                                    <p:set>
                                      <p:cBhvr>
                                        <p:cTn id="208" dur="1" fill="hold">
                                          <p:stCondLst>
                                            <p:cond delay="0"/>
                                          </p:stCondLst>
                                        </p:cTn>
                                        <p:tgtEl>
                                          <p:spTgt spid="27"/>
                                        </p:tgtEl>
                                        <p:attrNameLst>
                                          <p:attrName>style.visibility</p:attrName>
                                        </p:attrNameLst>
                                      </p:cBhvr>
                                      <p:to>
                                        <p:strVal val="visible"/>
                                      </p:to>
                                    </p:set>
                                    <p:anim calcmode="lin" valueType="num">
                                      <p:cBhvr>
                                        <p:cTn id="209" dur="500" fill="hold"/>
                                        <p:tgtEl>
                                          <p:spTgt spid="27"/>
                                        </p:tgtEl>
                                        <p:attrNameLst>
                                          <p:attrName>ppt_w</p:attrName>
                                        </p:attrNameLst>
                                      </p:cBhvr>
                                      <p:tavLst>
                                        <p:tav tm="0">
                                          <p:val>
                                            <p:fltVal val="0"/>
                                          </p:val>
                                        </p:tav>
                                        <p:tav tm="100000">
                                          <p:val>
                                            <p:strVal val="#ppt_w"/>
                                          </p:val>
                                        </p:tav>
                                      </p:tavLst>
                                    </p:anim>
                                    <p:anim calcmode="lin" valueType="num">
                                      <p:cBhvr>
                                        <p:cTn id="210" dur="500" fill="hold"/>
                                        <p:tgtEl>
                                          <p:spTgt spid="27"/>
                                        </p:tgtEl>
                                        <p:attrNameLst>
                                          <p:attrName>ppt_h</p:attrName>
                                        </p:attrNameLst>
                                      </p:cBhvr>
                                      <p:tavLst>
                                        <p:tav tm="0">
                                          <p:val>
                                            <p:fltVal val="0"/>
                                          </p:val>
                                        </p:tav>
                                        <p:tav tm="100000">
                                          <p:val>
                                            <p:strVal val="#ppt_h"/>
                                          </p:val>
                                        </p:tav>
                                      </p:tavLst>
                                    </p:anim>
                                    <p:animEffect transition="in" filter="fade">
                                      <p:cBhvr>
                                        <p:cTn id="211" dur="500"/>
                                        <p:tgtEl>
                                          <p:spTgt spid="27"/>
                                        </p:tgtEl>
                                      </p:cBhvr>
                                    </p:animEffect>
                                  </p:childTnLst>
                                </p:cTn>
                              </p:par>
                            </p:childTnLst>
                          </p:cTn>
                        </p:par>
                      </p:childTnLst>
                    </p:cTn>
                  </p:par>
                  <p:par>
                    <p:cTn id="212" fill="hold">
                      <p:stCondLst>
                        <p:cond delay="indefinite"/>
                      </p:stCondLst>
                      <p:childTnLst>
                        <p:par>
                          <p:cTn id="213" fill="hold">
                            <p:stCondLst>
                              <p:cond delay="0"/>
                            </p:stCondLst>
                            <p:childTnLst>
                              <p:par>
                                <p:cTn id="214" presetID="42" presetClass="entr" presetSubtype="0" fill="hold" grpId="0" nodeType="click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fade">
                                      <p:cBhvr>
                                        <p:cTn id="216" dur="1000"/>
                                        <p:tgtEl>
                                          <p:spTgt spid="49"/>
                                        </p:tgtEl>
                                      </p:cBhvr>
                                    </p:animEffect>
                                    <p:anim calcmode="lin" valueType="num">
                                      <p:cBhvr>
                                        <p:cTn id="217" dur="1000" fill="hold"/>
                                        <p:tgtEl>
                                          <p:spTgt spid="49"/>
                                        </p:tgtEl>
                                        <p:attrNameLst>
                                          <p:attrName>ppt_x</p:attrName>
                                        </p:attrNameLst>
                                      </p:cBhvr>
                                      <p:tavLst>
                                        <p:tav tm="0">
                                          <p:val>
                                            <p:strVal val="#ppt_x"/>
                                          </p:val>
                                        </p:tav>
                                        <p:tav tm="100000">
                                          <p:val>
                                            <p:strVal val="#ppt_x"/>
                                          </p:val>
                                        </p:tav>
                                      </p:tavLst>
                                    </p:anim>
                                    <p:anim calcmode="lin" valueType="num">
                                      <p:cBhvr>
                                        <p:cTn id="218"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53" presetClass="entr" presetSubtype="16" fill="hold" grpId="0" nodeType="clickEffect">
                                  <p:stCondLst>
                                    <p:cond delay="0"/>
                                  </p:stCondLst>
                                  <p:childTnLst>
                                    <p:set>
                                      <p:cBhvr>
                                        <p:cTn id="222" dur="1" fill="hold">
                                          <p:stCondLst>
                                            <p:cond delay="0"/>
                                          </p:stCondLst>
                                        </p:cTn>
                                        <p:tgtEl>
                                          <p:spTgt spid="26"/>
                                        </p:tgtEl>
                                        <p:attrNameLst>
                                          <p:attrName>style.visibility</p:attrName>
                                        </p:attrNameLst>
                                      </p:cBhvr>
                                      <p:to>
                                        <p:strVal val="visible"/>
                                      </p:to>
                                    </p:set>
                                    <p:anim calcmode="lin" valueType="num">
                                      <p:cBhvr>
                                        <p:cTn id="223" dur="500" fill="hold"/>
                                        <p:tgtEl>
                                          <p:spTgt spid="26"/>
                                        </p:tgtEl>
                                        <p:attrNameLst>
                                          <p:attrName>ppt_w</p:attrName>
                                        </p:attrNameLst>
                                      </p:cBhvr>
                                      <p:tavLst>
                                        <p:tav tm="0">
                                          <p:val>
                                            <p:fltVal val="0"/>
                                          </p:val>
                                        </p:tav>
                                        <p:tav tm="100000">
                                          <p:val>
                                            <p:strVal val="#ppt_w"/>
                                          </p:val>
                                        </p:tav>
                                      </p:tavLst>
                                    </p:anim>
                                    <p:anim calcmode="lin" valueType="num">
                                      <p:cBhvr>
                                        <p:cTn id="224" dur="500" fill="hold"/>
                                        <p:tgtEl>
                                          <p:spTgt spid="26"/>
                                        </p:tgtEl>
                                        <p:attrNameLst>
                                          <p:attrName>ppt_h</p:attrName>
                                        </p:attrNameLst>
                                      </p:cBhvr>
                                      <p:tavLst>
                                        <p:tav tm="0">
                                          <p:val>
                                            <p:fltVal val="0"/>
                                          </p:val>
                                        </p:tav>
                                        <p:tav tm="100000">
                                          <p:val>
                                            <p:strVal val="#ppt_h"/>
                                          </p:val>
                                        </p:tav>
                                      </p:tavLst>
                                    </p:anim>
                                    <p:animEffect transition="in" filter="fade">
                                      <p:cBhvr>
                                        <p:cTn id="225" dur="500"/>
                                        <p:tgtEl>
                                          <p:spTgt spid="26"/>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entr" presetSubtype="0" fill="hold" grpId="0" nodeType="clickEffect">
                                  <p:stCondLst>
                                    <p:cond delay="0"/>
                                  </p:stCondLst>
                                  <p:childTnLst>
                                    <p:set>
                                      <p:cBhvr>
                                        <p:cTn id="229" dur="1" fill="hold">
                                          <p:stCondLst>
                                            <p:cond delay="0"/>
                                          </p:stCondLst>
                                        </p:cTn>
                                        <p:tgtEl>
                                          <p:spTgt spid="59"/>
                                        </p:tgtEl>
                                        <p:attrNameLst>
                                          <p:attrName>style.visibility</p:attrName>
                                        </p:attrNameLst>
                                      </p:cBhvr>
                                      <p:to>
                                        <p:strVal val="visible"/>
                                      </p:to>
                                    </p:set>
                                    <p:animEffect transition="in" filter="fade">
                                      <p:cBhvr>
                                        <p:cTn id="230" dur="1000"/>
                                        <p:tgtEl>
                                          <p:spTgt spid="59"/>
                                        </p:tgtEl>
                                      </p:cBhvr>
                                    </p:animEffect>
                                    <p:anim calcmode="lin" valueType="num">
                                      <p:cBhvr>
                                        <p:cTn id="231" dur="1000" fill="hold"/>
                                        <p:tgtEl>
                                          <p:spTgt spid="59"/>
                                        </p:tgtEl>
                                        <p:attrNameLst>
                                          <p:attrName>ppt_x</p:attrName>
                                        </p:attrNameLst>
                                      </p:cBhvr>
                                      <p:tavLst>
                                        <p:tav tm="0">
                                          <p:val>
                                            <p:strVal val="#ppt_x"/>
                                          </p:val>
                                        </p:tav>
                                        <p:tav tm="100000">
                                          <p:val>
                                            <p:strVal val="#ppt_x"/>
                                          </p:val>
                                        </p:tav>
                                      </p:tavLst>
                                    </p:anim>
                                    <p:anim calcmode="lin" valueType="num">
                                      <p:cBhvr>
                                        <p:cTn id="23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233" fill="hold">
                      <p:stCondLst>
                        <p:cond delay="indefinite"/>
                      </p:stCondLst>
                      <p:childTnLst>
                        <p:par>
                          <p:cTn id="234" fill="hold">
                            <p:stCondLst>
                              <p:cond delay="0"/>
                            </p:stCondLst>
                            <p:childTnLst>
                              <p:par>
                                <p:cTn id="235" presetID="53" presetClass="entr" presetSubtype="16" fill="hold" grpId="0" nodeType="clickEffect">
                                  <p:stCondLst>
                                    <p:cond delay="0"/>
                                  </p:stCondLst>
                                  <p:childTnLst>
                                    <p:set>
                                      <p:cBhvr>
                                        <p:cTn id="236" dur="1" fill="hold">
                                          <p:stCondLst>
                                            <p:cond delay="0"/>
                                          </p:stCondLst>
                                        </p:cTn>
                                        <p:tgtEl>
                                          <p:spTgt spid="25"/>
                                        </p:tgtEl>
                                        <p:attrNameLst>
                                          <p:attrName>style.visibility</p:attrName>
                                        </p:attrNameLst>
                                      </p:cBhvr>
                                      <p:to>
                                        <p:strVal val="visible"/>
                                      </p:to>
                                    </p:set>
                                    <p:anim calcmode="lin" valueType="num">
                                      <p:cBhvr>
                                        <p:cTn id="237" dur="500" fill="hold"/>
                                        <p:tgtEl>
                                          <p:spTgt spid="25"/>
                                        </p:tgtEl>
                                        <p:attrNameLst>
                                          <p:attrName>ppt_w</p:attrName>
                                        </p:attrNameLst>
                                      </p:cBhvr>
                                      <p:tavLst>
                                        <p:tav tm="0">
                                          <p:val>
                                            <p:fltVal val="0"/>
                                          </p:val>
                                        </p:tav>
                                        <p:tav tm="100000">
                                          <p:val>
                                            <p:strVal val="#ppt_w"/>
                                          </p:val>
                                        </p:tav>
                                      </p:tavLst>
                                    </p:anim>
                                    <p:anim calcmode="lin" valueType="num">
                                      <p:cBhvr>
                                        <p:cTn id="238" dur="500" fill="hold"/>
                                        <p:tgtEl>
                                          <p:spTgt spid="25"/>
                                        </p:tgtEl>
                                        <p:attrNameLst>
                                          <p:attrName>ppt_h</p:attrName>
                                        </p:attrNameLst>
                                      </p:cBhvr>
                                      <p:tavLst>
                                        <p:tav tm="0">
                                          <p:val>
                                            <p:fltVal val="0"/>
                                          </p:val>
                                        </p:tav>
                                        <p:tav tm="100000">
                                          <p:val>
                                            <p:strVal val="#ppt_h"/>
                                          </p:val>
                                        </p:tav>
                                      </p:tavLst>
                                    </p:anim>
                                    <p:animEffect transition="in" filter="fade">
                                      <p:cBhvr>
                                        <p:cTn id="239" dur="500"/>
                                        <p:tgtEl>
                                          <p:spTgt spid="25"/>
                                        </p:tgtEl>
                                      </p:cBhvr>
                                    </p:animEffect>
                                  </p:childTnLst>
                                </p:cTn>
                              </p:par>
                            </p:childTnLst>
                          </p:cTn>
                        </p:par>
                      </p:childTnLst>
                    </p:cTn>
                  </p:par>
                  <p:par>
                    <p:cTn id="240" fill="hold">
                      <p:stCondLst>
                        <p:cond delay="indefinite"/>
                      </p:stCondLst>
                      <p:childTnLst>
                        <p:par>
                          <p:cTn id="241" fill="hold">
                            <p:stCondLst>
                              <p:cond delay="0"/>
                            </p:stCondLst>
                            <p:childTnLst>
                              <p:par>
                                <p:cTn id="242" presetID="42" presetClass="entr" presetSubtype="0" fill="hold" grpId="0" nodeType="clickEffect">
                                  <p:stCondLst>
                                    <p:cond delay="0"/>
                                  </p:stCondLst>
                                  <p:childTnLst>
                                    <p:set>
                                      <p:cBhvr>
                                        <p:cTn id="243" dur="1" fill="hold">
                                          <p:stCondLst>
                                            <p:cond delay="0"/>
                                          </p:stCondLst>
                                        </p:cTn>
                                        <p:tgtEl>
                                          <p:spTgt spid="50"/>
                                        </p:tgtEl>
                                        <p:attrNameLst>
                                          <p:attrName>style.visibility</p:attrName>
                                        </p:attrNameLst>
                                      </p:cBhvr>
                                      <p:to>
                                        <p:strVal val="visible"/>
                                      </p:to>
                                    </p:set>
                                    <p:animEffect transition="in" filter="fade">
                                      <p:cBhvr>
                                        <p:cTn id="244" dur="1000"/>
                                        <p:tgtEl>
                                          <p:spTgt spid="50"/>
                                        </p:tgtEl>
                                      </p:cBhvr>
                                    </p:animEffect>
                                    <p:anim calcmode="lin" valueType="num">
                                      <p:cBhvr>
                                        <p:cTn id="245" dur="1000" fill="hold"/>
                                        <p:tgtEl>
                                          <p:spTgt spid="50"/>
                                        </p:tgtEl>
                                        <p:attrNameLst>
                                          <p:attrName>ppt_x</p:attrName>
                                        </p:attrNameLst>
                                      </p:cBhvr>
                                      <p:tavLst>
                                        <p:tav tm="0">
                                          <p:val>
                                            <p:strVal val="#ppt_x"/>
                                          </p:val>
                                        </p:tav>
                                        <p:tav tm="100000">
                                          <p:val>
                                            <p:strVal val="#ppt_x"/>
                                          </p:val>
                                        </p:tav>
                                      </p:tavLst>
                                    </p:anim>
                                    <p:anim calcmode="lin" valueType="num">
                                      <p:cBhvr>
                                        <p:cTn id="24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53" presetClass="entr" presetSubtype="16" fill="hold" grpId="0" nodeType="clickEffect">
                                  <p:stCondLst>
                                    <p:cond delay="0"/>
                                  </p:stCondLst>
                                  <p:childTnLst>
                                    <p:set>
                                      <p:cBhvr>
                                        <p:cTn id="250" dur="1" fill="hold">
                                          <p:stCondLst>
                                            <p:cond delay="0"/>
                                          </p:stCondLst>
                                        </p:cTn>
                                        <p:tgtEl>
                                          <p:spTgt spid="24"/>
                                        </p:tgtEl>
                                        <p:attrNameLst>
                                          <p:attrName>style.visibility</p:attrName>
                                        </p:attrNameLst>
                                      </p:cBhvr>
                                      <p:to>
                                        <p:strVal val="visible"/>
                                      </p:to>
                                    </p:set>
                                    <p:anim calcmode="lin" valueType="num">
                                      <p:cBhvr>
                                        <p:cTn id="251" dur="500" fill="hold"/>
                                        <p:tgtEl>
                                          <p:spTgt spid="24"/>
                                        </p:tgtEl>
                                        <p:attrNameLst>
                                          <p:attrName>ppt_w</p:attrName>
                                        </p:attrNameLst>
                                      </p:cBhvr>
                                      <p:tavLst>
                                        <p:tav tm="0">
                                          <p:val>
                                            <p:fltVal val="0"/>
                                          </p:val>
                                        </p:tav>
                                        <p:tav tm="100000">
                                          <p:val>
                                            <p:strVal val="#ppt_w"/>
                                          </p:val>
                                        </p:tav>
                                      </p:tavLst>
                                    </p:anim>
                                    <p:anim calcmode="lin" valueType="num">
                                      <p:cBhvr>
                                        <p:cTn id="252" dur="500" fill="hold"/>
                                        <p:tgtEl>
                                          <p:spTgt spid="24"/>
                                        </p:tgtEl>
                                        <p:attrNameLst>
                                          <p:attrName>ppt_h</p:attrName>
                                        </p:attrNameLst>
                                      </p:cBhvr>
                                      <p:tavLst>
                                        <p:tav tm="0">
                                          <p:val>
                                            <p:fltVal val="0"/>
                                          </p:val>
                                        </p:tav>
                                        <p:tav tm="100000">
                                          <p:val>
                                            <p:strVal val="#ppt_h"/>
                                          </p:val>
                                        </p:tav>
                                      </p:tavLst>
                                    </p:anim>
                                    <p:animEffect transition="in" filter="fade">
                                      <p:cBhvr>
                                        <p:cTn id="253" dur="500"/>
                                        <p:tgtEl>
                                          <p:spTgt spid="24"/>
                                        </p:tgtEl>
                                      </p:cBhvr>
                                    </p:animEffect>
                                  </p:childTnLst>
                                </p:cTn>
                              </p:par>
                            </p:childTnLst>
                          </p:cTn>
                        </p:par>
                      </p:childTnLst>
                    </p:cTn>
                  </p:par>
                  <p:par>
                    <p:cTn id="254" fill="hold">
                      <p:stCondLst>
                        <p:cond delay="indefinite"/>
                      </p:stCondLst>
                      <p:childTnLst>
                        <p:par>
                          <p:cTn id="255" fill="hold">
                            <p:stCondLst>
                              <p:cond delay="0"/>
                            </p:stCondLst>
                            <p:childTnLst>
                              <p:par>
                                <p:cTn id="256" presetID="42" presetClass="entr" presetSubtype="0" fill="hold" grpId="0" nodeType="clickEffect">
                                  <p:stCondLst>
                                    <p:cond delay="0"/>
                                  </p:stCondLst>
                                  <p:childTnLst>
                                    <p:set>
                                      <p:cBhvr>
                                        <p:cTn id="257" dur="1" fill="hold">
                                          <p:stCondLst>
                                            <p:cond delay="0"/>
                                          </p:stCondLst>
                                        </p:cTn>
                                        <p:tgtEl>
                                          <p:spTgt spid="60"/>
                                        </p:tgtEl>
                                        <p:attrNameLst>
                                          <p:attrName>style.visibility</p:attrName>
                                        </p:attrNameLst>
                                      </p:cBhvr>
                                      <p:to>
                                        <p:strVal val="visible"/>
                                      </p:to>
                                    </p:set>
                                    <p:animEffect transition="in" filter="fade">
                                      <p:cBhvr>
                                        <p:cTn id="258" dur="1000"/>
                                        <p:tgtEl>
                                          <p:spTgt spid="60"/>
                                        </p:tgtEl>
                                      </p:cBhvr>
                                    </p:animEffect>
                                    <p:anim calcmode="lin" valueType="num">
                                      <p:cBhvr>
                                        <p:cTn id="259" dur="1000" fill="hold"/>
                                        <p:tgtEl>
                                          <p:spTgt spid="60"/>
                                        </p:tgtEl>
                                        <p:attrNameLst>
                                          <p:attrName>ppt_x</p:attrName>
                                        </p:attrNameLst>
                                      </p:cBhvr>
                                      <p:tavLst>
                                        <p:tav tm="0">
                                          <p:val>
                                            <p:strVal val="#ppt_x"/>
                                          </p:val>
                                        </p:tav>
                                        <p:tav tm="100000">
                                          <p:val>
                                            <p:strVal val="#ppt_x"/>
                                          </p:val>
                                        </p:tav>
                                      </p:tavLst>
                                    </p:anim>
                                    <p:anim calcmode="lin" valueType="num">
                                      <p:cBhvr>
                                        <p:cTn id="260"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53" presetClass="entr" presetSubtype="16" fill="hold" grpId="0" nodeType="clickEffect">
                                  <p:stCondLst>
                                    <p:cond delay="0"/>
                                  </p:stCondLst>
                                  <p:childTnLst>
                                    <p:set>
                                      <p:cBhvr>
                                        <p:cTn id="264" dur="1" fill="hold">
                                          <p:stCondLst>
                                            <p:cond delay="0"/>
                                          </p:stCondLst>
                                        </p:cTn>
                                        <p:tgtEl>
                                          <p:spTgt spid="23"/>
                                        </p:tgtEl>
                                        <p:attrNameLst>
                                          <p:attrName>style.visibility</p:attrName>
                                        </p:attrNameLst>
                                      </p:cBhvr>
                                      <p:to>
                                        <p:strVal val="visible"/>
                                      </p:to>
                                    </p:set>
                                    <p:anim calcmode="lin" valueType="num">
                                      <p:cBhvr>
                                        <p:cTn id="265" dur="500" fill="hold"/>
                                        <p:tgtEl>
                                          <p:spTgt spid="23"/>
                                        </p:tgtEl>
                                        <p:attrNameLst>
                                          <p:attrName>ppt_w</p:attrName>
                                        </p:attrNameLst>
                                      </p:cBhvr>
                                      <p:tavLst>
                                        <p:tav tm="0">
                                          <p:val>
                                            <p:fltVal val="0"/>
                                          </p:val>
                                        </p:tav>
                                        <p:tav tm="100000">
                                          <p:val>
                                            <p:strVal val="#ppt_w"/>
                                          </p:val>
                                        </p:tav>
                                      </p:tavLst>
                                    </p:anim>
                                    <p:anim calcmode="lin" valueType="num">
                                      <p:cBhvr>
                                        <p:cTn id="266" dur="500" fill="hold"/>
                                        <p:tgtEl>
                                          <p:spTgt spid="23"/>
                                        </p:tgtEl>
                                        <p:attrNameLst>
                                          <p:attrName>ppt_h</p:attrName>
                                        </p:attrNameLst>
                                      </p:cBhvr>
                                      <p:tavLst>
                                        <p:tav tm="0">
                                          <p:val>
                                            <p:fltVal val="0"/>
                                          </p:val>
                                        </p:tav>
                                        <p:tav tm="100000">
                                          <p:val>
                                            <p:strVal val="#ppt_h"/>
                                          </p:val>
                                        </p:tav>
                                      </p:tavLst>
                                    </p:anim>
                                    <p:animEffect transition="in" filter="fade">
                                      <p:cBhvr>
                                        <p:cTn id="267" dur="500"/>
                                        <p:tgtEl>
                                          <p:spTgt spid="23"/>
                                        </p:tgtEl>
                                      </p:cBhvr>
                                    </p:animEffect>
                                  </p:childTnLst>
                                </p:cTn>
                              </p:par>
                            </p:childTnLst>
                          </p:cTn>
                        </p:par>
                      </p:childTnLst>
                    </p:cTn>
                  </p:par>
                  <p:par>
                    <p:cTn id="268" fill="hold">
                      <p:stCondLst>
                        <p:cond delay="indefinite"/>
                      </p:stCondLst>
                      <p:childTnLst>
                        <p:par>
                          <p:cTn id="269" fill="hold">
                            <p:stCondLst>
                              <p:cond delay="0"/>
                            </p:stCondLst>
                            <p:childTnLst>
                              <p:par>
                                <p:cTn id="270" presetID="42" presetClass="entr" presetSubtype="0" fill="hold" grpId="0" nodeType="clickEffect">
                                  <p:stCondLst>
                                    <p:cond delay="0"/>
                                  </p:stCondLst>
                                  <p:childTnLst>
                                    <p:set>
                                      <p:cBhvr>
                                        <p:cTn id="271" dur="1" fill="hold">
                                          <p:stCondLst>
                                            <p:cond delay="0"/>
                                          </p:stCondLst>
                                        </p:cTn>
                                        <p:tgtEl>
                                          <p:spTgt spid="51"/>
                                        </p:tgtEl>
                                        <p:attrNameLst>
                                          <p:attrName>style.visibility</p:attrName>
                                        </p:attrNameLst>
                                      </p:cBhvr>
                                      <p:to>
                                        <p:strVal val="visible"/>
                                      </p:to>
                                    </p:set>
                                    <p:animEffect transition="in" filter="fade">
                                      <p:cBhvr>
                                        <p:cTn id="272" dur="1000"/>
                                        <p:tgtEl>
                                          <p:spTgt spid="51"/>
                                        </p:tgtEl>
                                      </p:cBhvr>
                                    </p:animEffect>
                                    <p:anim calcmode="lin" valueType="num">
                                      <p:cBhvr>
                                        <p:cTn id="273" dur="1000" fill="hold"/>
                                        <p:tgtEl>
                                          <p:spTgt spid="51"/>
                                        </p:tgtEl>
                                        <p:attrNameLst>
                                          <p:attrName>ppt_x</p:attrName>
                                        </p:attrNameLst>
                                      </p:cBhvr>
                                      <p:tavLst>
                                        <p:tav tm="0">
                                          <p:val>
                                            <p:strVal val="#ppt_x"/>
                                          </p:val>
                                        </p:tav>
                                        <p:tav tm="100000">
                                          <p:val>
                                            <p:strVal val="#ppt_x"/>
                                          </p:val>
                                        </p:tav>
                                      </p:tavLst>
                                    </p:anim>
                                    <p:anim calcmode="lin" valueType="num">
                                      <p:cBhvr>
                                        <p:cTn id="27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75" fill="hold">
                      <p:stCondLst>
                        <p:cond delay="indefinite"/>
                      </p:stCondLst>
                      <p:childTnLst>
                        <p:par>
                          <p:cTn id="276" fill="hold">
                            <p:stCondLst>
                              <p:cond delay="0"/>
                            </p:stCondLst>
                            <p:childTnLst>
                              <p:par>
                                <p:cTn id="277" presetID="26" presetClass="entr" presetSubtype="0" fill="hold" nodeType="clickEffect">
                                  <p:stCondLst>
                                    <p:cond delay="0"/>
                                  </p:stCondLst>
                                  <p:childTnLst>
                                    <p:set>
                                      <p:cBhvr>
                                        <p:cTn id="278" dur="1" fill="hold">
                                          <p:stCondLst>
                                            <p:cond delay="0"/>
                                          </p:stCondLst>
                                        </p:cTn>
                                        <p:tgtEl>
                                          <p:spTgt spid="8"/>
                                        </p:tgtEl>
                                        <p:attrNameLst>
                                          <p:attrName>style.visibility</p:attrName>
                                        </p:attrNameLst>
                                      </p:cBhvr>
                                      <p:to>
                                        <p:strVal val="visible"/>
                                      </p:to>
                                    </p:set>
                                    <p:animEffect transition="in" filter="wipe(down)">
                                      <p:cBhvr>
                                        <p:cTn id="279" dur="580">
                                          <p:stCondLst>
                                            <p:cond delay="0"/>
                                          </p:stCondLst>
                                        </p:cTn>
                                        <p:tgtEl>
                                          <p:spTgt spid="8"/>
                                        </p:tgtEl>
                                      </p:cBhvr>
                                    </p:animEffect>
                                    <p:anim calcmode="lin" valueType="num">
                                      <p:cBhvr>
                                        <p:cTn id="28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85" dur="26">
                                          <p:stCondLst>
                                            <p:cond delay="650"/>
                                          </p:stCondLst>
                                        </p:cTn>
                                        <p:tgtEl>
                                          <p:spTgt spid="8"/>
                                        </p:tgtEl>
                                      </p:cBhvr>
                                      <p:to x="100000" y="60000"/>
                                    </p:animScale>
                                    <p:animScale>
                                      <p:cBhvr>
                                        <p:cTn id="286" dur="166" decel="50000">
                                          <p:stCondLst>
                                            <p:cond delay="676"/>
                                          </p:stCondLst>
                                        </p:cTn>
                                        <p:tgtEl>
                                          <p:spTgt spid="8"/>
                                        </p:tgtEl>
                                      </p:cBhvr>
                                      <p:to x="100000" y="100000"/>
                                    </p:animScale>
                                    <p:animScale>
                                      <p:cBhvr>
                                        <p:cTn id="287" dur="26">
                                          <p:stCondLst>
                                            <p:cond delay="1312"/>
                                          </p:stCondLst>
                                        </p:cTn>
                                        <p:tgtEl>
                                          <p:spTgt spid="8"/>
                                        </p:tgtEl>
                                      </p:cBhvr>
                                      <p:to x="100000" y="80000"/>
                                    </p:animScale>
                                    <p:animScale>
                                      <p:cBhvr>
                                        <p:cTn id="288" dur="166" decel="50000">
                                          <p:stCondLst>
                                            <p:cond delay="1338"/>
                                          </p:stCondLst>
                                        </p:cTn>
                                        <p:tgtEl>
                                          <p:spTgt spid="8"/>
                                        </p:tgtEl>
                                      </p:cBhvr>
                                      <p:to x="100000" y="100000"/>
                                    </p:animScale>
                                    <p:animScale>
                                      <p:cBhvr>
                                        <p:cTn id="289" dur="26">
                                          <p:stCondLst>
                                            <p:cond delay="1642"/>
                                          </p:stCondLst>
                                        </p:cTn>
                                        <p:tgtEl>
                                          <p:spTgt spid="8"/>
                                        </p:tgtEl>
                                      </p:cBhvr>
                                      <p:to x="100000" y="90000"/>
                                    </p:animScale>
                                    <p:animScale>
                                      <p:cBhvr>
                                        <p:cTn id="290" dur="166" decel="50000">
                                          <p:stCondLst>
                                            <p:cond delay="1668"/>
                                          </p:stCondLst>
                                        </p:cTn>
                                        <p:tgtEl>
                                          <p:spTgt spid="8"/>
                                        </p:tgtEl>
                                      </p:cBhvr>
                                      <p:to x="100000" y="100000"/>
                                    </p:animScale>
                                    <p:animScale>
                                      <p:cBhvr>
                                        <p:cTn id="291" dur="26">
                                          <p:stCondLst>
                                            <p:cond delay="1808"/>
                                          </p:stCondLst>
                                        </p:cTn>
                                        <p:tgtEl>
                                          <p:spTgt spid="8"/>
                                        </p:tgtEl>
                                      </p:cBhvr>
                                      <p:to x="100000" y="95000"/>
                                    </p:animScale>
                                    <p:animScale>
                                      <p:cBhvr>
                                        <p:cTn id="292" dur="166" decel="50000">
                                          <p:stCondLst>
                                            <p:cond delay="1834"/>
                                          </p:stCondLst>
                                        </p:cTn>
                                        <p:tgtEl>
                                          <p:spTgt spid="8"/>
                                        </p:tgtEl>
                                      </p:cBhvr>
                                      <p:to x="100000" y="100000"/>
                                    </p:animScale>
                                  </p:childTnLst>
                                </p:cTn>
                              </p:par>
                            </p:childTnLst>
                          </p:cTn>
                        </p:par>
                      </p:childTnLst>
                    </p:cTn>
                  </p:par>
                  <p:par>
                    <p:cTn id="293" fill="hold">
                      <p:stCondLst>
                        <p:cond delay="indefinite"/>
                      </p:stCondLst>
                      <p:childTnLst>
                        <p:par>
                          <p:cTn id="294" fill="hold">
                            <p:stCondLst>
                              <p:cond delay="0"/>
                            </p:stCondLst>
                            <p:childTnLst>
                              <p:par>
                                <p:cTn id="295" presetID="6" presetClass="entr" presetSubtype="16" fill="hold" nodeType="clickEffect">
                                  <p:stCondLst>
                                    <p:cond delay="0"/>
                                  </p:stCondLst>
                                  <p:childTnLst>
                                    <p:set>
                                      <p:cBhvr>
                                        <p:cTn id="296" dur="1" fill="hold">
                                          <p:stCondLst>
                                            <p:cond delay="0"/>
                                          </p:stCondLst>
                                        </p:cTn>
                                        <p:tgtEl>
                                          <p:spTgt spid="61">
                                            <p:txEl>
                                              <p:pRg st="0" end="0"/>
                                            </p:txEl>
                                          </p:spTgt>
                                        </p:tgtEl>
                                        <p:attrNameLst>
                                          <p:attrName>style.visibility</p:attrName>
                                        </p:attrNameLst>
                                      </p:cBhvr>
                                      <p:to>
                                        <p:strVal val="visible"/>
                                      </p:to>
                                    </p:set>
                                    <p:animEffect transition="in" filter="circle(in)">
                                      <p:cBhvr>
                                        <p:cTn id="297" dur="2000"/>
                                        <p:tgtEl>
                                          <p:spTgt spid="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6A4F5D-F265-4460-C576-4FE3C30BD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F2FDC0E5-0168-F86E-8FBA-684E85AB1828}"/>
              </a:ext>
            </a:extLst>
          </p:cNvPr>
          <p:cNvSpPr>
            <a:spLocks noGrp="1"/>
          </p:cNvSpPr>
          <p:nvPr>
            <p:ph type="title" idx="4294967295"/>
          </p:nvPr>
        </p:nvSpPr>
        <p:spPr>
          <a:xfrm>
            <a:off x="8778875" y="98425"/>
            <a:ext cx="3413125" cy="54292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fontScale="90000"/>
          </a:bodyPr>
          <a:lstStyle/>
          <a:p>
            <a:pPr algn="ctr"/>
            <a:r>
              <a:rPr lang="en-US" sz="3200" b="1" dirty="0">
                <a:solidFill>
                  <a:schemeClr val="bg2">
                    <a:lumMod val="90000"/>
                  </a:schemeClr>
                </a:solidFill>
                <a:latin typeface="Georgia" panose="02040502050405020303" pitchFamily="18" charset="0"/>
              </a:rPr>
              <a:t>Excel Dashboard</a:t>
            </a:r>
            <a:endParaRPr lang="en-IN" sz="3200" b="1" dirty="0">
              <a:solidFill>
                <a:schemeClr val="bg2">
                  <a:lumMod val="90000"/>
                </a:schemeClr>
              </a:solidFill>
              <a:latin typeface="Georgia" panose="02040502050405020303" pitchFamily="18" charset="0"/>
            </a:endParaRPr>
          </a:p>
        </p:txBody>
      </p:sp>
    </p:spTree>
    <p:extLst>
      <p:ext uri="{BB962C8B-B14F-4D97-AF65-F5344CB8AC3E}">
        <p14:creationId xmlns:p14="http://schemas.microsoft.com/office/powerpoint/2010/main" val="15655835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DC0E5-0168-F86E-8FBA-684E85AB1828}"/>
              </a:ext>
            </a:extLst>
          </p:cNvPr>
          <p:cNvSpPr>
            <a:spLocks noGrp="1"/>
          </p:cNvSpPr>
          <p:nvPr>
            <p:ph type="title" idx="4294967295"/>
          </p:nvPr>
        </p:nvSpPr>
        <p:spPr>
          <a:xfrm>
            <a:off x="7331075" y="0"/>
            <a:ext cx="4860925" cy="88582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MY SQL Workbench</a:t>
            </a:r>
            <a:endParaRPr lang="en-IN" sz="3200" b="1" dirty="0">
              <a:solidFill>
                <a:schemeClr val="bg2">
                  <a:lumMod val="90000"/>
                </a:schemeClr>
              </a:solidFill>
              <a:latin typeface="Georgia" panose="02040502050405020303" pitchFamily="18" charset="0"/>
            </a:endParaRPr>
          </a:p>
        </p:txBody>
      </p:sp>
      <p:pic>
        <p:nvPicPr>
          <p:cNvPr id="38" name="Picture 37">
            <a:extLst>
              <a:ext uri="{FF2B5EF4-FFF2-40B4-BE49-F238E27FC236}">
                <a16:creationId xmlns:a16="http://schemas.microsoft.com/office/drawing/2014/main" id="{1C5045D1-D842-7D6F-5D88-884AD1A72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 y="0"/>
            <a:ext cx="7330604" cy="2342147"/>
          </a:xfrm>
          <a:prstGeom prst="rect">
            <a:avLst/>
          </a:prstGeom>
        </p:spPr>
      </p:pic>
      <p:pic>
        <p:nvPicPr>
          <p:cNvPr id="40" name="Picture 39">
            <a:extLst>
              <a:ext uri="{FF2B5EF4-FFF2-40B4-BE49-F238E27FC236}">
                <a16:creationId xmlns:a16="http://schemas.microsoft.com/office/drawing/2014/main" id="{9DB2025E-58F4-8149-E7C2-A476DD041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2147"/>
            <a:ext cx="7330604" cy="1371791"/>
          </a:xfrm>
          <a:prstGeom prst="rect">
            <a:avLst/>
          </a:prstGeom>
        </p:spPr>
      </p:pic>
      <p:pic>
        <p:nvPicPr>
          <p:cNvPr id="42" name="Picture 41">
            <a:extLst>
              <a:ext uri="{FF2B5EF4-FFF2-40B4-BE49-F238E27FC236}">
                <a16:creationId xmlns:a16="http://schemas.microsoft.com/office/drawing/2014/main" id="{53482D30-DEED-F1D1-4931-4EAD58FFE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25169"/>
            <a:ext cx="7330604" cy="790685"/>
          </a:xfrm>
          <a:prstGeom prst="rect">
            <a:avLst/>
          </a:prstGeom>
        </p:spPr>
      </p:pic>
      <p:pic>
        <p:nvPicPr>
          <p:cNvPr id="44" name="Picture 43">
            <a:extLst>
              <a:ext uri="{FF2B5EF4-FFF2-40B4-BE49-F238E27FC236}">
                <a16:creationId xmlns:a16="http://schemas.microsoft.com/office/drawing/2014/main" id="{3EC60CB8-A51A-35A9-91AB-A116DECC8E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527085"/>
            <a:ext cx="7330604" cy="1371791"/>
          </a:xfrm>
          <a:prstGeom prst="rect">
            <a:avLst/>
          </a:prstGeom>
        </p:spPr>
      </p:pic>
      <p:pic>
        <p:nvPicPr>
          <p:cNvPr id="46" name="Picture 45">
            <a:extLst>
              <a:ext uri="{FF2B5EF4-FFF2-40B4-BE49-F238E27FC236}">
                <a16:creationId xmlns:a16="http://schemas.microsoft.com/office/drawing/2014/main" id="{0828430E-9DE0-95D7-8A79-041B75FD41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910107"/>
            <a:ext cx="7330604" cy="947893"/>
          </a:xfrm>
          <a:prstGeom prst="rect">
            <a:avLst/>
          </a:prstGeom>
        </p:spPr>
      </p:pic>
      <p:pic>
        <p:nvPicPr>
          <p:cNvPr id="48" name="Picture 47">
            <a:extLst>
              <a:ext uri="{FF2B5EF4-FFF2-40B4-BE49-F238E27FC236}">
                <a16:creationId xmlns:a16="http://schemas.microsoft.com/office/drawing/2014/main" id="{2F509969-F279-67A0-40E6-09DEA24900A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30602" y="909088"/>
            <a:ext cx="4860759" cy="619211"/>
          </a:xfrm>
          <a:prstGeom prst="rect">
            <a:avLst/>
          </a:prstGeom>
        </p:spPr>
      </p:pic>
      <p:pic>
        <p:nvPicPr>
          <p:cNvPr id="50" name="Picture 49">
            <a:extLst>
              <a:ext uri="{FF2B5EF4-FFF2-40B4-BE49-F238E27FC236}">
                <a16:creationId xmlns:a16="http://schemas.microsoft.com/office/drawing/2014/main" id="{6620C68D-613D-D8FC-D7F8-DEB2F39E149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30602" y="1528299"/>
            <a:ext cx="4860759" cy="1009791"/>
          </a:xfrm>
          <a:prstGeom prst="rect">
            <a:avLst/>
          </a:prstGeom>
        </p:spPr>
      </p:pic>
      <p:pic>
        <p:nvPicPr>
          <p:cNvPr id="52" name="Picture 51">
            <a:extLst>
              <a:ext uri="{FF2B5EF4-FFF2-40B4-BE49-F238E27FC236}">
                <a16:creationId xmlns:a16="http://schemas.microsoft.com/office/drawing/2014/main" id="{23EADA7B-A067-C26F-516E-C9B369BA7CD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0603" y="2538090"/>
            <a:ext cx="4861398" cy="1047896"/>
          </a:xfrm>
          <a:prstGeom prst="rect">
            <a:avLst/>
          </a:prstGeom>
        </p:spPr>
      </p:pic>
      <p:pic>
        <p:nvPicPr>
          <p:cNvPr id="54" name="Picture 53">
            <a:extLst>
              <a:ext uri="{FF2B5EF4-FFF2-40B4-BE49-F238E27FC236}">
                <a16:creationId xmlns:a16="http://schemas.microsoft.com/office/drawing/2014/main" id="{4E525C99-8100-6C78-C99B-2915A612B2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29963" y="3566933"/>
            <a:ext cx="4861398" cy="1028844"/>
          </a:xfrm>
          <a:prstGeom prst="rect">
            <a:avLst/>
          </a:prstGeom>
        </p:spPr>
      </p:pic>
      <p:pic>
        <p:nvPicPr>
          <p:cNvPr id="56" name="Picture 55">
            <a:extLst>
              <a:ext uri="{FF2B5EF4-FFF2-40B4-BE49-F238E27FC236}">
                <a16:creationId xmlns:a16="http://schemas.microsoft.com/office/drawing/2014/main" id="{FE390CB5-85B5-A858-4F1D-F62AD84C41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29963" y="4595777"/>
            <a:ext cx="2551974" cy="1066949"/>
          </a:xfrm>
          <a:prstGeom prst="rect">
            <a:avLst/>
          </a:prstGeom>
        </p:spPr>
      </p:pic>
      <p:pic>
        <p:nvPicPr>
          <p:cNvPr id="58" name="Picture 57">
            <a:extLst>
              <a:ext uri="{FF2B5EF4-FFF2-40B4-BE49-F238E27FC236}">
                <a16:creationId xmlns:a16="http://schemas.microsoft.com/office/drawing/2014/main" id="{FEA8B24F-C474-0C26-3644-5C80C90F926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881937" y="4595775"/>
            <a:ext cx="2310063" cy="1066949"/>
          </a:xfrm>
          <a:prstGeom prst="rect">
            <a:avLst/>
          </a:prstGeom>
        </p:spPr>
      </p:pic>
      <p:pic>
        <p:nvPicPr>
          <p:cNvPr id="60" name="Picture 59">
            <a:extLst>
              <a:ext uri="{FF2B5EF4-FFF2-40B4-BE49-F238E27FC236}">
                <a16:creationId xmlns:a16="http://schemas.microsoft.com/office/drawing/2014/main" id="{B3D726FB-0586-28D6-F6C5-DB5E77F183F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29963" y="5653596"/>
            <a:ext cx="2551973" cy="1204404"/>
          </a:xfrm>
          <a:prstGeom prst="rect">
            <a:avLst/>
          </a:prstGeom>
        </p:spPr>
      </p:pic>
      <p:pic>
        <p:nvPicPr>
          <p:cNvPr id="62" name="Picture 61">
            <a:extLst>
              <a:ext uri="{FF2B5EF4-FFF2-40B4-BE49-F238E27FC236}">
                <a16:creationId xmlns:a16="http://schemas.microsoft.com/office/drawing/2014/main" id="{751CA5B8-BFEF-3B70-248C-824E5FBF1D9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885227" y="5662724"/>
            <a:ext cx="2306134" cy="1195276"/>
          </a:xfrm>
          <a:prstGeom prst="rect">
            <a:avLst/>
          </a:prstGeom>
        </p:spPr>
      </p:pic>
    </p:spTree>
    <p:extLst>
      <p:ext uri="{BB962C8B-B14F-4D97-AF65-F5344CB8AC3E}">
        <p14:creationId xmlns:p14="http://schemas.microsoft.com/office/powerpoint/2010/main" val="314052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barn(inVertical)">
                                      <p:cBhvr>
                                        <p:cTn id="11" dur="500"/>
                                        <p:tgtEl>
                                          <p:spTgt spid="38"/>
                                        </p:tgtEl>
                                      </p:cBhvr>
                                    </p:animEffect>
                                  </p:childTnLst>
                                </p:cTn>
                              </p:par>
                              <p:par>
                                <p:cTn id="12" presetID="16" presetClass="entr" presetSubtype="21" fill="hold"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barn(inVertical)">
                                      <p:cBhvr>
                                        <p:cTn id="14" dur="500"/>
                                        <p:tgtEl>
                                          <p:spTgt spid="40"/>
                                        </p:tgtEl>
                                      </p:cBhvr>
                                    </p:animEffect>
                                  </p:childTnLst>
                                </p:cTn>
                              </p:par>
                              <p:par>
                                <p:cTn id="15" presetID="16" presetClass="entr" presetSubtype="21"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arn(inVertical)">
                                      <p:cBhvr>
                                        <p:cTn id="17" dur="500"/>
                                        <p:tgtEl>
                                          <p:spTgt spid="42"/>
                                        </p:tgtEl>
                                      </p:cBhvr>
                                    </p:animEffect>
                                  </p:childTnLst>
                                </p:cTn>
                              </p:par>
                              <p:par>
                                <p:cTn id="18" presetID="16" presetClass="entr" presetSubtype="21" fill="hold" nodeType="with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barn(inVertical)">
                                      <p:cBhvr>
                                        <p:cTn id="20" dur="500"/>
                                        <p:tgtEl>
                                          <p:spTgt spid="44"/>
                                        </p:tgtEl>
                                      </p:cBhvr>
                                    </p:animEffect>
                                  </p:childTnLst>
                                </p:cTn>
                              </p:par>
                              <p:par>
                                <p:cTn id="21" presetID="16" presetClass="entr" presetSubtype="21"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barn(inVertical)">
                                      <p:cBhvr>
                                        <p:cTn id="23" dur="500"/>
                                        <p:tgtEl>
                                          <p:spTgt spid="46"/>
                                        </p:tgtEl>
                                      </p:cBhvr>
                                    </p:animEffect>
                                  </p:childTnLst>
                                </p:cTn>
                              </p:par>
                              <p:par>
                                <p:cTn id="24" presetID="16" presetClass="entr" presetSubtype="21"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barn(inVertical)">
                                      <p:cBhvr>
                                        <p:cTn id="26" dur="500"/>
                                        <p:tgtEl>
                                          <p:spTgt spid="48"/>
                                        </p:tgtEl>
                                      </p:cBhvr>
                                    </p:animEffect>
                                  </p:childTnLst>
                                </p:cTn>
                              </p:par>
                              <p:par>
                                <p:cTn id="27" presetID="16" presetClass="entr" presetSubtype="21"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barn(inVertical)">
                                      <p:cBhvr>
                                        <p:cTn id="29" dur="500"/>
                                        <p:tgtEl>
                                          <p:spTgt spid="50"/>
                                        </p:tgtEl>
                                      </p:cBhvr>
                                    </p:animEffect>
                                  </p:childTnLst>
                                </p:cTn>
                              </p:par>
                              <p:par>
                                <p:cTn id="30" presetID="16" presetClass="entr" presetSubtype="21" fill="hold"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barn(inVertical)">
                                      <p:cBhvr>
                                        <p:cTn id="32" dur="500"/>
                                        <p:tgtEl>
                                          <p:spTgt spid="52"/>
                                        </p:tgtEl>
                                      </p:cBhvr>
                                    </p:animEffect>
                                  </p:childTnLst>
                                </p:cTn>
                              </p:par>
                              <p:par>
                                <p:cTn id="33" presetID="16" presetClass="entr" presetSubtype="21"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barn(inVertical)">
                                      <p:cBhvr>
                                        <p:cTn id="35" dur="500"/>
                                        <p:tgtEl>
                                          <p:spTgt spid="54"/>
                                        </p:tgtEl>
                                      </p:cBhvr>
                                    </p:animEffect>
                                  </p:childTnLst>
                                </p:cTn>
                              </p:par>
                              <p:par>
                                <p:cTn id="36" presetID="16" presetClass="entr" presetSubtype="21" fill="hold" nodeType="withEffect">
                                  <p:stCondLst>
                                    <p:cond delay="0"/>
                                  </p:stCondLst>
                                  <p:childTnLst>
                                    <p:set>
                                      <p:cBhvr>
                                        <p:cTn id="37" dur="1" fill="hold">
                                          <p:stCondLst>
                                            <p:cond delay="0"/>
                                          </p:stCondLst>
                                        </p:cTn>
                                        <p:tgtEl>
                                          <p:spTgt spid="56"/>
                                        </p:tgtEl>
                                        <p:attrNameLst>
                                          <p:attrName>style.visibility</p:attrName>
                                        </p:attrNameLst>
                                      </p:cBhvr>
                                      <p:to>
                                        <p:strVal val="visible"/>
                                      </p:to>
                                    </p:set>
                                    <p:animEffect transition="in" filter="barn(inVertical)">
                                      <p:cBhvr>
                                        <p:cTn id="38" dur="500"/>
                                        <p:tgtEl>
                                          <p:spTgt spid="56"/>
                                        </p:tgtEl>
                                      </p:cBhvr>
                                    </p:animEffect>
                                  </p:childTnLst>
                                </p:cTn>
                              </p:par>
                              <p:par>
                                <p:cTn id="39" presetID="16" presetClass="entr" presetSubtype="21"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animEffect transition="in" filter="barn(inVertical)">
                                      <p:cBhvr>
                                        <p:cTn id="41" dur="500"/>
                                        <p:tgtEl>
                                          <p:spTgt spid="58"/>
                                        </p:tgtEl>
                                      </p:cBhvr>
                                    </p:animEffect>
                                  </p:childTnLst>
                                </p:cTn>
                              </p:par>
                              <p:par>
                                <p:cTn id="42" presetID="16" presetClass="entr" presetSubtype="21" fill="hold"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barn(inVertical)">
                                      <p:cBhvr>
                                        <p:cTn id="44" dur="500"/>
                                        <p:tgtEl>
                                          <p:spTgt spid="60"/>
                                        </p:tgtEl>
                                      </p:cBhvr>
                                    </p:animEffect>
                                  </p:childTnLst>
                                </p:cTn>
                              </p:par>
                              <p:par>
                                <p:cTn id="45" presetID="16" presetClass="entr" presetSubtype="21"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arn(inVertical)">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BFD05F6C-5E9D-5677-7C88-2EEB72EDC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1" cy="6858001"/>
          </a:xfrm>
          <a:prstGeom prst="rect">
            <a:avLst/>
          </a:prstGeom>
        </p:spPr>
      </p:pic>
      <p:sp>
        <p:nvSpPr>
          <p:cNvPr id="2" name="Title 1">
            <a:extLst>
              <a:ext uri="{FF2B5EF4-FFF2-40B4-BE49-F238E27FC236}">
                <a16:creationId xmlns:a16="http://schemas.microsoft.com/office/drawing/2014/main" id="{F2FDC0E5-0168-F86E-8FBA-684E85AB1828}"/>
              </a:ext>
            </a:extLst>
          </p:cNvPr>
          <p:cNvSpPr>
            <a:spLocks noGrp="1"/>
          </p:cNvSpPr>
          <p:nvPr>
            <p:ph type="title" idx="4294967295"/>
          </p:nvPr>
        </p:nvSpPr>
        <p:spPr>
          <a:xfrm>
            <a:off x="8018463" y="98425"/>
            <a:ext cx="4173537" cy="78740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fontScale="90000"/>
          </a:bodyPr>
          <a:lstStyle/>
          <a:p>
            <a:pPr algn="ctr"/>
            <a:r>
              <a:rPr lang="en-US" sz="3200" b="1" dirty="0">
                <a:solidFill>
                  <a:schemeClr val="bg2">
                    <a:lumMod val="90000"/>
                  </a:schemeClr>
                </a:solidFill>
                <a:latin typeface="Georgia" panose="02040502050405020303" pitchFamily="18" charset="0"/>
              </a:rPr>
              <a:t>Power-bi Dashboard</a:t>
            </a:r>
            <a:endParaRPr lang="en-IN" sz="3200" b="1" dirty="0">
              <a:solidFill>
                <a:schemeClr val="bg2">
                  <a:lumMod val="90000"/>
                </a:schemeClr>
              </a:solidFill>
              <a:latin typeface="Georgia" panose="02040502050405020303" pitchFamily="18" charset="0"/>
            </a:endParaRPr>
          </a:p>
        </p:txBody>
      </p:sp>
    </p:spTree>
    <p:extLst>
      <p:ext uri="{BB962C8B-B14F-4D97-AF65-F5344CB8AC3E}">
        <p14:creationId xmlns:p14="http://schemas.microsoft.com/office/powerpoint/2010/main" val="39834597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D05F6C-5E9D-5677-7C88-2EEB72EDCC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27159"/>
            <a:ext cx="12192001" cy="6803683"/>
          </a:xfrm>
          <a:prstGeom prst="rect">
            <a:avLst/>
          </a:prstGeom>
        </p:spPr>
      </p:pic>
    </p:spTree>
    <p:extLst>
      <p:ext uri="{BB962C8B-B14F-4D97-AF65-F5344CB8AC3E}">
        <p14:creationId xmlns:p14="http://schemas.microsoft.com/office/powerpoint/2010/main" val="51046784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B91C490A-045A-A71F-A52C-4D1D57B06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2FDC0E5-0168-F86E-8FBA-684E85AB1828}"/>
              </a:ext>
            </a:extLst>
          </p:cNvPr>
          <p:cNvSpPr>
            <a:spLocks noGrp="1"/>
          </p:cNvSpPr>
          <p:nvPr>
            <p:ph type="title" idx="4294967295"/>
          </p:nvPr>
        </p:nvSpPr>
        <p:spPr>
          <a:xfrm>
            <a:off x="0" y="0"/>
            <a:ext cx="3924300" cy="78740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fontScale="90000"/>
          </a:bodyPr>
          <a:lstStyle/>
          <a:p>
            <a:pPr algn="ctr"/>
            <a:r>
              <a:rPr lang="en-US" sz="3200" b="1" dirty="0">
                <a:solidFill>
                  <a:schemeClr val="bg2">
                    <a:lumMod val="90000"/>
                  </a:schemeClr>
                </a:solidFill>
                <a:latin typeface="Georgia" panose="02040502050405020303" pitchFamily="18" charset="0"/>
              </a:rPr>
              <a:t>Tableau Dashboard</a:t>
            </a:r>
            <a:endParaRPr lang="en-IN" sz="3200" b="1" dirty="0">
              <a:solidFill>
                <a:schemeClr val="bg2">
                  <a:lumMod val="90000"/>
                </a:schemeClr>
              </a:solidFill>
              <a:latin typeface="Georgia" panose="02040502050405020303" pitchFamily="18" charset="0"/>
            </a:endParaRPr>
          </a:p>
        </p:txBody>
      </p:sp>
    </p:spTree>
    <p:extLst>
      <p:ext uri="{BB962C8B-B14F-4D97-AF65-F5344CB8AC3E}">
        <p14:creationId xmlns:p14="http://schemas.microsoft.com/office/powerpoint/2010/main" val="13049943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circle(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B91C490A-045A-A71F-A52C-4D1D57B067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148637816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B849F6A-35D6-EA72-1A1B-B2B7FDADECC5}"/>
              </a:ext>
            </a:extLst>
          </p:cNvPr>
          <p:cNvGrpSpPr/>
          <p:nvPr/>
        </p:nvGrpSpPr>
        <p:grpSpPr>
          <a:xfrm>
            <a:off x="5069305" y="5411"/>
            <a:ext cx="7122695" cy="6844669"/>
            <a:chOff x="5069305" y="5411"/>
            <a:chExt cx="7122695" cy="6844669"/>
          </a:xfrm>
          <a:solidFill>
            <a:schemeClr val="accent5">
              <a:lumMod val="60000"/>
              <a:lumOff val="40000"/>
              <a:alpha val="34000"/>
            </a:schemeClr>
          </a:solidFill>
        </p:grpSpPr>
        <p:sp>
          <p:nvSpPr>
            <p:cNvPr id="16" name="Rectangle: Rounded Corners 15">
              <a:extLst>
                <a:ext uri="{FF2B5EF4-FFF2-40B4-BE49-F238E27FC236}">
                  <a16:creationId xmlns:a16="http://schemas.microsoft.com/office/drawing/2014/main" id="{9C8BD1DB-8AF4-3E54-2E05-A18599FE53DE}"/>
                </a:ext>
              </a:extLst>
            </p:cNvPr>
            <p:cNvSpPr/>
            <p:nvPr/>
          </p:nvSpPr>
          <p:spPr>
            <a:xfrm>
              <a:off x="5069305" y="5411"/>
              <a:ext cx="7122695" cy="115493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0ED4E37D-6EF6-630E-FB64-965BA55CFC87}"/>
                </a:ext>
              </a:extLst>
            </p:cNvPr>
            <p:cNvSpPr/>
            <p:nvPr/>
          </p:nvSpPr>
          <p:spPr>
            <a:xfrm>
              <a:off x="6208295" y="1249822"/>
              <a:ext cx="5983705" cy="150942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026505F-4E52-047A-B3F7-D7735B559A23}"/>
                </a:ext>
              </a:extLst>
            </p:cNvPr>
            <p:cNvSpPr/>
            <p:nvPr/>
          </p:nvSpPr>
          <p:spPr>
            <a:xfrm>
              <a:off x="5069305" y="2852109"/>
              <a:ext cx="7122695" cy="116344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DA1DB41-5A2D-B2BA-F716-A51B2810C54F}"/>
                </a:ext>
              </a:extLst>
            </p:cNvPr>
            <p:cNvSpPr/>
            <p:nvPr/>
          </p:nvSpPr>
          <p:spPr>
            <a:xfrm>
              <a:off x="6208296" y="4105027"/>
              <a:ext cx="5983704" cy="149213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2C77E1E4-B32C-44D4-05F1-6159CE4CE0AD}"/>
                </a:ext>
              </a:extLst>
            </p:cNvPr>
            <p:cNvSpPr/>
            <p:nvPr/>
          </p:nvSpPr>
          <p:spPr>
            <a:xfrm>
              <a:off x="5069305" y="5686637"/>
              <a:ext cx="7122695" cy="116344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EFF6EE21-7D2B-38CA-D956-270CEA11E9D0}"/>
              </a:ext>
            </a:extLst>
          </p:cNvPr>
          <p:cNvSpPr>
            <a:spLocks noGrp="1"/>
          </p:cNvSpPr>
          <p:nvPr>
            <p:ph type="title"/>
          </p:nvPr>
        </p:nvSpPr>
        <p:spPr>
          <a:xfrm>
            <a:off x="6987819" y="2380353"/>
            <a:ext cx="3855160" cy="924495"/>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tx1">
                    <a:lumMod val="95000"/>
                  </a:schemeClr>
                </a:solidFill>
                <a:latin typeface="Georgia" panose="02040502050405020303" pitchFamily="18" charset="0"/>
              </a:rPr>
              <a:t>Team Members</a:t>
            </a:r>
            <a:endParaRPr lang="en-IN" sz="3200" b="1" dirty="0">
              <a:solidFill>
                <a:schemeClr val="tx1">
                  <a:lumMod val="9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5B50EC9-2790-4C63-0172-3B524900109E}"/>
              </a:ext>
            </a:extLst>
          </p:cNvPr>
          <p:cNvSpPr>
            <a:spLocks noGrp="1"/>
          </p:cNvSpPr>
          <p:nvPr>
            <p:ph idx="1"/>
          </p:nvPr>
        </p:nvSpPr>
        <p:spPr>
          <a:xfrm>
            <a:off x="6396788" y="3551064"/>
            <a:ext cx="5606717" cy="1799882"/>
          </a:xfrm>
        </p:spPr>
        <p:txBody>
          <a:bodyPr>
            <a:normAutofit/>
          </a:bodyPr>
          <a:lstStyle/>
          <a:p>
            <a:pPr marL="514350" indent="-514350">
              <a:buFont typeface="+mj-lt"/>
              <a:buAutoNum type="arabicPeriod"/>
            </a:pPr>
            <a:r>
              <a:rPr lang="en-US" sz="3200" dirty="0" err="1"/>
              <a:t>Nainu</a:t>
            </a:r>
            <a:r>
              <a:rPr lang="en-US" sz="3200" dirty="0"/>
              <a:t> Fathima VM</a:t>
            </a:r>
          </a:p>
          <a:p>
            <a:pPr marL="514350" indent="-514350">
              <a:buFont typeface="+mj-lt"/>
              <a:buAutoNum type="arabicPeriod"/>
            </a:pPr>
            <a:r>
              <a:rPr lang="en-US" sz="3200" dirty="0"/>
              <a:t>Mohammed Shibly Nazeer</a:t>
            </a:r>
          </a:p>
          <a:p>
            <a:pPr marL="514350" indent="-514350">
              <a:buFont typeface="+mj-lt"/>
              <a:buAutoNum type="arabicPeriod"/>
            </a:pPr>
            <a:r>
              <a:rPr lang="en-US" sz="3200" dirty="0"/>
              <a:t>Ratnam Veera Mohan Kumar</a:t>
            </a:r>
            <a:endParaRPr lang="en-IN" sz="3200" dirty="0"/>
          </a:p>
        </p:txBody>
      </p:sp>
      <p:grpSp>
        <p:nvGrpSpPr>
          <p:cNvPr id="14" name="Group 13">
            <a:extLst>
              <a:ext uri="{FF2B5EF4-FFF2-40B4-BE49-F238E27FC236}">
                <a16:creationId xmlns:a16="http://schemas.microsoft.com/office/drawing/2014/main" id="{6631C14C-6CE7-C4FD-E1D0-52457E6CC258}"/>
              </a:ext>
            </a:extLst>
          </p:cNvPr>
          <p:cNvGrpSpPr/>
          <p:nvPr/>
        </p:nvGrpSpPr>
        <p:grpSpPr>
          <a:xfrm>
            <a:off x="-1" y="13927"/>
            <a:ext cx="6096002" cy="6862239"/>
            <a:chOff x="-2" y="13927"/>
            <a:chExt cx="5242175" cy="6862239"/>
          </a:xfrm>
          <a:blipFill dpi="0" rotWithShape="1">
            <a:blip r:embed="rId2"/>
            <a:srcRect/>
            <a:stretch>
              <a:fillRect/>
            </a:stretch>
          </a:blipFill>
        </p:grpSpPr>
        <p:sp>
          <p:nvSpPr>
            <p:cNvPr id="7" name="Rectangle: Rounded Corners 6">
              <a:extLst>
                <a:ext uri="{FF2B5EF4-FFF2-40B4-BE49-F238E27FC236}">
                  <a16:creationId xmlns:a16="http://schemas.microsoft.com/office/drawing/2014/main" id="{33B8B624-A09E-7F7F-5BBC-A09545837177}"/>
                </a:ext>
              </a:extLst>
            </p:cNvPr>
            <p:cNvSpPr/>
            <p:nvPr/>
          </p:nvSpPr>
          <p:spPr>
            <a:xfrm>
              <a:off x="0" y="1267107"/>
              <a:ext cx="5242173" cy="149213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3875BCA-7EF3-20A3-9D9A-C1D8F410F6F5}"/>
                </a:ext>
              </a:extLst>
            </p:cNvPr>
            <p:cNvSpPr/>
            <p:nvPr/>
          </p:nvSpPr>
          <p:spPr>
            <a:xfrm>
              <a:off x="22268" y="13927"/>
              <a:ext cx="4233873" cy="113226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651EFEB-47AB-C60E-42BE-945C8F03CE43}"/>
                </a:ext>
              </a:extLst>
            </p:cNvPr>
            <p:cNvSpPr/>
            <p:nvPr/>
          </p:nvSpPr>
          <p:spPr>
            <a:xfrm>
              <a:off x="-1" y="2866003"/>
              <a:ext cx="4233873" cy="113226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5F4F6C7E-511E-C717-8E0A-2FF74C5AD10E}"/>
                </a:ext>
              </a:extLst>
            </p:cNvPr>
            <p:cNvSpPr/>
            <p:nvPr/>
          </p:nvSpPr>
          <p:spPr>
            <a:xfrm>
              <a:off x="-1" y="4105027"/>
              <a:ext cx="5242173" cy="149213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E2DB399E-A313-DA78-A709-B1E83454CD3A}"/>
                </a:ext>
              </a:extLst>
            </p:cNvPr>
            <p:cNvSpPr/>
            <p:nvPr/>
          </p:nvSpPr>
          <p:spPr>
            <a:xfrm>
              <a:off x="-2" y="5743903"/>
              <a:ext cx="4233873" cy="1132263"/>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56968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B91C490A-045A-A71F-A52C-4D1D57B067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77444900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hlinkClick r:id="rId2" action="ppaction://hlinksldjump"/>
            <a:extLst>
              <a:ext uri="{FF2B5EF4-FFF2-40B4-BE49-F238E27FC236}">
                <a16:creationId xmlns:a16="http://schemas.microsoft.com/office/drawing/2014/main" id="{B91C490A-045A-A71F-A52C-4D1D57B0677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Tree>
    <p:extLst>
      <p:ext uri="{BB962C8B-B14F-4D97-AF65-F5344CB8AC3E}">
        <p14:creationId xmlns:p14="http://schemas.microsoft.com/office/powerpoint/2010/main" val="391562143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22636E-408A-7813-ADB1-F60C81E64BB3}"/>
              </a:ext>
            </a:extLst>
          </p:cNvPr>
          <p:cNvPicPr>
            <a:picLocks noChangeAspect="1"/>
          </p:cNvPicPr>
          <p:nvPr/>
        </p:nvPicPr>
        <p:blipFill>
          <a:blip r:embed="rId2">
            <a:alphaModFix amt="50000"/>
            <a:extLst>
              <a:ext uri="{28A0092B-C50C-407E-A947-70E740481C1C}">
                <a14:useLocalDpi xmlns:a14="http://schemas.microsoft.com/office/drawing/2010/main" val="0"/>
              </a:ext>
            </a:extLst>
          </a:blip>
          <a:srcRect/>
          <a:stretch/>
        </p:blipFill>
        <p:spPr>
          <a:xfrm>
            <a:off x="125506" y="0"/>
            <a:ext cx="11940988"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Content Placeholder 2">
            <a:extLst>
              <a:ext uri="{FF2B5EF4-FFF2-40B4-BE49-F238E27FC236}">
                <a16:creationId xmlns:a16="http://schemas.microsoft.com/office/drawing/2014/main" id="{8600737C-C92D-3CB2-EBD3-5965CC8BDBCB}"/>
              </a:ext>
            </a:extLst>
          </p:cNvPr>
          <p:cNvSpPr>
            <a:spLocks noGrp="1"/>
          </p:cNvSpPr>
          <p:nvPr>
            <p:ph idx="4294967295"/>
          </p:nvPr>
        </p:nvSpPr>
        <p:spPr>
          <a:xfrm>
            <a:off x="-1" y="1"/>
            <a:ext cx="12191999" cy="6858000"/>
          </a:xfrm>
          <a:solidFill>
            <a:schemeClr val="accent5">
              <a:lumMod val="75000"/>
              <a:alpha val="28000"/>
            </a:schemeClr>
          </a:solidFill>
        </p:spPr>
        <p:txBody>
          <a:bodyPr>
            <a:noAutofit/>
          </a:bodyPr>
          <a:lstStyle/>
          <a:p>
            <a:pPr marL="0" indent="0">
              <a:buNone/>
            </a:pPr>
            <a:r>
              <a:rPr lang="en-US" sz="3200" b="1" dirty="0">
                <a:solidFill>
                  <a:schemeClr val="tx1">
                    <a:lumMod val="95000"/>
                    <a:lumOff val="5000"/>
                  </a:schemeClr>
                </a:solidFill>
              </a:rPr>
              <a:t>Insights:</a:t>
            </a:r>
          </a:p>
          <a:p>
            <a:pPr>
              <a:buFont typeface="Wingdings" panose="05000000000000000000" pitchFamily="2" charset="2"/>
              <a:buChar char="Ø"/>
            </a:pPr>
            <a:r>
              <a:rPr lang="en-US" dirty="0">
                <a:solidFill>
                  <a:schemeClr val="tx1">
                    <a:lumMod val="95000"/>
                    <a:lumOff val="5000"/>
                  </a:schemeClr>
                </a:solidFill>
              </a:rPr>
              <a:t>The data indicates that passengers prefer weekday travel over weekends. Airlines have an opportunity to increase their flight operations within the USA, focusing on regions or routes with high demand but low competition as per this insight. </a:t>
            </a:r>
          </a:p>
          <a:p>
            <a:pPr>
              <a:buFont typeface="Wingdings" panose="05000000000000000000" pitchFamily="2" charset="2"/>
              <a:buChar char="Ø"/>
            </a:pPr>
            <a:r>
              <a:rPr lang="en-US" dirty="0">
                <a:solidFill>
                  <a:schemeClr val="tx1">
                    <a:lumMod val="95000"/>
                    <a:lumOff val="5000"/>
                  </a:schemeClr>
                </a:solidFill>
              </a:rPr>
              <a:t>Airlines can take advantage of untapped potential and cater to the preferences of weekday travelers by expanding operations in these areas. </a:t>
            </a:r>
          </a:p>
          <a:p>
            <a:pPr>
              <a:buFont typeface="Wingdings" panose="05000000000000000000" pitchFamily="2" charset="2"/>
              <a:buChar char="Ø"/>
            </a:pPr>
            <a:r>
              <a:rPr lang="en-US" dirty="0">
                <a:solidFill>
                  <a:schemeClr val="tx1">
                    <a:lumMod val="95000"/>
                    <a:lumOff val="5000"/>
                  </a:schemeClr>
                </a:solidFill>
              </a:rPr>
              <a:t>In order to achieve this, airlines must utilize their analysis of passenger preference to adjust flight schedules and increase the number of flights on weekdays, aligning with the observed trend. By meeting the demand for weekday travel and optimizing capacity utilization, this proactive approach can increase business profitability.</a:t>
            </a:r>
          </a:p>
          <a:p>
            <a:pPr>
              <a:buFont typeface="Wingdings" panose="05000000000000000000" pitchFamily="2" charset="2"/>
              <a:buChar char="Ø"/>
            </a:pPr>
            <a:r>
              <a:rPr lang="en-US" dirty="0">
                <a:solidFill>
                  <a:schemeClr val="tx1">
                    <a:lumMod val="95000"/>
                    <a:lumOff val="5000"/>
                  </a:schemeClr>
                </a:solidFill>
              </a:rPr>
              <a:t>Airlines have an opportunity to grow and succeed by expanding their flight operations strategically in regions or routes with high demand on weekdays in the competitive aviation market. Using data-driven insights to adopt a proactive approach can lead to business expansion and better customer satisfaction in the long run. </a:t>
            </a:r>
          </a:p>
        </p:txBody>
      </p:sp>
    </p:spTree>
    <p:extLst>
      <p:ext uri="{BB962C8B-B14F-4D97-AF65-F5344CB8AC3E}">
        <p14:creationId xmlns:p14="http://schemas.microsoft.com/office/powerpoint/2010/main" val="320792245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8" dur="500"/>
                                        <p:tgtEl>
                                          <p:spTgt spid="3">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7FFDFDB8-37F5-BF3F-33D2-779FD55CA075}"/>
              </a:ext>
            </a:extLst>
          </p:cNvPr>
          <p:cNvGrpSpPr/>
          <p:nvPr/>
        </p:nvGrpSpPr>
        <p:grpSpPr>
          <a:xfrm>
            <a:off x="0" y="1"/>
            <a:ext cx="12192000" cy="6858000"/>
            <a:chOff x="0" y="-43928"/>
            <a:chExt cx="12753475" cy="6944133"/>
          </a:xfrm>
          <a:blipFill>
            <a:blip r:embed="rId2">
              <a:alphaModFix amt="67000"/>
            </a:blip>
            <a:stretch>
              <a:fillRect/>
            </a:stretch>
          </a:blipFill>
        </p:grpSpPr>
        <p:sp>
          <p:nvSpPr>
            <p:cNvPr id="4" name="Hexagon 3">
              <a:extLst>
                <a:ext uri="{FF2B5EF4-FFF2-40B4-BE49-F238E27FC236}">
                  <a16:creationId xmlns:a16="http://schemas.microsoft.com/office/drawing/2014/main" id="{419D97F9-FC2A-BF19-2A3F-C6A7434D2428}"/>
                </a:ext>
              </a:extLst>
            </p:cNvPr>
            <p:cNvSpPr/>
            <p:nvPr/>
          </p:nvSpPr>
          <p:spPr>
            <a:xfrm>
              <a:off x="0" y="0"/>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038E7C70-7E6D-BC06-C4C6-12F74F2F4184}"/>
                </a:ext>
              </a:extLst>
            </p:cNvPr>
            <p:cNvSpPr/>
            <p:nvPr/>
          </p:nvSpPr>
          <p:spPr>
            <a:xfrm>
              <a:off x="2550695" y="-43928"/>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Hexagon 19">
              <a:extLst>
                <a:ext uri="{FF2B5EF4-FFF2-40B4-BE49-F238E27FC236}">
                  <a16:creationId xmlns:a16="http://schemas.microsoft.com/office/drawing/2014/main" id="{93A225D1-F63E-EE1F-2E52-EA190AC250BD}"/>
                </a:ext>
              </a:extLst>
            </p:cNvPr>
            <p:cNvSpPr/>
            <p:nvPr/>
          </p:nvSpPr>
          <p:spPr>
            <a:xfrm>
              <a:off x="5101390" y="-43928"/>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Hexagon 20">
              <a:extLst>
                <a:ext uri="{FF2B5EF4-FFF2-40B4-BE49-F238E27FC236}">
                  <a16:creationId xmlns:a16="http://schemas.microsoft.com/office/drawing/2014/main" id="{991724BB-11FD-E124-9F03-C2190C77CE16}"/>
                </a:ext>
              </a:extLst>
            </p:cNvPr>
            <p:cNvSpPr/>
            <p:nvPr/>
          </p:nvSpPr>
          <p:spPr>
            <a:xfrm>
              <a:off x="7666171" y="0"/>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Hexagon 21">
              <a:extLst>
                <a:ext uri="{FF2B5EF4-FFF2-40B4-BE49-F238E27FC236}">
                  <a16:creationId xmlns:a16="http://schemas.microsoft.com/office/drawing/2014/main" id="{A293C8B7-E5F2-E00A-FAE3-A71D32693F8B}"/>
                </a:ext>
              </a:extLst>
            </p:cNvPr>
            <p:cNvSpPr/>
            <p:nvPr/>
          </p:nvSpPr>
          <p:spPr>
            <a:xfrm>
              <a:off x="10202780" y="-42204"/>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Hexagon 22">
              <a:extLst>
                <a:ext uri="{FF2B5EF4-FFF2-40B4-BE49-F238E27FC236}">
                  <a16:creationId xmlns:a16="http://schemas.microsoft.com/office/drawing/2014/main" id="{BF4E05EC-F656-F2E8-208B-3AFD9A9AECE3}"/>
                </a:ext>
              </a:extLst>
            </p:cNvPr>
            <p:cNvSpPr/>
            <p:nvPr/>
          </p:nvSpPr>
          <p:spPr>
            <a:xfrm>
              <a:off x="0" y="4734521"/>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Hexagon 23">
              <a:extLst>
                <a:ext uri="{FF2B5EF4-FFF2-40B4-BE49-F238E27FC236}">
                  <a16:creationId xmlns:a16="http://schemas.microsoft.com/office/drawing/2014/main" id="{86A81303-913E-C60A-7D99-34CF16D805FC}"/>
                </a:ext>
              </a:extLst>
            </p:cNvPr>
            <p:cNvSpPr/>
            <p:nvPr/>
          </p:nvSpPr>
          <p:spPr>
            <a:xfrm>
              <a:off x="2550695" y="4690593"/>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Hexagon 24">
              <a:extLst>
                <a:ext uri="{FF2B5EF4-FFF2-40B4-BE49-F238E27FC236}">
                  <a16:creationId xmlns:a16="http://schemas.microsoft.com/office/drawing/2014/main" id="{A9727326-665A-61C2-1603-10EA99907C09}"/>
                </a:ext>
              </a:extLst>
            </p:cNvPr>
            <p:cNvSpPr/>
            <p:nvPr/>
          </p:nvSpPr>
          <p:spPr>
            <a:xfrm>
              <a:off x="5101390" y="4690593"/>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Hexagon 25">
              <a:extLst>
                <a:ext uri="{FF2B5EF4-FFF2-40B4-BE49-F238E27FC236}">
                  <a16:creationId xmlns:a16="http://schemas.microsoft.com/office/drawing/2014/main" id="{A60C8861-176C-2EAE-B0C0-4125AEB32502}"/>
                </a:ext>
              </a:extLst>
            </p:cNvPr>
            <p:cNvSpPr/>
            <p:nvPr/>
          </p:nvSpPr>
          <p:spPr>
            <a:xfrm>
              <a:off x="7666171" y="4734521"/>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Hexagon 26">
              <a:extLst>
                <a:ext uri="{FF2B5EF4-FFF2-40B4-BE49-F238E27FC236}">
                  <a16:creationId xmlns:a16="http://schemas.microsoft.com/office/drawing/2014/main" id="{49A34475-982E-BD2E-5EEE-127E25459C23}"/>
                </a:ext>
              </a:extLst>
            </p:cNvPr>
            <p:cNvSpPr/>
            <p:nvPr/>
          </p:nvSpPr>
          <p:spPr>
            <a:xfrm>
              <a:off x="10202780" y="4692317"/>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Hexagon 27">
              <a:extLst>
                <a:ext uri="{FF2B5EF4-FFF2-40B4-BE49-F238E27FC236}">
                  <a16:creationId xmlns:a16="http://schemas.microsoft.com/office/drawing/2014/main" id="{B2325EB1-3FE9-36F1-334B-9F12C6BAFDFD}"/>
                </a:ext>
              </a:extLst>
            </p:cNvPr>
            <p:cNvSpPr/>
            <p:nvPr/>
          </p:nvSpPr>
          <p:spPr>
            <a:xfrm>
              <a:off x="0" y="2279404"/>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Hexagon 28">
              <a:extLst>
                <a:ext uri="{FF2B5EF4-FFF2-40B4-BE49-F238E27FC236}">
                  <a16:creationId xmlns:a16="http://schemas.microsoft.com/office/drawing/2014/main" id="{2286E8C1-1C75-C780-614A-9F898BCCD984}"/>
                </a:ext>
              </a:extLst>
            </p:cNvPr>
            <p:cNvSpPr/>
            <p:nvPr/>
          </p:nvSpPr>
          <p:spPr>
            <a:xfrm>
              <a:off x="2550695" y="2235476"/>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Hexagon 29">
              <a:extLst>
                <a:ext uri="{FF2B5EF4-FFF2-40B4-BE49-F238E27FC236}">
                  <a16:creationId xmlns:a16="http://schemas.microsoft.com/office/drawing/2014/main" id="{B6CEE1D2-B885-33B8-D987-994FE6056F58}"/>
                </a:ext>
              </a:extLst>
            </p:cNvPr>
            <p:cNvSpPr/>
            <p:nvPr/>
          </p:nvSpPr>
          <p:spPr>
            <a:xfrm>
              <a:off x="5101390" y="2235476"/>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Hexagon 30">
              <a:extLst>
                <a:ext uri="{FF2B5EF4-FFF2-40B4-BE49-F238E27FC236}">
                  <a16:creationId xmlns:a16="http://schemas.microsoft.com/office/drawing/2014/main" id="{F51EA492-CE70-3F9E-ECF1-89BF9A69CEB5}"/>
                </a:ext>
              </a:extLst>
            </p:cNvPr>
            <p:cNvSpPr/>
            <p:nvPr/>
          </p:nvSpPr>
          <p:spPr>
            <a:xfrm>
              <a:off x="7666171" y="2279404"/>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Hexagon 31">
              <a:extLst>
                <a:ext uri="{FF2B5EF4-FFF2-40B4-BE49-F238E27FC236}">
                  <a16:creationId xmlns:a16="http://schemas.microsoft.com/office/drawing/2014/main" id="{9C76D54C-B610-2E11-D885-FBCCB2DEF94F}"/>
                </a:ext>
              </a:extLst>
            </p:cNvPr>
            <p:cNvSpPr/>
            <p:nvPr/>
          </p:nvSpPr>
          <p:spPr>
            <a:xfrm>
              <a:off x="10202780" y="2237200"/>
              <a:ext cx="2550695" cy="2165684"/>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Diamond 33">
              <a:extLst>
                <a:ext uri="{FF2B5EF4-FFF2-40B4-BE49-F238E27FC236}">
                  <a16:creationId xmlns:a16="http://schemas.microsoft.com/office/drawing/2014/main" id="{A74B879C-0A1E-8FE5-AF6C-DB55C2D0B598}"/>
                </a:ext>
              </a:extLst>
            </p:cNvPr>
            <p:cNvSpPr/>
            <p:nvPr/>
          </p:nvSpPr>
          <p:spPr>
            <a:xfrm>
              <a:off x="2101516" y="1367777"/>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Diamond 34">
              <a:extLst>
                <a:ext uri="{FF2B5EF4-FFF2-40B4-BE49-F238E27FC236}">
                  <a16:creationId xmlns:a16="http://schemas.microsoft.com/office/drawing/2014/main" id="{9C806F74-5626-83E5-C626-33675CF3923A}"/>
                </a:ext>
              </a:extLst>
            </p:cNvPr>
            <p:cNvSpPr/>
            <p:nvPr/>
          </p:nvSpPr>
          <p:spPr>
            <a:xfrm>
              <a:off x="4621104" y="1376511"/>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Diamond 35">
              <a:extLst>
                <a:ext uri="{FF2B5EF4-FFF2-40B4-BE49-F238E27FC236}">
                  <a16:creationId xmlns:a16="http://schemas.microsoft.com/office/drawing/2014/main" id="{FA749D9B-F468-D1BD-8414-FEC437AB9A72}"/>
                </a:ext>
              </a:extLst>
            </p:cNvPr>
            <p:cNvSpPr/>
            <p:nvPr/>
          </p:nvSpPr>
          <p:spPr>
            <a:xfrm>
              <a:off x="7195863" y="1336257"/>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Diamond 36">
              <a:extLst>
                <a:ext uri="{FF2B5EF4-FFF2-40B4-BE49-F238E27FC236}">
                  <a16:creationId xmlns:a16="http://schemas.microsoft.com/office/drawing/2014/main" id="{1E97E204-2353-20FC-A165-4F89E00DA1E7}"/>
                </a:ext>
              </a:extLst>
            </p:cNvPr>
            <p:cNvSpPr/>
            <p:nvPr/>
          </p:nvSpPr>
          <p:spPr>
            <a:xfrm>
              <a:off x="9759666" y="1297686"/>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Diamond 37">
              <a:extLst>
                <a:ext uri="{FF2B5EF4-FFF2-40B4-BE49-F238E27FC236}">
                  <a16:creationId xmlns:a16="http://schemas.microsoft.com/office/drawing/2014/main" id="{ABF451AC-5CDF-6E7D-F779-4A98EC654E13}"/>
                </a:ext>
              </a:extLst>
            </p:cNvPr>
            <p:cNvSpPr/>
            <p:nvPr/>
          </p:nvSpPr>
          <p:spPr>
            <a:xfrm>
              <a:off x="9745580" y="3765210"/>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Diamond 38">
              <a:extLst>
                <a:ext uri="{FF2B5EF4-FFF2-40B4-BE49-F238E27FC236}">
                  <a16:creationId xmlns:a16="http://schemas.microsoft.com/office/drawing/2014/main" id="{54CBAE0E-820C-32DB-CDA1-01E5CAE34566}"/>
                </a:ext>
              </a:extLst>
            </p:cNvPr>
            <p:cNvSpPr/>
            <p:nvPr/>
          </p:nvSpPr>
          <p:spPr>
            <a:xfrm>
              <a:off x="7217971" y="3768060"/>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Diamond 39">
              <a:extLst>
                <a:ext uri="{FF2B5EF4-FFF2-40B4-BE49-F238E27FC236}">
                  <a16:creationId xmlns:a16="http://schemas.microsoft.com/office/drawing/2014/main" id="{03147BD6-0BB9-9389-0E5E-489BD8F20F4C}"/>
                </a:ext>
              </a:extLst>
            </p:cNvPr>
            <p:cNvSpPr/>
            <p:nvPr/>
          </p:nvSpPr>
          <p:spPr>
            <a:xfrm>
              <a:off x="4630104" y="3765210"/>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Diamond 40">
              <a:extLst>
                <a:ext uri="{FF2B5EF4-FFF2-40B4-BE49-F238E27FC236}">
                  <a16:creationId xmlns:a16="http://schemas.microsoft.com/office/drawing/2014/main" id="{2A44BFA0-11B2-3EF2-AC9D-EFC89EBF212E}"/>
                </a:ext>
              </a:extLst>
            </p:cNvPr>
            <p:cNvSpPr/>
            <p:nvPr/>
          </p:nvSpPr>
          <p:spPr>
            <a:xfrm>
              <a:off x="2070900" y="3765209"/>
              <a:ext cx="914400" cy="1648139"/>
            </a:xfrm>
            <a:prstGeom prst="diamond">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00781D51-6818-94B6-CCE4-CF726440BCE5}"/>
              </a:ext>
            </a:extLst>
          </p:cNvPr>
          <p:cNvSpPr>
            <a:spLocks noGrp="1"/>
          </p:cNvSpPr>
          <p:nvPr>
            <p:ph type="title"/>
          </p:nvPr>
        </p:nvSpPr>
        <p:spPr>
          <a:xfrm>
            <a:off x="4944952" y="54991"/>
            <a:ext cx="2302093" cy="626011"/>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Summary</a:t>
            </a:r>
          </a:p>
        </p:txBody>
      </p:sp>
      <p:sp>
        <p:nvSpPr>
          <p:cNvPr id="3" name="Content Placeholder 2">
            <a:extLst>
              <a:ext uri="{FF2B5EF4-FFF2-40B4-BE49-F238E27FC236}">
                <a16:creationId xmlns:a16="http://schemas.microsoft.com/office/drawing/2014/main" id="{8600737C-C92D-3CB2-EBD3-5965CC8BDBCB}"/>
              </a:ext>
            </a:extLst>
          </p:cNvPr>
          <p:cNvSpPr>
            <a:spLocks noGrp="1"/>
          </p:cNvSpPr>
          <p:nvPr>
            <p:ph idx="1"/>
          </p:nvPr>
        </p:nvSpPr>
        <p:spPr>
          <a:xfrm>
            <a:off x="192505" y="735992"/>
            <a:ext cx="11806989" cy="5622605"/>
          </a:xfrm>
          <a:solidFill>
            <a:schemeClr val="accent6">
              <a:lumMod val="75000"/>
              <a:alpha val="28000"/>
            </a:schemeClr>
          </a:solidFill>
        </p:spPr>
        <p:txBody>
          <a:bodyPr>
            <a:noAutofit/>
          </a:bodyPr>
          <a:lstStyle/>
          <a:p>
            <a:r>
              <a:rPr lang="en-US" sz="2400" dirty="0">
                <a:solidFill>
                  <a:schemeClr val="bg1"/>
                </a:solidFill>
                <a:latin typeface="Georgia" panose="02040502050405020303" pitchFamily="18" charset="0"/>
              </a:rPr>
              <a:t>The High Cloud Airlines Analysis Project successfully provides key insights into airline operations, passenger trends, and flight performance. By leveraging data visualization and we identified critical areas for optimization and strategic decision-making.</a:t>
            </a:r>
          </a:p>
          <a:p>
            <a:r>
              <a:rPr lang="en-US" sz="2400" dirty="0">
                <a:solidFill>
                  <a:schemeClr val="bg1"/>
                </a:solidFill>
                <a:latin typeface="Georgia" panose="02040502050405020303" pitchFamily="18" charset="0"/>
              </a:rPr>
              <a:t>Key Takeaways</a:t>
            </a:r>
          </a:p>
          <a:p>
            <a:r>
              <a:rPr lang="en-US" sz="2400" dirty="0">
                <a:solidFill>
                  <a:schemeClr val="bg1"/>
                </a:solidFill>
                <a:latin typeface="Georgia" panose="02040502050405020303" pitchFamily="18" charset="0"/>
              </a:rPr>
              <a:t>✅ Improved Load Factor Efficiency: The analysis of yearly, quarterly, and monthly Load Factor % helps optimize seat utilization, leading to better revenue management.</a:t>
            </a:r>
          </a:p>
          <a:p>
            <a:r>
              <a:rPr lang="en-US" sz="2400" dirty="0">
                <a:solidFill>
                  <a:schemeClr val="bg1"/>
                </a:solidFill>
                <a:latin typeface="Georgia" panose="02040502050405020303" pitchFamily="18" charset="0"/>
              </a:rPr>
              <a:t>✅ Carrier &amp; Route Performance: Identifying Top Carriers and Top Routes enables High Cloud Airlines to focus on high-demand services and improve operational efficiency.</a:t>
            </a:r>
          </a:p>
          <a:p>
            <a:r>
              <a:rPr lang="en-US" sz="2400" dirty="0">
                <a:solidFill>
                  <a:schemeClr val="bg1"/>
                </a:solidFill>
                <a:latin typeface="Georgia" panose="02040502050405020303" pitchFamily="18" charset="0"/>
              </a:rPr>
              <a:t>✅ Peak Travel Trends: Insights into Weekend vs Weekday Load Factor % provide valuable data for adjusting flight schedules and pricing strategies.</a:t>
            </a:r>
          </a:p>
          <a:p>
            <a:r>
              <a:rPr lang="en-US" sz="2400" dirty="0">
                <a:solidFill>
                  <a:schemeClr val="bg1"/>
                </a:solidFill>
                <a:latin typeface="Georgia" panose="02040502050405020303" pitchFamily="18" charset="0"/>
              </a:rPr>
              <a:t>✅ Optimized Distance-Based Operations: Understanding flight distribution across Distance Groups allows for better fleet and fuel management.</a:t>
            </a:r>
          </a:p>
        </p:txBody>
      </p:sp>
    </p:spTree>
    <p:extLst>
      <p:ext uri="{BB962C8B-B14F-4D97-AF65-F5344CB8AC3E}">
        <p14:creationId xmlns:p14="http://schemas.microsoft.com/office/powerpoint/2010/main" val="35232104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anim calcmode="lin" valueType="num">
                                      <p:cBhvr>
                                        <p:cTn id="12"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3">
                                            <p:txEl>
                                              <p:pRg st="0" end="0"/>
                                            </p:txEl>
                                          </p:spTgt>
                                        </p:tgtEl>
                                        <p:attrNameLst>
                                          <p:attrName>ppt_h</p:attrName>
                                        </p:attrNameLst>
                                      </p:cBhvr>
                                      <p:tavLst>
                                        <p:tav tm="0">
                                          <p:val>
                                            <p:strVal val="#ppt_h"/>
                                          </p:val>
                                        </p:tav>
                                        <p:tav tm="100000">
                                          <p:val>
                                            <p:strVal val="#ppt_h"/>
                                          </p:val>
                                        </p:tav>
                                      </p:tavLst>
                                    </p:anim>
                                  </p:childTnLst>
                                </p:cTn>
                              </p:par>
                              <p:par>
                                <p:cTn id="14" presetID="45"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2000"/>
                                        <p:tgtEl>
                                          <p:spTgt spid="3">
                                            <p:txEl>
                                              <p:pRg st="1" end="1"/>
                                            </p:txEl>
                                          </p:spTgt>
                                        </p:tgtEl>
                                      </p:cBhvr>
                                    </p:animEffect>
                                    <p:anim calcmode="lin" valueType="num">
                                      <p:cBhvr>
                                        <p:cTn id="17"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18" dur="2000" fill="hold"/>
                                        <p:tgtEl>
                                          <p:spTgt spid="3">
                                            <p:txEl>
                                              <p:pRg st="1" end="1"/>
                                            </p:txEl>
                                          </p:spTgt>
                                        </p:tgtEl>
                                        <p:attrNameLst>
                                          <p:attrName>ppt_h</p:attrName>
                                        </p:attrNameLst>
                                      </p:cBhvr>
                                      <p:tavLst>
                                        <p:tav tm="0">
                                          <p:val>
                                            <p:strVal val="#ppt_h"/>
                                          </p:val>
                                        </p:tav>
                                        <p:tav tm="100000">
                                          <p:val>
                                            <p:strVal val="#ppt_h"/>
                                          </p:val>
                                        </p:tav>
                                      </p:tavLst>
                                    </p:anim>
                                  </p:childTnLst>
                                </p:cTn>
                              </p:par>
                              <p:par>
                                <p:cTn id="19" presetID="45"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3">
                                            <p:txEl>
                                              <p:pRg st="2" end="2"/>
                                            </p:txEl>
                                          </p:spTgt>
                                        </p:tgtEl>
                                        <p:attrNameLst>
                                          <p:attrName>ppt_h</p:attrName>
                                        </p:attrNameLst>
                                      </p:cBhvr>
                                      <p:tavLst>
                                        <p:tav tm="0">
                                          <p:val>
                                            <p:strVal val="#ppt_h"/>
                                          </p:val>
                                        </p:tav>
                                        <p:tav tm="100000">
                                          <p:val>
                                            <p:strVal val="#ppt_h"/>
                                          </p:val>
                                        </p:tav>
                                      </p:tavLst>
                                    </p:anim>
                                  </p:childTnLst>
                                </p:cTn>
                              </p:par>
                              <p:par>
                                <p:cTn id="24" presetID="45"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2000"/>
                                        <p:tgtEl>
                                          <p:spTgt spid="3">
                                            <p:txEl>
                                              <p:pRg st="3" end="3"/>
                                            </p:txEl>
                                          </p:spTgt>
                                        </p:tgtEl>
                                      </p:cBhvr>
                                    </p:animEffect>
                                    <p:anim calcmode="lin" valueType="num">
                                      <p:cBhvr>
                                        <p:cTn id="27"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8" dur="2000" fill="hold"/>
                                        <p:tgtEl>
                                          <p:spTgt spid="3">
                                            <p:txEl>
                                              <p:pRg st="3" end="3"/>
                                            </p:txEl>
                                          </p:spTgt>
                                        </p:tgtEl>
                                        <p:attrNameLst>
                                          <p:attrName>ppt_h</p:attrName>
                                        </p:attrNameLst>
                                      </p:cBhvr>
                                      <p:tavLst>
                                        <p:tav tm="0">
                                          <p:val>
                                            <p:strVal val="#ppt_h"/>
                                          </p:val>
                                        </p:tav>
                                        <p:tav tm="100000">
                                          <p:val>
                                            <p:strVal val="#ppt_h"/>
                                          </p:val>
                                        </p:tav>
                                      </p:tavLst>
                                    </p:anim>
                                  </p:childTnLst>
                                </p:cTn>
                              </p:par>
                              <p:par>
                                <p:cTn id="29" presetID="45"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2000"/>
                                        <p:tgtEl>
                                          <p:spTgt spid="3">
                                            <p:txEl>
                                              <p:pRg st="4" end="4"/>
                                            </p:txEl>
                                          </p:spTgt>
                                        </p:tgtEl>
                                      </p:cBhvr>
                                    </p:animEffect>
                                    <p:anim calcmode="lin" valueType="num">
                                      <p:cBhvr>
                                        <p:cTn id="32"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3" dur="2000" fill="hold"/>
                                        <p:tgtEl>
                                          <p:spTgt spid="3">
                                            <p:txEl>
                                              <p:pRg st="4" end="4"/>
                                            </p:txEl>
                                          </p:spTgt>
                                        </p:tgtEl>
                                        <p:attrNameLst>
                                          <p:attrName>ppt_h</p:attrName>
                                        </p:attrNameLst>
                                      </p:cBhvr>
                                      <p:tavLst>
                                        <p:tav tm="0">
                                          <p:val>
                                            <p:strVal val="#ppt_h"/>
                                          </p:val>
                                        </p:tav>
                                        <p:tav tm="100000">
                                          <p:val>
                                            <p:strVal val="#ppt_h"/>
                                          </p:val>
                                        </p:tav>
                                      </p:tavLst>
                                    </p:anim>
                                  </p:childTnLst>
                                </p:cTn>
                              </p:par>
                              <p:par>
                                <p:cTn id="34" presetID="45"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2000"/>
                                        <p:tgtEl>
                                          <p:spTgt spid="3">
                                            <p:txEl>
                                              <p:pRg st="5" end="5"/>
                                            </p:txEl>
                                          </p:spTgt>
                                        </p:tgtEl>
                                      </p:cBhvr>
                                    </p:animEffect>
                                    <p:anim calcmode="lin" valueType="num">
                                      <p:cBhvr>
                                        <p:cTn id="37"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8" dur="2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86F3F-F240-16D8-618D-5063DC26AF85}"/>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00781D51-6818-94B6-CCE4-CF726440BCE5}"/>
              </a:ext>
            </a:extLst>
          </p:cNvPr>
          <p:cNvSpPr>
            <a:spLocks noGrp="1"/>
          </p:cNvSpPr>
          <p:nvPr>
            <p:ph type="title"/>
          </p:nvPr>
        </p:nvSpPr>
        <p:spPr>
          <a:xfrm>
            <a:off x="4843075" y="0"/>
            <a:ext cx="2553975" cy="87923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Conclusion</a:t>
            </a:r>
          </a:p>
        </p:txBody>
      </p:sp>
      <p:sp>
        <p:nvSpPr>
          <p:cNvPr id="3" name="Content Placeholder 2">
            <a:extLst>
              <a:ext uri="{FF2B5EF4-FFF2-40B4-BE49-F238E27FC236}">
                <a16:creationId xmlns:a16="http://schemas.microsoft.com/office/drawing/2014/main" id="{8600737C-C92D-3CB2-EBD3-5965CC8BDBCB}"/>
              </a:ext>
            </a:extLst>
          </p:cNvPr>
          <p:cNvSpPr>
            <a:spLocks noGrp="1"/>
          </p:cNvSpPr>
          <p:nvPr>
            <p:ph idx="1"/>
          </p:nvPr>
        </p:nvSpPr>
        <p:spPr>
          <a:xfrm>
            <a:off x="208547" y="879230"/>
            <a:ext cx="11823032" cy="5823612"/>
          </a:xfrm>
          <a:solidFill>
            <a:schemeClr val="accent5">
              <a:lumMod val="50000"/>
              <a:alpha val="28000"/>
            </a:schemeClr>
          </a:solidFill>
        </p:spPr>
        <p:txBody>
          <a:bodyPr>
            <a:normAutofit/>
          </a:bodyPr>
          <a:lstStyle/>
          <a:p>
            <a:pPr marL="0" indent="0">
              <a:buNone/>
            </a:pPr>
            <a:r>
              <a:rPr lang="en-US" sz="3600" dirty="0">
                <a:solidFill>
                  <a:schemeClr val="bg1">
                    <a:lumMod val="95000"/>
                  </a:schemeClr>
                </a:solidFill>
              </a:rPr>
              <a:t>Airline performance and passenger travel preferences are examined, revealing a clear opportunity for airlines to improve their business operations.</a:t>
            </a:r>
          </a:p>
          <a:p>
            <a:pPr marL="0" indent="0">
              <a:buNone/>
            </a:pPr>
            <a:r>
              <a:rPr lang="en-US" sz="3600" dirty="0">
                <a:solidFill>
                  <a:schemeClr val="bg1">
                    <a:lumMod val="95000"/>
                  </a:schemeClr>
                </a:solidFill>
              </a:rPr>
              <a:t>By taking a proactive approach that is informed by data-driven insights, airlines can be confident in navigating the dynamic aviation landscape, ensuring sustainable growth and success in the market.  </a:t>
            </a:r>
            <a:endParaRPr lang="en-IN" sz="3600" dirty="0">
              <a:solidFill>
                <a:schemeClr val="bg1">
                  <a:lumMod val="95000"/>
                </a:schemeClr>
              </a:solidFill>
            </a:endParaRPr>
          </a:p>
          <a:p>
            <a:pPr marL="0" indent="0">
              <a:buNone/>
            </a:pPr>
            <a:r>
              <a:rPr lang="en-US" sz="3600" dirty="0">
                <a:solidFill>
                  <a:schemeClr val="bg1">
                    <a:lumMod val="95000"/>
                  </a:schemeClr>
                </a:solidFill>
              </a:rPr>
              <a:t>Airline profitability can be improved, and growth opportunities can be capitalized on by aligning airline schedules with passenger preferences and focusing on high-demand areas.</a:t>
            </a:r>
          </a:p>
          <a:p>
            <a:pPr marL="0" indent="0">
              <a:buNone/>
            </a:pPr>
            <a:endParaRPr lang="en-US" sz="3600" dirty="0">
              <a:solidFill>
                <a:schemeClr val="bg1">
                  <a:lumMod val="95000"/>
                </a:schemeClr>
              </a:solidFill>
            </a:endParaRPr>
          </a:p>
        </p:txBody>
      </p:sp>
    </p:spTree>
    <p:extLst>
      <p:ext uri="{BB962C8B-B14F-4D97-AF65-F5344CB8AC3E}">
        <p14:creationId xmlns:p14="http://schemas.microsoft.com/office/powerpoint/2010/main" val="2649683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2000"/>
                                        <p:tgtEl>
                                          <p:spTgt spid="3">
                                            <p:txEl>
                                              <p:pRg st="0" end="0"/>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heel(1)">
                                      <p:cBhvr>
                                        <p:cTn id="14" dur="2000"/>
                                        <p:tgtEl>
                                          <p:spTgt spid="3">
                                            <p:txEl>
                                              <p:pRg st="1" end="1"/>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heel(1)">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3371D073-0C56-247D-89EB-47962CFE177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8"/>
          </a:xfrm>
          <a:prstGeom prst="rect">
            <a:avLst/>
          </a:prstGeom>
        </p:spPr>
      </p:pic>
      <p:sp>
        <p:nvSpPr>
          <p:cNvPr id="28" name="Freeform: Shape 27">
            <a:extLst>
              <a:ext uri="{FF2B5EF4-FFF2-40B4-BE49-F238E27FC236}">
                <a16:creationId xmlns:a16="http://schemas.microsoft.com/office/drawing/2014/main" id="{D776E80D-F9B4-D594-51A6-A3E8E294A210}"/>
              </a:ext>
            </a:extLst>
          </p:cNvPr>
          <p:cNvSpPr/>
          <p:nvPr/>
        </p:nvSpPr>
        <p:spPr>
          <a:xfrm>
            <a:off x="2" y="2"/>
            <a:ext cx="12191998" cy="6857999"/>
          </a:xfrm>
          <a:custGeom>
            <a:avLst/>
            <a:gdLst>
              <a:gd name="connsiteX0" fmla="*/ 4086778 w 12191998"/>
              <a:gd name="connsiteY0" fmla="*/ 4270240 h 6857999"/>
              <a:gd name="connsiteX1" fmla="*/ 3880468 w 12191998"/>
              <a:gd name="connsiteY1" fmla="*/ 4366308 h 6857999"/>
              <a:gd name="connsiteX2" fmla="*/ 3076473 w 12191998"/>
              <a:gd name="connsiteY2" fmla="*/ 5242757 h 6857999"/>
              <a:gd name="connsiteX3" fmla="*/ 3094588 w 12191998"/>
              <a:gd name="connsiteY3" fmla="*/ 5662881 h 6857999"/>
              <a:gd name="connsiteX4" fmla="*/ 3972177 w 12191998"/>
              <a:gd name="connsiteY4" fmla="*/ 6467921 h 6857999"/>
              <a:gd name="connsiteX5" fmla="*/ 4392299 w 12191998"/>
              <a:gd name="connsiteY5" fmla="*/ 6449806 h 6857999"/>
              <a:gd name="connsiteX6" fmla="*/ 5196294 w 12191998"/>
              <a:gd name="connsiteY6" fmla="*/ 5573357 h 6857999"/>
              <a:gd name="connsiteX7" fmla="*/ 5178180 w 12191998"/>
              <a:gd name="connsiteY7" fmla="*/ 5153234 h 6857999"/>
              <a:gd name="connsiteX8" fmla="*/ 4300590 w 12191998"/>
              <a:gd name="connsiteY8" fmla="*/ 4348194 h 6857999"/>
              <a:gd name="connsiteX9" fmla="*/ 4086778 w 12191998"/>
              <a:gd name="connsiteY9" fmla="*/ 4270240 h 6857999"/>
              <a:gd name="connsiteX10" fmla="*/ 9215079 w 12191998"/>
              <a:gd name="connsiteY10" fmla="*/ 4038269 h 6857999"/>
              <a:gd name="connsiteX11" fmla="*/ 8403505 w 12191998"/>
              <a:gd name="connsiteY11" fmla="*/ 4857242 h 6857999"/>
              <a:gd name="connsiteX12" fmla="*/ 9215079 w 12191998"/>
              <a:gd name="connsiteY12" fmla="*/ 5676215 h 6857999"/>
              <a:gd name="connsiteX13" fmla="*/ 10026653 w 12191998"/>
              <a:gd name="connsiteY13" fmla="*/ 4857242 h 6857999"/>
              <a:gd name="connsiteX14" fmla="*/ 9215079 w 12191998"/>
              <a:gd name="connsiteY14" fmla="*/ 4038269 h 6857999"/>
              <a:gd name="connsiteX15" fmla="*/ 523975 w 12191998"/>
              <a:gd name="connsiteY15" fmla="*/ 3788665 h 6857999"/>
              <a:gd name="connsiteX16" fmla="*/ 184856 w 12191998"/>
              <a:gd name="connsiteY16" fmla="*/ 3955214 h 6857999"/>
              <a:gd name="connsiteX17" fmla="*/ 229381 w 12191998"/>
              <a:gd name="connsiteY17" fmla="*/ 4651894 h 6857999"/>
              <a:gd name="connsiteX18" fmla="*/ 2541723 w 12191998"/>
              <a:gd name="connsiteY18" fmla="*/ 6686429 h 6857999"/>
              <a:gd name="connsiteX19" fmla="*/ 3238403 w 12191998"/>
              <a:gd name="connsiteY19" fmla="*/ 6641904 h 6857999"/>
              <a:gd name="connsiteX20" fmla="*/ 3238403 w 12191998"/>
              <a:gd name="connsiteY20" fmla="*/ 6641906 h 6857999"/>
              <a:gd name="connsiteX21" fmla="*/ 3193879 w 12191998"/>
              <a:gd name="connsiteY21" fmla="*/ 5945226 h 6857999"/>
              <a:gd name="connsiteX22" fmla="*/ 881536 w 12191998"/>
              <a:gd name="connsiteY22" fmla="*/ 3910690 h 6857999"/>
              <a:gd name="connsiteX23" fmla="*/ 523975 w 12191998"/>
              <a:gd name="connsiteY23" fmla="*/ 3788665 h 6857999"/>
              <a:gd name="connsiteX24" fmla="*/ 2693235 w 12191998"/>
              <a:gd name="connsiteY24" fmla="*/ 3009373 h 6857999"/>
              <a:gd name="connsiteX25" fmla="*/ 2486925 w 12191998"/>
              <a:gd name="connsiteY25" fmla="*/ 3105441 h 6857999"/>
              <a:gd name="connsiteX26" fmla="*/ 1682930 w 12191998"/>
              <a:gd name="connsiteY26" fmla="*/ 3981889 h 6857999"/>
              <a:gd name="connsiteX27" fmla="*/ 1701045 w 12191998"/>
              <a:gd name="connsiteY27" fmla="*/ 4402013 h 6857999"/>
              <a:gd name="connsiteX28" fmla="*/ 2578634 w 12191998"/>
              <a:gd name="connsiteY28" fmla="*/ 5207053 h 6857999"/>
              <a:gd name="connsiteX29" fmla="*/ 2998757 w 12191998"/>
              <a:gd name="connsiteY29" fmla="*/ 5188938 h 6857999"/>
              <a:gd name="connsiteX30" fmla="*/ 3802752 w 12191998"/>
              <a:gd name="connsiteY30" fmla="*/ 4312489 h 6857999"/>
              <a:gd name="connsiteX31" fmla="*/ 3784637 w 12191998"/>
              <a:gd name="connsiteY31" fmla="*/ 3892366 h 6857999"/>
              <a:gd name="connsiteX32" fmla="*/ 2907048 w 12191998"/>
              <a:gd name="connsiteY32" fmla="*/ 3087326 h 6857999"/>
              <a:gd name="connsiteX33" fmla="*/ 2693235 w 12191998"/>
              <a:gd name="connsiteY33" fmla="*/ 3009373 h 6857999"/>
              <a:gd name="connsiteX34" fmla="*/ 10925720 w 12191998"/>
              <a:gd name="connsiteY34" fmla="*/ 2867892 h 6857999"/>
              <a:gd name="connsiteX35" fmla="*/ 10719410 w 12191998"/>
              <a:gd name="connsiteY35" fmla="*/ 2963959 h 6857999"/>
              <a:gd name="connsiteX36" fmla="*/ 9915416 w 12191998"/>
              <a:gd name="connsiteY36" fmla="*/ 3840408 h 6857999"/>
              <a:gd name="connsiteX37" fmla="*/ 9933530 w 12191998"/>
              <a:gd name="connsiteY37" fmla="*/ 4260532 h 6857999"/>
              <a:gd name="connsiteX38" fmla="*/ 10811119 w 12191998"/>
              <a:gd name="connsiteY38" fmla="*/ 5065572 h 6857999"/>
              <a:gd name="connsiteX39" fmla="*/ 11231243 w 12191998"/>
              <a:gd name="connsiteY39" fmla="*/ 5047457 h 6857999"/>
              <a:gd name="connsiteX40" fmla="*/ 12035237 w 12191998"/>
              <a:gd name="connsiteY40" fmla="*/ 4171008 h 6857999"/>
              <a:gd name="connsiteX41" fmla="*/ 12017123 w 12191998"/>
              <a:gd name="connsiteY41" fmla="*/ 3750885 h 6857999"/>
              <a:gd name="connsiteX42" fmla="*/ 11139534 w 12191998"/>
              <a:gd name="connsiteY42" fmla="*/ 2945845 h 6857999"/>
              <a:gd name="connsiteX43" fmla="*/ 10925720 w 12191998"/>
              <a:gd name="connsiteY43" fmla="*/ 2867892 h 6857999"/>
              <a:gd name="connsiteX44" fmla="*/ 1299692 w 12191998"/>
              <a:gd name="connsiteY44" fmla="*/ 1748505 h 6857999"/>
              <a:gd name="connsiteX45" fmla="*/ 1093382 w 12191998"/>
              <a:gd name="connsiteY45" fmla="*/ 1844573 h 6857999"/>
              <a:gd name="connsiteX46" fmla="*/ 289388 w 12191998"/>
              <a:gd name="connsiteY46" fmla="*/ 2721022 h 6857999"/>
              <a:gd name="connsiteX47" fmla="*/ 307502 w 12191998"/>
              <a:gd name="connsiteY47" fmla="*/ 3141145 h 6857999"/>
              <a:gd name="connsiteX48" fmla="*/ 1185091 w 12191998"/>
              <a:gd name="connsiteY48" fmla="*/ 3946185 h 6857999"/>
              <a:gd name="connsiteX49" fmla="*/ 1605214 w 12191998"/>
              <a:gd name="connsiteY49" fmla="*/ 3928070 h 6857999"/>
              <a:gd name="connsiteX50" fmla="*/ 2409209 w 12191998"/>
              <a:gd name="connsiteY50" fmla="*/ 3051622 h 6857999"/>
              <a:gd name="connsiteX51" fmla="*/ 2391095 w 12191998"/>
              <a:gd name="connsiteY51" fmla="*/ 2631499 h 6857999"/>
              <a:gd name="connsiteX52" fmla="*/ 1513505 w 12191998"/>
              <a:gd name="connsiteY52" fmla="*/ 1826459 h 6857999"/>
              <a:gd name="connsiteX53" fmla="*/ 1299692 w 12191998"/>
              <a:gd name="connsiteY53" fmla="*/ 1748505 h 6857999"/>
              <a:gd name="connsiteX54" fmla="*/ 9532177 w 12191998"/>
              <a:gd name="connsiteY54" fmla="*/ 1607024 h 6857999"/>
              <a:gd name="connsiteX55" fmla="*/ 9325867 w 12191998"/>
              <a:gd name="connsiteY55" fmla="*/ 1703091 h 6857999"/>
              <a:gd name="connsiteX56" fmla="*/ 8521873 w 12191998"/>
              <a:gd name="connsiteY56" fmla="*/ 2579541 h 6857999"/>
              <a:gd name="connsiteX57" fmla="*/ 8539987 w 12191998"/>
              <a:gd name="connsiteY57" fmla="*/ 2999663 h 6857999"/>
              <a:gd name="connsiteX58" fmla="*/ 9417576 w 12191998"/>
              <a:gd name="connsiteY58" fmla="*/ 3804704 h 6857999"/>
              <a:gd name="connsiteX59" fmla="*/ 9837700 w 12191998"/>
              <a:gd name="connsiteY59" fmla="*/ 3786589 h 6857999"/>
              <a:gd name="connsiteX60" fmla="*/ 10641694 w 12191998"/>
              <a:gd name="connsiteY60" fmla="*/ 2910140 h 6857999"/>
              <a:gd name="connsiteX61" fmla="*/ 10623580 w 12191998"/>
              <a:gd name="connsiteY61" fmla="*/ 2490017 h 6857999"/>
              <a:gd name="connsiteX62" fmla="*/ 9745991 w 12191998"/>
              <a:gd name="connsiteY62" fmla="*/ 1684977 h 6857999"/>
              <a:gd name="connsiteX63" fmla="*/ 9532177 w 12191998"/>
              <a:gd name="connsiteY63" fmla="*/ 1607024 h 6857999"/>
              <a:gd name="connsiteX64" fmla="*/ 6003247 w 12191998"/>
              <a:gd name="connsiteY64" fmla="*/ 1245578 h 6857999"/>
              <a:gd name="connsiteX65" fmla="*/ 5587355 w 12191998"/>
              <a:gd name="connsiteY65" fmla="*/ 1439236 h 6857999"/>
              <a:gd name="connsiteX66" fmla="*/ 3966617 w 12191998"/>
              <a:gd name="connsiteY66" fmla="*/ 3206034 h 6857999"/>
              <a:gd name="connsiteX67" fmla="*/ 4003133 w 12191998"/>
              <a:gd name="connsiteY67" fmla="*/ 4052943 h 6857999"/>
              <a:gd name="connsiteX68" fmla="*/ 5769930 w 12191998"/>
              <a:gd name="connsiteY68" fmla="*/ 5673683 h 6857999"/>
              <a:gd name="connsiteX69" fmla="*/ 6616839 w 12191998"/>
              <a:gd name="connsiteY69" fmla="*/ 5637167 h 6857999"/>
              <a:gd name="connsiteX70" fmla="*/ 8237579 w 12191998"/>
              <a:gd name="connsiteY70" fmla="*/ 3870369 h 6857999"/>
              <a:gd name="connsiteX71" fmla="*/ 8201063 w 12191998"/>
              <a:gd name="connsiteY71" fmla="*/ 3023459 h 6857999"/>
              <a:gd name="connsiteX72" fmla="*/ 6434265 w 12191998"/>
              <a:gd name="connsiteY72" fmla="*/ 1402720 h 6857999"/>
              <a:gd name="connsiteX73" fmla="*/ 6003247 w 12191998"/>
              <a:gd name="connsiteY73" fmla="*/ 1245578 h 6857999"/>
              <a:gd name="connsiteX74" fmla="*/ 3116712 w 12191998"/>
              <a:gd name="connsiteY74" fmla="*/ 1087770 h 6857999"/>
              <a:gd name="connsiteX75" fmla="*/ 2305139 w 12191998"/>
              <a:gd name="connsiteY75" fmla="*/ 1906743 h 6857999"/>
              <a:gd name="connsiteX76" fmla="*/ 3116712 w 12191998"/>
              <a:gd name="connsiteY76" fmla="*/ 2725716 h 6857999"/>
              <a:gd name="connsiteX77" fmla="*/ 3928286 w 12191998"/>
              <a:gd name="connsiteY77" fmla="*/ 1906743 h 6857999"/>
              <a:gd name="connsiteX78" fmla="*/ 3116712 w 12191998"/>
              <a:gd name="connsiteY78" fmla="*/ 1087770 h 6857999"/>
              <a:gd name="connsiteX79" fmla="*/ 8138635 w 12191998"/>
              <a:gd name="connsiteY79" fmla="*/ 346155 h 6857999"/>
              <a:gd name="connsiteX80" fmla="*/ 7932325 w 12191998"/>
              <a:gd name="connsiteY80" fmla="*/ 442223 h 6857999"/>
              <a:gd name="connsiteX81" fmla="*/ 7128330 w 12191998"/>
              <a:gd name="connsiteY81" fmla="*/ 1318672 h 6857999"/>
              <a:gd name="connsiteX82" fmla="*/ 7146444 w 12191998"/>
              <a:gd name="connsiteY82" fmla="*/ 1738796 h 6857999"/>
              <a:gd name="connsiteX83" fmla="*/ 8024034 w 12191998"/>
              <a:gd name="connsiteY83" fmla="*/ 2543836 h 6857999"/>
              <a:gd name="connsiteX84" fmla="*/ 8444157 w 12191998"/>
              <a:gd name="connsiteY84" fmla="*/ 2525722 h 6857999"/>
              <a:gd name="connsiteX85" fmla="*/ 9248151 w 12191998"/>
              <a:gd name="connsiteY85" fmla="*/ 1649272 h 6857999"/>
              <a:gd name="connsiteX86" fmla="*/ 9230037 w 12191998"/>
              <a:gd name="connsiteY86" fmla="*/ 1229149 h 6857999"/>
              <a:gd name="connsiteX87" fmla="*/ 8352448 w 12191998"/>
              <a:gd name="connsiteY87" fmla="*/ 424109 h 6857999"/>
              <a:gd name="connsiteX88" fmla="*/ 8138635 w 12191998"/>
              <a:gd name="connsiteY88" fmla="*/ 346155 h 6857999"/>
              <a:gd name="connsiteX89" fmla="*/ 9318070 w 12191998"/>
              <a:gd name="connsiteY89" fmla="*/ 49906 h 6857999"/>
              <a:gd name="connsiteX90" fmla="*/ 8978952 w 12191998"/>
              <a:gd name="connsiteY90" fmla="*/ 216455 h 6857999"/>
              <a:gd name="connsiteX91" fmla="*/ 9023476 w 12191998"/>
              <a:gd name="connsiteY91" fmla="*/ 913135 h 6857999"/>
              <a:gd name="connsiteX92" fmla="*/ 11335818 w 12191998"/>
              <a:gd name="connsiteY92" fmla="*/ 2947670 h 6857999"/>
              <a:gd name="connsiteX93" fmla="*/ 12032498 w 12191998"/>
              <a:gd name="connsiteY93" fmla="*/ 2903145 h 6857999"/>
              <a:gd name="connsiteX94" fmla="*/ 12032498 w 12191998"/>
              <a:gd name="connsiteY94" fmla="*/ 2903147 h 6857999"/>
              <a:gd name="connsiteX95" fmla="*/ 11987974 w 12191998"/>
              <a:gd name="connsiteY95" fmla="*/ 2206467 h 6857999"/>
              <a:gd name="connsiteX96" fmla="*/ 9675631 w 12191998"/>
              <a:gd name="connsiteY96" fmla="*/ 171931 h 6857999"/>
              <a:gd name="connsiteX97" fmla="*/ 9318070 w 12191998"/>
              <a:gd name="connsiteY97" fmla="*/ 49906 h 6857999"/>
              <a:gd name="connsiteX98" fmla="*/ 0 w 12191998"/>
              <a:gd name="connsiteY98" fmla="*/ 0 h 6857999"/>
              <a:gd name="connsiteX99" fmla="*/ 12191998 w 12191998"/>
              <a:gd name="connsiteY99" fmla="*/ 0 h 6857999"/>
              <a:gd name="connsiteX100" fmla="*/ 12191998 w 12191998"/>
              <a:gd name="connsiteY100" fmla="*/ 6857999 h 6857999"/>
              <a:gd name="connsiteX101" fmla="*/ 0 w 12191998"/>
              <a:gd name="connsiteY101"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191998" h="6857999">
                <a:moveTo>
                  <a:pt x="4086778" y="4270240"/>
                </a:moveTo>
                <a:cubicBezTo>
                  <a:pt x="4010750" y="4273519"/>
                  <a:pt x="3935974" y="4305800"/>
                  <a:pt x="3880468" y="4366308"/>
                </a:cubicBezTo>
                <a:lnTo>
                  <a:pt x="3076473" y="5242757"/>
                </a:lnTo>
                <a:cubicBezTo>
                  <a:pt x="2965461" y="5363773"/>
                  <a:pt x="2973572" y="5551869"/>
                  <a:pt x="3094588" y="5662881"/>
                </a:cubicBezTo>
                <a:lnTo>
                  <a:pt x="3972177" y="6467921"/>
                </a:lnTo>
                <a:cubicBezTo>
                  <a:pt x="4093193" y="6578933"/>
                  <a:pt x="4281288" y="6570822"/>
                  <a:pt x="4392299" y="6449806"/>
                </a:cubicBezTo>
                <a:lnTo>
                  <a:pt x="5196294" y="5573357"/>
                </a:lnTo>
                <a:cubicBezTo>
                  <a:pt x="5307307" y="5452341"/>
                  <a:pt x="5299196" y="5264246"/>
                  <a:pt x="5178180" y="5153234"/>
                </a:cubicBezTo>
                <a:lnTo>
                  <a:pt x="4300590" y="4348194"/>
                </a:lnTo>
                <a:cubicBezTo>
                  <a:pt x="4240083" y="4292688"/>
                  <a:pt x="4162805" y="4266962"/>
                  <a:pt x="4086778" y="4270240"/>
                </a:cubicBezTo>
                <a:close/>
                <a:moveTo>
                  <a:pt x="9215079" y="4038269"/>
                </a:moveTo>
                <a:cubicBezTo>
                  <a:pt x="8766859" y="4038269"/>
                  <a:pt x="8403505" y="4404936"/>
                  <a:pt x="8403505" y="4857242"/>
                </a:cubicBezTo>
                <a:cubicBezTo>
                  <a:pt x="8403505" y="5309548"/>
                  <a:pt x="8766859" y="5676215"/>
                  <a:pt x="9215079" y="5676215"/>
                </a:cubicBezTo>
                <a:cubicBezTo>
                  <a:pt x="9663299" y="5676215"/>
                  <a:pt x="10026653" y="5309548"/>
                  <a:pt x="10026653" y="4857242"/>
                </a:cubicBezTo>
                <a:cubicBezTo>
                  <a:pt x="10026653" y="4404936"/>
                  <a:pt x="9663299" y="4038269"/>
                  <a:pt x="9215079" y="4038269"/>
                </a:cubicBezTo>
                <a:close/>
                <a:moveTo>
                  <a:pt x="523975" y="3788665"/>
                </a:moveTo>
                <a:cubicBezTo>
                  <a:pt x="397900" y="3796723"/>
                  <a:pt x="274900" y="3852875"/>
                  <a:pt x="184856" y="3955214"/>
                </a:cubicBezTo>
                <a:cubicBezTo>
                  <a:pt x="4769" y="4159892"/>
                  <a:pt x="24703" y="4471807"/>
                  <a:pt x="229381" y="4651894"/>
                </a:cubicBezTo>
                <a:lnTo>
                  <a:pt x="2541723" y="6686429"/>
                </a:lnTo>
                <a:cubicBezTo>
                  <a:pt x="2746401" y="6866516"/>
                  <a:pt x="3058315" y="6846582"/>
                  <a:pt x="3238403" y="6641904"/>
                </a:cubicBezTo>
                <a:lnTo>
                  <a:pt x="3238403" y="6641906"/>
                </a:lnTo>
                <a:cubicBezTo>
                  <a:pt x="3418491" y="6437228"/>
                  <a:pt x="3398557" y="6125313"/>
                  <a:pt x="3193879" y="5945226"/>
                </a:cubicBezTo>
                <a:cubicBezTo>
                  <a:pt x="2423098" y="5267048"/>
                  <a:pt x="1652316" y="4588868"/>
                  <a:pt x="881536" y="3910690"/>
                </a:cubicBezTo>
                <a:cubicBezTo>
                  <a:pt x="779197" y="3820646"/>
                  <a:pt x="650049" y="3780608"/>
                  <a:pt x="523975" y="3788665"/>
                </a:cubicBezTo>
                <a:close/>
                <a:moveTo>
                  <a:pt x="2693235" y="3009373"/>
                </a:moveTo>
                <a:cubicBezTo>
                  <a:pt x="2617208" y="3012651"/>
                  <a:pt x="2542431" y="3044932"/>
                  <a:pt x="2486925" y="3105441"/>
                </a:cubicBezTo>
                <a:lnTo>
                  <a:pt x="1682930" y="3981889"/>
                </a:lnTo>
                <a:cubicBezTo>
                  <a:pt x="1571918" y="4102905"/>
                  <a:pt x="1580029" y="4291001"/>
                  <a:pt x="1701045" y="4402013"/>
                </a:cubicBezTo>
                <a:lnTo>
                  <a:pt x="2578634" y="5207053"/>
                </a:lnTo>
                <a:cubicBezTo>
                  <a:pt x="2699650" y="5318065"/>
                  <a:pt x="2887745" y="5309954"/>
                  <a:pt x="2998757" y="5188938"/>
                </a:cubicBezTo>
                <a:lnTo>
                  <a:pt x="3802752" y="4312489"/>
                </a:lnTo>
                <a:cubicBezTo>
                  <a:pt x="3913764" y="4191473"/>
                  <a:pt x="3905653" y="4003378"/>
                  <a:pt x="3784637" y="3892366"/>
                </a:cubicBezTo>
                <a:lnTo>
                  <a:pt x="2907048" y="3087326"/>
                </a:lnTo>
                <a:cubicBezTo>
                  <a:pt x="2846540" y="3031820"/>
                  <a:pt x="2769262" y="3006095"/>
                  <a:pt x="2693235" y="3009373"/>
                </a:cubicBezTo>
                <a:close/>
                <a:moveTo>
                  <a:pt x="10925720" y="2867892"/>
                </a:moveTo>
                <a:cubicBezTo>
                  <a:pt x="10849693" y="2871169"/>
                  <a:pt x="10774916" y="2903451"/>
                  <a:pt x="10719410" y="2963959"/>
                </a:cubicBezTo>
                <a:lnTo>
                  <a:pt x="9915416" y="3840408"/>
                </a:lnTo>
                <a:cubicBezTo>
                  <a:pt x="9804404" y="3961424"/>
                  <a:pt x="9812514" y="4149520"/>
                  <a:pt x="9933530" y="4260532"/>
                </a:cubicBezTo>
                <a:lnTo>
                  <a:pt x="10811119" y="5065572"/>
                </a:lnTo>
                <a:cubicBezTo>
                  <a:pt x="10932136" y="5176584"/>
                  <a:pt x="11120231" y="5168473"/>
                  <a:pt x="11231243" y="5047457"/>
                </a:cubicBezTo>
                <a:lnTo>
                  <a:pt x="12035237" y="4171008"/>
                </a:lnTo>
                <a:cubicBezTo>
                  <a:pt x="12146249" y="4049992"/>
                  <a:pt x="12138139" y="3861897"/>
                  <a:pt x="12017123" y="3750885"/>
                </a:cubicBezTo>
                <a:lnTo>
                  <a:pt x="11139534" y="2945845"/>
                </a:lnTo>
                <a:cubicBezTo>
                  <a:pt x="11079026" y="2890339"/>
                  <a:pt x="11001748" y="2864613"/>
                  <a:pt x="10925720" y="2867892"/>
                </a:cubicBezTo>
                <a:close/>
                <a:moveTo>
                  <a:pt x="1299692" y="1748505"/>
                </a:moveTo>
                <a:cubicBezTo>
                  <a:pt x="1223665" y="1751783"/>
                  <a:pt x="1148888" y="1784065"/>
                  <a:pt x="1093382" y="1844573"/>
                </a:cubicBezTo>
                <a:lnTo>
                  <a:pt x="289388" y="2721022"/>
                </a:lnTo>
                <a:cubicBezTo>
                  <a:pt x="178376" y="2842038"/>
                  <a:pt x="186486" y="3030133"/>
                  <a:pt x="307502" y="3141145"/>
                </a:cubicBezTo>
                <a:lnTo>
                  <a:pt x="1185091" y="3946185"/>
                </a:lnTo>
                <a:cubicBezTo>
                  <a:pt x="1306107" y="4057196"/>
                  <a:pt x="1494203" y="4049086"/>
                  <a:pt x="1605214" y="3928070"/>
                </a:cubicBezTo>
                <a:lnTo>
                  <a:pt x="2409209" y="3051622"/>
                </a:lnTo>
                <a:cubicBezTo>
                  <a:pt x="2520221" y="2930606"/>
                  <a:pt x="2512111" y="2742510"/>
                  <a:pt x="2391095" y="2631499"/>
                </a:cubicBezTo>
                <a:lnTo>
                  <a:pt x="1513505" y="1826459"/>
                </a:lnTo>
                <a:cubicBezTo>
                  <a:pt x="1452997" y="1770953"/>
                  <a:pt x="1375719" y="1745228"/>
                  <a:pt x="1299692" y="1748505"/>
                </a:cubicBezTo>
                <a:close/>
                <a:moveTo>
                  <a:pt x="9532177" y="1607024"/>
                </a:moveTo>
                <a:cubicBezTo>
                  <a:pt x="9456150" y="1610302"/>
                  <a:pt x="9381373" y="1642583"/>
                  <a:pt x="9325867" y="1703091"/>
                </a:cubicBezTo>
                <a:lnTo>
                  <a:pt x="8521873" y="2579541"/>
                </a:lnTo>
                <a:cubicBezTo>
                  <a:pt x="8410861" y="2700557"/>
                  <a:pt x="8418971" y="2888652"/>
                  <a:pt x="8539987" y="2999663"/>
                </a:cubicBezTo>
                <a:lnTo>
                  <a:pt x="9417576" y="3804704"/>
                </a:lnTo>
                <a:cubicBezTo>
                  <a:pt x="9538593" y="3915715"/>
                  <a:pt x="9726688" y="3907605"/>
                  <a:pt x="9837700" y="3786589"/>
                </a:cubicBezTo>
                <a:lnTo>
                  <a:pt x="10641694" y="2910140"/>
                </a:lnTo>
                <a:cubicBezTo>
                  <a:pt x="10752706" y="2789124"/>
                  <a:pt x="10744596" y="2601029"/>
                  <a:pt x="10623580" y="2490017"/>
                </a:cubicBezTo>
                <a:lnTo>
                  <a:pt x="9745991" y="1684977"/>
                </a:lnTo>
                <a:cubicBezTo>
                  <a:pt x="9685483" y="1629471"/>
                  <a:pt x="9608205" y="1603746"/>
                  <a:pt x="9532177" y="1607024"/>
                </a:cubicBezTo>
                <a:close/>
                <a:moveTo>
                  <a:pt x="6003247" y="1245578"/>
                </a:moveTo>
                <a:cubicBezTo>
                  <a:pt x="5849988" y="1252186"/>
                  <a:pt x="5699247" y="1317260"/>
                  <a:pt x="5587355" y="1439236"/>
                </a:cubicBezTo>
                <a:lnTo>
                  <a:pt x="3966617" y="3206034"/>
                </a:lnTo>
                <a:cubicBezTo>
                  <a:pt x="3742833" y="3449985"/>
                  <a:pt x="3759182" y="3829159"/>
                  <a:pt x="4003133" y="4052943"/>
                </a:cubicBezTo>
                <a:lnTo>
                  <a:pt x="5769930" y="5673683"/>
                </a:lnTo>
                <a:cubicBezTo>
                  <a:pt x="6013881" y="5897467"/>
                  <a:pt x="6393055" y="5881118"/>
                  <a:pt x="6616839" y="5637167"/>
                </a:cubicBezTo>
                <a:lnTo>
                  <a:pt x="8237579" y="3870369"/>
                </a:lnTo>
                <a:cubicBezTo>
                  <a:pt x="8461362" y="3626417"/>
                  <a:pt x="8445014" y="3247243"/>
                  <a:pt x="8201063" y="3023459"/>
                </a:cubicBezTo>
                <a:lnTo>
                  <a:pt x="6434265" y="1402720"/>
                </a:lnTo>
                <a:cubicBezTo>
                  <a:pt x="6312289" y="1290828"/>
                  <a:pt x="6156508" y="1238969"/>
                  <a:pt x="6003247" y="1245578"/>
                </a:cubicBezTo>
                <a:close/>
                <a:moveTo>
                  <a:pt x="3116712" y="1087770"/>
                </a:moveTo>
                <a:cubicBezTo>
                  <a:pt x="2668492" y="1087770"/>
                  <a:pt x="2305139" y="1454437"/>
                  <a:pt x="2305139" y="1906743"/>
                </a:cubicBezTo>
                <a:cubicBezTo>
                  <a:pt x="2305139" y="2359049"/>
                  <a:pt x="2668492" y="2725716"/>
                  <a:pt x="3116712" y="2725716"/>
                </a:cubicBezTo>
                <a:cubicBezTo>
                  <a:pt x="3564932" y="2725716"/>
                  <a:pt x="3928286" y="2359049"/>
                  <a:pt x="3928286" y="1906743"/>
                </a:cubicBezTo>
                <a:cubicBezTo>
                  <a:pt x="3928286" y="1454437"/>
                  <a:pt x="3564932" y="1087770"/>
                  <a:pt x="3116712" y="1087770"/>
                </a:cubicBezTo>
                <a:close/>
                <a:moveTo>
                  <a:pt x="8138635" y="346155"/>
                </a:moveTo>
                <a:cubicBezTo>
                  <a:pt x="8062607" y="349433"/>
                  <a:pt x="7987831" y="381715"/>
                  <a:pt x="7932325" y="442223"/>
                </a:cubicBezTo>
                <a:lnTo>
                  <a:pt x="7128330" y="1318672"/>
                </a:lnTo>
                <a:cubicBezTo>
                  <a:pt x="7017318" y="1439689"/>
                  <a:pt x="7025428" y="1627784"/>
                  <a:pt x="7146444" y="1738796"/>
                </a:cubicBezTo>
                <a:lnTo>
                  <a:pt x="8024034" y="2543836"/>
                </a:lnTo>
                <a:cubicBezTo>
                  <a:pt x="8145050" y="2654848"/>
                  <a:pt x="8333145" y="2646737"/>
                  <a:pt x="8444157" y="2525722"/>
                </a:cubicBezTo>
                <a:lnTo>
                  <a:pt x="9248151" y="1649272"/>
                </a:lnTo>
                <a:cubicBezTo>
                  <a:pt x="9359163" y="1528256"/>
                  <a:pt x="9351053" y="1340161"/>
                  <a:pt x="9230037" y="1229149"/>
                </a:cubicBezTo>
                <a:lnTo>
                  <a:pt x="8352448" y="424109"/>
                </a:lnTo>
                <a:cubicBezTo>
                  <a:pt x="8291940" y="368603"/>
                  <a:pt x="8214662" y="342877"/>
                  <a:pt x="8138635" y="346155"/>
                </a:cubicBezTo>
                <a:close/>
                <a:moveTo>
                  <a:pt x="9318070" y="49906"/>
                </a:moveTo>
                <a:cubicBezTo>
                  <a:pt x="9191996" y="57964"/>
                  <a:pt x="9068996" y="114117"/>
                  <a:pt x="8978952" y="216455"/>
                </a:cubicBezTo>
                <a:cubicBezTo>
                  <a:pt x="8798864" y="421133"/>
                  <a:pt x="8818798" y="733048"/>
                  <a:pt x="9023476" y="913135"/>
                </a:cubicBezTo>
                <a:lnTo>
                  <a:pt x="11335818" y="2947670"/>
                </a:lnTo>
                <a:cubicBezTo>
                  <a:pt x="11540496" y="3127757"/>
                  <a:pt x="11852411" y="3107823"/>
                  <a:pt x="12032498" y="2903145"/>
                </a:cubicBezTo>
                <a:lnTo>
                  <a:pt x="12032498" y="2903147"/>
                </a:lnTo>
                <a:cubicBezTo>
                  <a:pt x="12212586" y="2698469"/>
                  <a:pt x="12192651" y="2386554"/>
                  <a:pt x="11987974" y="2206467"/>
                </a:cubicBezTo>
                <a:cubicBezTo>
                  <a:pt x="11217193" y="1528289"/>
                  <a:pt x="10446412" y="850109"/>
                  <a:pt x="9675631" y="171931"/>
                </a:cubicBezTo>
                <a:cubicBezTo>
                  <a:pt x="9573292" y="81887"/>
                  <a:pt x="9444144" y="41849"/>
                  <a:pt x="9318070" y="49906"/>
                </a:cubicBezTo>
                <a:close/>
                <a:moveTo>
                  <a:pt x="0" y="0"/>
                </a:moveTo>
                <a:lnTo>
                  <a:pt x="12191998" y="0"/>
                </a:lnTo>
                <a:lnTo>
                  <a:pt x="12191998" y="6857999"/>
                </a:lnTo>
                <a:lnTo>
                  <a:pt x="0" y="6857999"/>
                </a:lnTo>
                <a:close/>
              </a:path>
            </a:pathLst>
          </a:custGeom>
          <a:gradFill flip="none" rotWithShape="1">
            <a:gsLst>
              <a:gs pos="0">
                <a:schemeClr val="bg1">
                  <a:lumMod val="65000"/>
                </a:schemeClr>
              </a:gs>
              <a:gs pos="35000">
                <a:schemeClr val="accent2">
                  <a:lumMod val="75000"/>
                </a:schemeClr>
              </a:gs>
              <a:gs pos="100000">
                <a:schemeClr val="accent6">
                  <a:lumMod val="75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5" name="Rectangle: Rounded Corners 24">
            <a:extLst>
              <a:ext uri="{FF2B5EF4-FFF2-40B4-BE49-F238E27FC236}">
                <a16:creationId xmlns:a16="http://schemas.microsoft.com/office/drawing/2014/main" id="{1EF2CED2-1115-33A1-FF1D-F03046520163}"/>
              </a:ext>
            </a:extLst>
          </p:cNvPr>
          <p:cNvSpPr/>
          <p:nvPr/>
        </p:nvSpPr>
        <p:spPr>
          <a:xfrm rot="18751868">
            <a:off x="3873839" y="1387904"/>
            <a:ext cx="4456520" cy="4300597"/>
          </a:xfrm>
          <a:prstGeom prst="roundRect">
            <a:avLst/>
          </a:prstGeom>
          <a:noFill/>
          <a:ln w="571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AFDBFEA1-1DAF-C0B7-60E6-CA56103FD08A}"/>
              </a:ext>
            </a:extLst>
          </p:cNvPr>
          <p:cNvSpPr/>
          <p:nvPr/>
        </p:nvSpPr>
        <p:spPr>
          <a:xfrm rot="18751868">
            <a:off x="4197721" y="1748704"/>
            <a:ext cx="3808756" cy="3578996"/>
          </a:xfrm>
          <a:prstGeom prst="roundRect">
            <a:avLst/>
          </a:prstGeom>
          <a:noFill/>
          <a:ln w="5715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B2ADC15-CB9B-0E07-ABD4-C5FE48C2E12B}"/>
              </a:ext>
            </a:extLst>
          </p:cNvPr>
          <p:cNvSpPr txBox="1"/>
          <p:nvPr/>
        </p:nvSpPr>
        <p:spPr>
          <a:xfrm>
            <a:off x="4558553" y="2689412"/>
            <a:ext cx="3173506" cy="1754326"/>
          </a:xfrm>
          <a:prstGeom prst="rect">
            <a:avLst/>
          </a:prstGeom>
          <a:noFill/>
        </p:spPr>
        <p:txBody>
          <a:bodyPr wrap="square" rtlCol="0">
            <a:spAutoFit/>
          </a:bodyPr>
          <a:lstStyle/>
          <a:p>
            <a:pPr algn="ctr"/>
            <a:r>
              <a:rPr lang="en-US" sz="5400" dirty="0">
                <a:solidFill>
                  <a:srgbClr val="FFFF00"/>
                </a:solidFill>
                <a:latin typeface="Algerian" panose="04020705040A02060702" pitchFamily="82" charset="0"/>
              </a:rPr>
              <a:t>Thank you</a:t>
            </a:r>
            <a:endParaRPr lang="en-IN" sz="54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407757600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down)">
                                      <p:cBhvr>
                                        <p:cTn id="7" dur="580">
                                          <p:stCondLst>
                                            <p:cond delay="0"/>
                                          </p:stCondLst>
                                        </p:cTn>
                                        <p:tgtEl>
                                          <p:spTgt spid="35">
                                            <p:txEl>
                                              <p:pRg st="0" end="0"/>
                                            </p:txEl>
                                          </p:spTgt>
                                        </p:tgtEl>
                                      </p:cBhvr>
                                    </p:animEffect>
                                    <p:anim calcmode="lin" valueType="num">
                                      <p:cBhvr>
                                        <p:cTn id="8" dur="1822" tmFilter="0,0; 0.14,0.36; 0.43,0.73; 0.71,0.91; 1.0,1.0">
                                          <p:stCondLst>
                                            <p:cond delay="0"/>
                                          </p:stCondLst>
                                        </p:cTn>
                                        <p:tgtEl>
                                          <p:spTgt spid="3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5">
                                            <p:txEl>
                                              <p:pRg st="0" end="0"/>
                                            </p:txEl>
                                          </p:spTgt>
                                        </p:tgtEl>
                                      </p:cBhvr>
                                      <p:to x="100000" y="60000"/>
                                    </p:animScale>
                                    <p:animScale>
                                      <p:cBhvr>
                                        <p:cTn id="14" dur="166" decel="50000">
                                          <p:stCondLst>
                                            <p:cond delay="676"/>
                                          </p:stCondLst>
                                        </p:cTn>
                                        <p:tgtEl>
                                          <p:spTgt spid="35">
                                            <p:txEl>
                                              <p:pRg st="0" end="0"/>
                                            </p:txEl>
                                          </p:spTgt>
                                        </p:tgtEl>
                                      </p:cBhvr>
                                      <p:to x="100000" y="100000"/>
                                    </p:animScale>
                                    <p:animScale>
                                      <p:cBhvr>
                                        <p:cTn id="15" dur="26">
                                          <p:stCondLst>
                                            <p:cond delay="1312"/>
                                          </p:stCondLst>
                                        </p:cTn>
                                        <p:tgtEl>
                                          <p:spTgt spid="35">
                                            <p:txEl>
                                              <p:pRg st="0" end="0"/>
                                            </p:txEl>
                                          </p:spTgt>
                                        </p:tgtEl>
                                      </p:cBhvr>
                                      <p:to x="100000" y="80000"/>
                                    </p:animScale>
                                    <p:animScale>
                                      <p:cBhvr>
                                        <p:cTn id="16" dur="166" decel="50000">
                                          <p:stCondLst>
                                            <p:cond delay="1338"/>
                                          </p:stCondLst>
                                        </p:cTn>
                                        <p:tgtEl>
                                          <p:spTgt spid="35">
                                            <p:txEl>
                                              <p:pRg st="0" end="0"/>
                                            </p:txEl>
                                          </p:spTgt>
                                        </p:tgtEl>
                                      </p:cBhvr>
                                      <p:to x="100000" y="100000"/>
                                    </p:animScale>
                                    <p:animScale>
                                      <p:cBhvr>
                                        <p:cTn id="17" dur="26">
                                          <p:stCondLst>
                                            <p:cond delay="1642"/>
                                          </p:stCondLst>
                                        </p:cTn>
                                        <p:tgtEl>
                                          <p:spTgt spid="35">
                                            <p:txEl>
                                              <p:pRg st="0" end="0"/>
                                            </p:txEl>
                                          </p:spTgt>
                                        </p:tgtEl>
                                      </p:cBhvr>
                                      <p:to x="100000" y="90000"/>
                                    </p:animScale>
                                    <p:animScale>
                                      <p:cBhvr>
                                        <p:cTn id="18" dur="166" decel="50000">
                                          <p:stCondLst>
                                            <p:cond delay="1668"/>
                                          </p:stCondLst>
                                        </p:cTn>
                                        <p:tgtEl>
                                          <p:spTgt spid="35">
                                            <p:txEl>
                                              <p:pRg st="0" end="0"/>
                                            </p:txEl>
                                          </p:spTgt>
                                        </p:tgtEl>
                                      </p:cBhvr>
                                      <p:to x="100000" y="100000"/>
                                    </p:animScale>
                                    <p:animScale>
                                      <p:cBhvr>
                                        <p:cTn id="19" dur="26">
                                          <p:stCondLst>
                                            <p:cond delay="1808"/>
                                          </p:stCondLst>
                                        </p:cTn>
                                        <p:tgtEl>
                                          <p:spTgt spid="35">
                                            <p:txEl>
                                              <p:pRg st="0" end="0"/>
                                            </p:txEl>
                                          </p:spTgt>
                                        </p:tgtEl>
                                      </p:cBhvr>
                                      <p:to x="100000" y="95000"/>
                                    </p:animScale>
                                    <p:animScale>
                                      <p:cBhvr>
                                        <p:cTn id="20" dur="166" decel="50000">
                                          <p:stCondLst>
                                            <p:cond delay="1834"/>
                                          </p:stCondLst>
                                        </p:cTn>
                                        <p:tgtEl>
                                          <p:spTgt spid="3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1B9118A7-2E62-4E97-CCFA-798A417ECB91}"/>
              </a:ext>
            </a:extLst>
          </p:cNvPr>
          <p:cNvGrpSpPr/>
          <p:nvPr/>
        </p:nvGrpSpPr>
        <p:grpSpPr>
          <a:xfrm>
            <a:off x="4539915" y="-1"/>
            <a:ext cx="7652085" cy="6858001"/>
            <a:chOff x="4539915" y="-625642"/>
            <a:chExt cx="7652085" cy="7483642"/>
          </a:xfrm>
          <a:blipFill dpi="0" rotWithShape="1">
            <a:blip r:embed="rId2">
              <a:alphaModFix amt="74000"/>
            </a:blip>
            <a:srcRect/>
            <a:stretch>
              <a:fillRect/>
            </a:stretch>
          </a:blipFill>
        </p:grpSpPr>
        <p:sp>
          <p:nvSpPr>
            <p:cNvPr id="81" name="Oval 80">
              <a:extLst>
                <a:ext uri="{FF2B5EF4-FFF2-40B4-BE49-F238E27FC236}">
                  <a16:creationId xmlns:a16="http://schemas.microsoft.com/office/drawing/2014/main" id="{786CDAD4-E43F-6819-C4F8-C114A93B2C6D}"/>
                </a:ext>
              </a:extLst>
            </p:cNvPr>
            <p:cNvSpPr/>
            <p:nvPr/>
          </p:nvSpPr>
          <p:spPr>
            <a:xfrm>
              <a:off x="9641305" y="4363452"/>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DA7C909A-FAD5-B44F-78E6-B0C1BABAA011}"/>
                </a:ext>
              </a:extLst>
            </p:cNvPr>
            <p:cNvSpPr/>
            <p:nvPr/>
          </p:nvSpPr>
          <p:spPr>
            <a:xfrm>
              <a:off x="9641305" y="1868905"/>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2F9FAC94-8922-0785-9882-3D834F6CEA0F}"/>
                </a:ext>
              </a:extLst>
            </p:cNvPr>
            <p:cNvSpPr/>
            <p:nvPr/>
          </p:nvSpPr>
          <p:spPr>
            <a:xfrm>
              <a:off x="9641305" y="-625642"/>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Oval 84">
              <a:extLst>
                <a:ext uri="{FF2B5EF4-FFF2-40B4-BE49-F238E27FC236}">
                  <a16:creationId xmlns:a16="http://schemas.microsoft.com/office/drawing/2014/main" id="{9F24C081-ED12-10C4-712E-86EFD9A083B1}"/>
                </a:ext>
              </a:extLst>
            </p:cNvPr>
            <p:cNvSpPr/>
            <p:nvPr/>
          </p:nvSpPr>
          <p:spPr>
            <a:xfrm>
              <a:off x="7090610" y="4363452"/>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7467BDE5-6929-8FE2-F0AF-775244CF57B6}"/>
                </a:ext>
              </a:extLst>
            </p:cNvPr>
            <p:cNvSpPr/>
            <p:nvPr/>
          </p:nvSpPr>
          <p:spPr>
            <a:xfrm>
              <a:off x="7090610" y="1868905"/>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a:extLst>
                <a:ext uri="{FF2B5EF4-FFF2-40B4-BE49-F238E27FC236}">
                  <a16:creationId xmlns:a16="http://schemas.microsoft.com/office/drawing/2014/main" id="{1F5FDF4F-DBEE-0BBE-6890-F369D064CFBC}"/>
                </a:ext>
              </a:extLst>
            </p:cNvPr>
            <p:cNvSpPr/>
            <p:nvPr/>
          </p:nvSpPr>
          <p:spPr>
            <a:xfrm>
              <a:off x="7090610" y="-625642"/>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D7122B3E-E4DA-D9A7-B087-083D466263C6}"/>
                </a:ext>
              </a:extLst>
            </p:cNvPr>
            <p:cNvSpPr/>
            <p:nvPr/>
          </p:nvSpPr>
          <p:spPr>
            <a:xfrm>
              <a:off x="4539915" y="4363453"/>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8BC07604-F062-7A1B-E113-FDA25C68A9EE}"/>
                </a:ext>
              </a:extLst>
            </p:cNvPr>
            <p:cNvSpPr/>
            <p:nvPr/>
          </p:nvSpPr>
          <p:spPr>
            <a:xfrm>
              <a:off x="4539915" y="1868906"/>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4C29BA36-9552-9BBD-F34D-4FACFD34993E}"/>
                </a:ext>
              </a:extLst>
            </p:cNvPr>
            <p:cNvSpPr/>
            <p:nvPr/>
          </p:nvSpPr>
          <p:spPr>
            <a:xfrm>
              <a:off x="4539915" y="-625641"/>
              <a:ext cx="2550695" cy="2494547"/>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Star: 4 Points 91">
              <a:extLst>
                <a:ext uri="{FF2B5EF4-FFF2-40B4-BE49-F238E27FC236}">
                  <a16:creationId xmlns:a16="http://schemas.microsoft.com/office/drawing/2014/main" id="{749BC32F-1617-FCA0-35D7-DC654BC3A0B2}"/>
                </a:ext>
              </a:extLst>
            </p:cNvPr>
            <p:cNvSpPr/>
            <p:nvPr/>
          </p:nvSpPr>
          <p:spPr>
            <a:xfrm>
              <a:off x="6029182" y="866272"/>
              <a:ext cx="2122856" cy="2005263"/>
            </a:xfrm>
            <a:prstGeom prst="star4">
              <a:avLst>
                <a:gd name="adj" fmla="val 1089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Star: 4 Points 92">
              <a:extLst>
                <a:ext uri="{FF2B5EF4-FFF2-40B4-BE49-F238E27FC236}">
                  <a16:creationId xmlns:a16="http://schemas.microsoft.com/office/drawing/2014/main" id="{40617C42-7945-C834-4D7E-1E9FADC6A890}"/>
                </a:ext>
              </a:extLst>
            </p:cNvPr>
            <p:cNvSpPr/>
            <p:nvPr/>
          </p:nvSpPr>
          <p:spPr>
            <a:xfrm>
              <a:off x="8579877" y="854241"/>
              <a:ext cx="2122856" cy="2005263"/>
            </a:xfrm>
            <a:prstGeom prst="star4">
              <a:avLst>
                <a:gd name="adj" fmla="val 1089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Star: 4 Points 93">
              <a:extLst>
                <a:ext uri="{FF2B5EF4-FFF2-40B4-BE49-F238E27FC236}">
                  <a16:creationId xmlns:a16="http://schemas.microsoft.com/office/drawing/2014/main" id="{35A3885E-B56D-7988-8DAD-4693E5071494}"/>
                </a:ext>
              </a:extLst>
            </p:cNvPr>
            <p:cNvSpPr/>
            <p:nvPr/>
          </p:nvSpPr>
          <p:spPr>
            <a:xfrm>
              <a:off x="8579877" y="3348789"/>
              <a:ext cx="2122856" cy="2005263"/>
            </a:xfrm>
            <a:prstGeom prst="star4">
              <a:avLst>
                <a:gd name="adj" fmla="val 1089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4 Points 94">
              <a:extLst>
                <a:ext uri="{FF2B5EF4-FFF2-40B4-BE49-F238E27FC236}">
                  <a16:creationId xmlns:a16="http://schemas.microsoft.com/office/drawing/2014/main" id="{C423D92C-FB40-1EF4-3717-B27AF3D515D7}"/>
                </a:ext>
              </a:extLst>
            </p:cNvPr>
            <p:cNvSpPr/>
            <p:nvPr/>
          </p:nvSpPr>
          <p:spPr>
            <a:xfrm>
              <a:off x="6029182" y="3348788"/>
              <a:ext cx="2122856" cy="2005263"/>
            </a:xfrm>
            <a:prstGeom prst="star4">
              <a:avLst>
                <a:gd name="adj" fmla="val 1089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EFF6EE21-7D2B-38CA-D956-270CEA11E9D0}"/>
              </a:ext>
            </a:extLst>
          </p:cNvPr>
          <p:cNvSpPr>
            <a:spLocks noGrp="1"/>
          </p:cNvSpPr>
          <p:nvPr>
            <p:ph type="title"/>
          </p:nvPr>
        </p:nvSpPr>
        <p:spPr>
          <a:xfrm>
            <a:off x="1275346" y="358340"/>
            <a:ext cx="1989221" cy="767861"/>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tx1">
                    <a:lumMod val="95000"/>
                  </a:schemeClr>
                </a:solidFill>
                <a:latin typeface="Georgia" panose="02040502050405020303" pitchFamily="18" charset="0"/>
              </a:rPr>
              <a:t>Agenda</a:t>
            </a:r>
            <a:endParaRPr lang="en-IN" sz="3200" b="1" dirty="0">
              <a:solidFill>
                <a:schemeClr val="tx1">
                  <a:lumMod val="95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5B50EC9-2790-4C63-0172-3B524900109E}"/>
              </a:ext>
            </a:extLst>
          </p:cNvPr>
          <p:cNvSpPr>
            <a:spLocks noGrp="1"/>
          </p:cNvSpPr>
          <p:nvPr>
            <p:ph idx="1"/>
          </p:nvPr>
        </p:nvSpPr>
        <p:spPr>
          <a:xfrm>
            <a:off x="555475" y="1473900"/>
            <a:ext cx="11171304" cy="4642338"/>
          </a:xfrm>
        </p:spPr>
        <p:txBody>
          <a:bodyPr>
            <a:normAutofit/>
          </a:bodyPr>
          <a:lstStyle/>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Introduction</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Overview</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Key Contributions</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Key metrics and KPI’s</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Insights into the project</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Summary</a:t>
            </a:r>
          </a:p>
          <a:p>
            <a:pPr>
              <a:buFont typeface="Wingdings" panose="05000000000000000000" pitchFamily="2" charset="2"/>
              <a:buChar char="Ø"/>
            </a:pPr>
            <a:r>
              <a:rPr lang="en-US" sz="3200" dirty="0">
                <a:solidFill>
                  <a:schemeClr val="tx1">
                    <a:lumMod val="95000"/>
                  </a:schemeClr>
                </a:solidFill>
                <a:latin typeface="Georgia" panose="02040502050405020303" pitchFamily="18" charset="0"/>
                <a:cs typeface="Times New Roman" panose="02020603050405020304" pitchFamily="18" charset="0"/>
              </a:rPr>
              <a:t>Conclusion</a:t>
            </a:r>
          </a:p>
        </p:txBody>
      </p:sp>
    </p:spTree>
    <p:extLst>
      <p:ext uri="{BB962C8B-B14F-4D97-AF65-F5344CB8AC3E}">
        <p14:creationId xmlns:p14="http://schemas.microsoft.com/office/powerpoint/2010/main" val="396353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wipe(down)">
                                      <p:cBhvr>
                                        <p:cTn id="66" dur="580">
                                          <p:stCondLst>
                                            <p:cond delay="0"/>
                                          </p:stCondLst>
                                        </p:cTn>
                                        <p:tgtEl>
                                          <p:spTgt spid="3">
                                            <p:txEl>
                                              <p:pRg st="3" end="3"/>
                                            </p:txEl>
                                          </p:spTgt>
                                        </p:tgtEl>
                                      </p:cBhvr>
                                    </p:animEffect>
                                    <p:anim calcmode="lin" valueType="num">
                                      <p:cBhvr>
                                        <p:cTn id="67"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3">
                                            <p:txEl>
                                              <p:pRg st="3" end="3"/>
                                            </p:txEl>
                                          </p:spTgt>
                                        </p:tgtEl>
                                      </p:cBhvr>
                                      <p:to x="100000" y="60000"/>
                                    </p:animScale>
                                    <p:animScale>
                                      <p:cBhvr>
                                        <p:cTn id="73" dur="166" decel="50000">
                                          <p:stCondLst>
                                            <p:cond delay="676"/>
                                          </p:stCondLst>
                                        </p:cTn>
                                        <p:tgtEl>
                                          <p:spTgt spid="3">
                                            <p:txEl>
                                              <p:pRg st="3" end="3"/>
                                            </p:txEl>
                                          </p:spTgt>
                                        </p:tgtEl>
                                      </p:cBhvr>
                                      <p:to x="100000" y="100000"/>
                                    </p:animScale>
                                    <p:animScale>
                                      <p:cBhvr>
                                        <p:cTn id="74" dur="26">
                                          <p:stCondLst>
                                            <p:cond delay="1312"/>
                                          </p:stCondLst>
                                        </p:cTn>
                                        <p:tgtEl>
                                          <p:spTgt spid="3">
                                            <p:txEl>
                                              <p:pRg st="3" end="3"/>
                                            </p:txEl>
                                          </p:spTgt>
                                        </p:tgtEl>
                                      </p:cBhvr>
                                      <p:to x="100000" y="80000"/>
                                    </p:animScale>
                                    <p:animScale>
                                      <p:cBhvr>
                                        <p:cTn id="75" dur="166" decel="50000">
                                          <p:stCondLst>
                                            <p:cond delay="1338"/>
                                          </p:stCondLst>
                                        </p:cTn>
                                        <p:tgtEl>
                                          <p:spTgt spid="3">
                                            <p:txEl>
                                              <p:pRg st="3" end="3"/>
                                            </p:txEl>
                                          </p:spTgt>
                                        </p:tgtEl>
                                      </p:cBhvr>
                                      <p:to x="100000" y="100000"/>
                                    </p:animScale>
                                    <p:animScale>
                                      <p:cBhvr>
                                        <p:cTn id="76" dur="26">
                                          <p:stCondLst>
                                            <p:cond delay="1642"/>
                                          </p:stCondLst>
                                        </p:cTn>
                                        <p:tgtEl>
                                          <p:spTgt spid="3">
                                            <p:txEl>
                                              <p:pRg st="3" end="3"/>
                                            </p:txEl>
                                          </p:spTgt>
                                        </p:tgtEl>
                                      </p:cBhvr>
                                      <p:to x="100000" y="90000"/>
                                    </p:animScale>
                                    <p:animScale>
                                      <p:cBhvr>
                                        <p:cTn id="77" dur="166" decel="50000">
                                          <p:stCondLst>
                                            <p:cond delay="1668"/>
                                          </p:stCondLst>
                                        </p:cTn>
                                        <p:tgtEl>
                                          <p:spTgt spid="3">
                                            <p:txEl>
                                              <p:pRg st="3" end="3"/>
                                            </p:txEl>
                                          </p:spTgt>
                                        </p:tgtEl>
                                      </p:cBhvr>
                                      <p:to x="100000" y="100000"/>
                                    </p:animScale>
                                    <p:animScale>
                                      <p:cBhvr>
                                        <p:cTn id="78" dur="26">
                                          <p:stCondLst>
                                            <p:cond delay="1808"/>
                                          </p:stCondLst>
                                        </p:cTn>
                                        <p:tgtEl>
                                          <p:spTgt spid="3">
                                            <p:txEl>
                                              <p:pRg st="3" end="3"/>
                                            </p:txEl>
                                          </p:spTgt>
                                        </p:tgtEl>
                                      </p:cBhvr>
                                      <p:to x="100000" y="95000"/>
                                    </p:animScale>
                                    <p:animScale>
                                      <p:cBhvr>
                                        <p:cTn id="79" dur="166" decel="50000">
                                          <p:stCondLst>
                                            <p:cond delay="1834"/>
                                          </p:stCondLst>
                                        </p:cTn>
                                        <p:tgtEl>
                                          <p:spTgt spid="3">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3">
                                            <p:txEl>
                                              <p:pRg st="4" end="4"/>
                                            </p:txEl>
                                          </p:spTgt>
                                        </p:tgtEl>
                                        <p:attrNameLst>
                                          <p:attrName>style.visibility</p:attrName>
                                        </p:attrNameLst>
                                      </p:cBhvr>
                                      <p:to>
                                        <p:strVal val="visible"/>
                                      </p:to>
                                    </p:set>
                                    <p:animEffect transition="in" filter="wipe(down)">
                                      <p:cBhvr>
                                        <p:cTn id="84" dur="580">
                                          <p:stCondLst>
                                            <p:cond delay="0"/>
                                          </p:stCondLst>
                                        </p:cTn>
                                        <p:tgtEl>
                                          <p:spTgt spid="3">
                                            <p:txEl>
                                              <p:pRg st="4" end="4"/>
                                            </p:txEl>
                                          </p:spTgt>
                                        </p:tgtEl>
                                      </p:cBhvr>
                                    </p:animEffect>
                                    <p:anim calcmode="lin" valueType="num">
                                      <p:cBhvr>
                                        <p:cTn id="85"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3">
                                            <p:txEl>
                                              <p:pRg st="4" end="4"/>
                                            </p:txEl>
                                          </p:spTgt>
                                        </p:tgtEl>
                                      </p:cBhvr>
                                      <p:to x="100000" y="60000"/>
                                    </p:animScale>
                                    <p:animScale>
                                      <p:cBhvr>
                                        <p:cTn id="91" dur="166" decel="50000">
                                          <p:stCondLst>
                                            <p:cond delay="676"/>
                                          </p:stCondLst>
                                        </p:cTn>
                                        <p:tgtEl>
                                          <p:spTgt spid="3">
                                            <p:txEl>
                                              <p:pRg st="4" end="4"/>
                                            </p:txEl>
                                          </p:spTgt>
                                        </p:tgtEl>
                                      </p:cBhvr>
                                      <p:to x="100000" y="100000"/>
                                    </p:animScale>
                                    <p:animScale>
                                      <p:cBhvr>
                                        <p:cTn id="92" dur="26">
                                          <p:stCondLst>
                                            <p:cond delay="1312"/>
                                          </p:stCondLst>
                                        </p:cTn>
                                        <p:tgtEl>
                                          <p:spTgt spid="3">
                                            <p:txEl>
                                              <p:pRg st="4" end="4"/>
                                            </p:txEl>
                                          </p:spTgt>
                                        </p:tgtEl>
                                      </p:cBhvr>
                                      <p:to x="100000" y="80000"/>
                                    </p:animScale>
                                    <p:animScale>
                                      <p:cBhvr>
                                        <p:cTn id="93" dur="166" decel="50000">
                                          <p:stCondLst>
                                            <p:cond delay="1338"/>
                                          </p:stCondLst>
                                        </p:cTn>
                                        <p:tgtEl>
                                          <p:spTgt spid="3">
                                            <p:txEl>
                                              <p:pRg st="4" end="4"/>
                                            </p:txEl>
                                          </p:spTgt>
                                        </p:tgtEl>
                                      </p:cBhvr>
                                      <p:to x="100000" y="100000"/>
                                    </p:animScale>
                                    <p:animScale>
                                      <p:cBhvr>
                                        <p:cTn id="94" dur="26">
                                          <p:stCondLst>
                                            <p:cond delay="1642"/>
                                          </p:stCondLst>
                                        </p:cTn>
                                        <p:tgtEl>
                                          <p:spTgt spid="3">
                                            <p:txEl>
                                              <p:pRg st="4" end="4"/>
                                            </p:txEl>
                                          </p:spTgt>
                                        </p:tgtEl>
                                      </p:cBhvr>
                                      <p:to x="100000" y="90000"/>
                                    </p:animScale>
                                    <p:animScale>
                                      <p:cBhvr>
                                        <p:cTn id="95" dur="166" decel="50000">
                                          <p:stCondLst>
                                            <p:cond delay="1668"/>
                                          </p:stCondLst>
                                        </p:cTn>
                                        <p:tgtEl>
                                          <p:spTgt spid="3">
                                            <p:txEl>
                                              <p:pRg st="4" end="4"/>
                                            </p:txEl>
                                          </p:spTgt>
                                        </p:tgtEl>
                                      </p:cBhvr>
                                      <p:to x="100000" y="100000"/>
                                    </p:animScale>
                                    <p:animScale>
                                      <p:cBhvr>
                                        <p:cTn id="96" dur="26">
                                          <p:stCondLst>
                                            <p:cond delay="1808"/>
                                          </p:stCondLst>
                                        </p:cTn>
                                        <p:tgtEl>
                                          <p:spTgt spid="3">
                                            <p:txEl>
                                              <p:pRg st="4" end="4"/>
                                            </p:txEl>
                                          </p:spTgt>
                                        </p:tgtEl>
                                      </p:cBhvr>
                                      <p:to x="100000" y="95000"/>
                                    </p:animScale>
                                    <p:animScale>
                                      <p:cBhvr>
                                        <p:cTn id="97" dur="166" decel="50000">
                                          <p:stCondLst>
                                            <p:cond delay="1834"/>
                                          </p:stCondLst>
                                        </p:cTn>
                                        <p:tgtEl>
                                          <p:spTgt spid="3">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26" presetClass="entr" presetSubtype="0" fill="hold" grpId="0" nodeType="clickEffect">
                                  <p:stCondLst>
                                    <p:cond delay="0"/>
                                  </p:stCondLst>
                                  <p:childTnLst>
                                    <p:set>
                                      <p:cBhvr>
                                        <p:cTn id="101" dur="1" fill="hold">
                                          <p:stCondLst>
                                            <p:cond delay="0"/>
                                          </p:stCondLst>
                                        </p:cTn>
                                        <p:tgtEl>
                                          <p:spTgt spid="3">
                                            <p:txEl>
                                              <p:pRg st="5" end="5"/>
                                            </p:txEl>
                                          </p:spTgt>
                                        </p:tgtEl>
                                        <p:attrNameLst>
                                          <p:attrName>style.visibility</p:attrName>
                                        </p:attrNameLst>
                                      </p:cBhvr>
                                      <p:to>
                                        <p:strVal val="visible"/>
                                      </p:to>
                                    </p:set>
                                    <p:animEffect transition="in" filter="wipe(down)">
                                      <p:cBhvr>
                                        <p:cTn id="102" dur="580">
                                          <p:stCondLst>
                                            <p:cond delay="0"/>
                                          </p:stCondLst>
                                        </p:cTn>
                                        <p:tgtEl>
                                          <p:spTgt spid="3">
                                            <p:txEl>
                                              <p:pRg st="5" end="5"/>
                                            </p:txEl>
                                          </p:spTgt>
                                        </p:tgtEl>
                                      </p:cBhvr>
                                    </p:animEffect>
                                    <p:anim calcmode="lin" valueType="num">
                                      <p:cBhvr>
                                        <p:cTn id="10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0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0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0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08" dur="26">
                                          <p:stCondLst>
                                            <p:cond delay="650"/>
                                          </p:stCondLst>
                                        </p:cTn>
                                        <p:tgtEl>
                                          <p:spTgt spid="3">
                                            <p:txEl>
                                              <p:pRg st="5" end="5"/>
                                            </p:txEl>
                                          </p:spTgt>
                                        </p:tgtEl>
                                      </p:cBhvr>
                                      <p:to x="100000" y="60000"/>
                                    </p:animScale>
                                    <p:animScale>
                                      <p:cBhvr>
                                        <p:cTn id="109" dur="166" decel="50000">
                                          <p:stCondLst>
                                            <p:cond delay="676"/>
                                          </p:stCondLst>
                                        </p:cTn>
                                        <p:tgtEl>
                                          <p:spTgt spid="3">
                                            <p:txEl>
                                              <p:pRg st="5" end="5"/>
                                            </p:txEl>
                                          </p:spTgt>
                                        </p:tgtEl>
                                      </p:cBhvr>
                                      <p:to x="100000" y="100000"/>
                                    </p:animScale>
                                    <p:animScale>
                                      <p:cBhvr>
                                        <p:cTn id="110" dur="26">
                                          <p:stCondLst>
                                            <p:cond delay="1312"/>
                                          </p:stCondLst>
                                        </p:cTn>
                                        <p:tgtEl>
                                          <p:spTgt spid="3">
                                            <p:txEl>
                                              <p:pRg st="5" end="5"/>
                                            </p:txEl>
                                          </p:spTgt>
                                        </p:tgtEl>
                                      </p:cBhvr>
                                      <p:to x="100000" y="80000"/>
                                    </p:animScale>
                                    <p:animScale>
                                      <p:cBhvr>
                                        <p:cTn id="111" dur="166" decel="50000">
                                          <p:stCondLst>
                                            <p:cond delay="1338"/>
                                          </p:stCondLst>
                                        </p:cTn>
                                        <p:tgtEl>
                                          <p:spTgt spid="3">
                                            <p:txEl>
                                              <p:pRg st="5" end="5"/>
                                            </p:txEl>
                                          </p:spTgt>
                                        </p:tgtEl>
                                      </p:cBhvr>
                                      <p:to x="100000" y="100000"/>
                                    </p:animScale>
                                    <p:animScale>
                                      <p:cBhvr>
                                        <p:cTn id="112" dur="26">
                                          <p:stCondLst>
                                            <p:cond delay="1642"/>
                                          </p:stCondLst>
                                        </p:cTn>
                                        <p:tgtEl>
                                          <p:spTgt spid="3">
                                            <p:txEl>
                                              <p:pRg st="5" end="5"/>
                                            </p:txEl>
                                          </p:spTgt>
                                        </p:tgtEl>
                                      </p:cBhvr>
                                      <p:to x="100000" y="90000"/>
                                    </p:animScale>
                                    <p:animScale>
                                      <p:cBhvr>
                                        <p:cTn id="113" dur="166" decel="50000">
                                          <p:stCondLst>
                                            <p:cond delay="1668"/>
                                          </p:stCondLst>
                                        </p:cTn>
                                        <p:tgtEl>
                                          <p:spTgt spid="3">
                                            <p:txEl>
                                              <p:pRg st="5" end="5"/>
                                            </p:txEl>
                                          </p:spTgt>
                                        </p:tgtEl>
                                      </p:cBhvr>
                                      <p:to x="100000" y="100000"/>
                                    </p:animScale>
                                    <p:animScale>
                                      <p:cBhvr>
                                        <p:cTn id="114" dur="26">
                                          <p:stCondLst>
                                            <p:cond delay="1808"/>
                                          </p:stCondLst>
                                        </p:cTn>
                                        <p:tgtEl>
                                          <p:spTgt spid="3">
                                            <p:txEl>
                                              <p:pRg st="5" end="5"/>
                                            </p:txEl>
                                          </p:spTgt>
                                        </p:tgtEl>
                                      </p:cBhvr>
                                      <p:to x="100000" y="95000"/>
                                    </p:animScale>
                                    <p:animScale>
                                      <p:cBhvr>
                                        <p:cTn id="115" dur="166" decel="50000">
                                          <p:stCondLst>
                                            <p:cond delay="1834"/>
                                          </p:stCondLst>
                                        </p:cTn>
                                        <p:tgtEl>
                                          <p:spTgt spid="3">
                                            <p:txEl>
                                              <p:pRg st="5" end="5"/>
                                            </p:txEl>
                                          </p:spTgt>
                                        </p:tgtEl>
                                      </p:cBhvr>
                                      <p:to x="100000" y="100000"/>
                                    </p:animScale>
                                  </p:childTnLst>
                                </p:cTn>
                              </p:par>
                            </p:childTnLst>
                          </p:cTn>
                        </p:par>
                      </p:childTnLst>
                    </p:cTn>
                  </p:par>
                  <p:par>
                    <p:cTn id="116" fill="hold">
                      <p:stCondLst>
                        <p:cond delay="indefinite"/>
                      </p:stCondLst>
                      <p:childTnLst>
                        <p:par>
                          <p:cTn id="117" fill="hold">
                            <p:stCondLst>
                              <p:cond delay="0"/>
                            </p:stCondLst>
                            <p:childTnLst>
                              <p:par>
                                <p:cTn id="118" presetID="26" presetClass="entr" presetSubtype="0" fill="hold" grpId="0" nodeType="clickEffect">
                                  <p:stCondLst>
                                    <p:cond delay="0"/>
                                  </p:stCondLst>
                                  <p:childTnLst>
                                    <p:set>
                                      <p:cBhvr>
                                        <p:cTn id="119" dur="1" fill="hold">
                                          <p:stCondLst>
                                            <p:cond delay="0"/>
                                          </p:stCondLst>
                                        </p:cTn>
                                        <p:tgtEl>
                                          <p:spTgt spid="3">
                                            <p:txEl>
                                              <p:pRg st="6" end="6"/>
                                            </p:txEl>
                                          </p:spTgt>
                                        </p:tgtEl>
                                        <p:attrNameLst>
                                          <p:attrName>style.visibility</p:attrName>
                                        </p:attrNameLst>
                                      </p:cBhvr>
                                      <p:to>
                                        <p:strVal val="visible"/>
                                      </p:to>
                                    </p:set>
                                    <p:animEffect transition="in" filter="wipe(down)">
                                      <p:cBhvr>
                                        <p:cTn id="120" dur="580">
                                          <p:stCondLst>
                                            <p:cond delay="0"/>
                                          </p:stCondLst>
                                        </p:cTn>
                                        <p:tgtEl>
                                          <p:spTgt spid="3">
                                            <p:txEl>
                                              <p:pRg st="6" end="6"/>
                                            </p:txEl>
                                          </p:spTgt>
                                        </p:tgtEl>
                                      </p:cBhvr>
                                    </p:animEffect>
                                    <p:anim calcmode="lin" valueType="num">
                                      <p:cBhvr>
                                        <p:cTn id="121"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2"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3"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4"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25"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26" dur="26">
                                          <p:stCondLst>
                                            <p:cond delay="650"/>
                                          </p:stCondLst>
                                        </p:cTn>
                                        <p:tgtEl>
                                          <p:spTgt spid="3">
                                            <p:txEl>
                                              <p:pRg st="6" end="6"/>
                                            </p:txEl>
                                          </p:spTgt>
                                        </p:tgtEl>
                                      </p:cBhvr>
                                      <p:to x="100000" y="60000"/>
                                    </p:animScale>
                                    <p:animScale>
                                      <p:cBhvr>
                                        <p:cTn id="127" dur="166" decel="50000">
                                          <p:stCondLst>
                                            <p:cond delay="676"/>
                                          </p:stCondLst>
                                        </p:cTn>
                                        <p:tgtEl>
                                          <p:spTgt spid="3">
                                            <p:txEl>
                                              <p:pRg st="6" end="6"/>
                                            </p:txEl>
                                          </p:spTgt>
                                        </p:tgtEl>
                                      </p:cBhvr>
                                      <p:to x="100000" y="100000"/>
                                    </p:animScale>
                                    <p:animScale>
                                      <p:cBhvr>
                                        <p:cTn id="128" dur="26">
                                          <p:stCondLst>
                                            <p:cond delay="1312"/>
                                          </p:stCondLst>
                                        </p:cTn>
                                        <p:tgtEl>
                                          <p:spTgt spid="3">
                                            <p:txEl>
                                              <p:pRg st="6" end="6"/>
                                            </p:txEl>
                                          </p:spTgt>
                                        </p:tgtEl>
                                      </p:cBhvr>
                                      <p:to x="100000" y="80000"/>
                                    </p:animScale>
                                    <p:animScale>
                                      <p:cBhvr>
                                        <p:cTn id="129" dur="166" decel="50000">
                                          <p:stCondLst>
                                            <p:cond delay="1338"/>
                                          </p:stCondLst>
                                        </p:cTn>
                                        <p:tgtEl>
                                          <p:spTgt spid="3">
                                            <p:txEl>
                                              <p:pRg st="6" end="6"/>
                                            </p:txEl>
                                          </p:spTgt>
                                        </p:tgtEl>
                                      </p:cBhvr>
                                      <p:to x="100000" y="100000"/>
                                    </p:animScale>
                                    <p:animScale>
                                      <p:cBhvr>
                                        <p:cTn id="130" dur="26">
                                          <p:stCondLst>
                                            <p:cond delay="1642"/>
                                          </p:stCondLst>
                                        </p:cTn>
                                        <p:tgtEl>
                                          <p:spTgt spid="3">
                                            <p:txEl>
                                              <p:pRg st="6" end="6"/>
                                            </p:txEl>
                                          </p:spTgt>
                                        </p:tgtEl>
                                      </p:cBhvr>
                                      <p:to x="100000" y="90000"/>
                                    </p:animScale>
                                    <p:animScale>
                                      <p:cBhvr>
                                        <p:cTn id="131" dur="166" decel="50000">
                                          <p:stCondLst>
                                            <p:cond delay="1668"/>
                                          </p:stCondLst>
                                        </p:cTn>
                                        <p:tgtEl>
                                          <p:spTgt spid="3">
                                            <p:txEl>
                                              <p:pRg st="6" end="6"/>
                                            </p:txEl>
                                          </p:spTgt>
                                        </p:tgtEl>
                                      </p:cBhvr>
                                      <p:to x="100000" y="100000"/>
                                    </p:animScale>
                                    <p:animScale>
                                      <p:cBhvr>
                                        <p:cTn id="132" dur="26">
                                          <p:stCondLst>
                                            <p:cond delay="1808"/>
                                          </p:stCondLst>
                                        </p:cTn>
                                        <p:tgtEl>
                                          <p:spTgt spid="3">
                                            <p:txEl>
                                              <p:pRg st="6" end="6"/>
                                            </p:txEl>
                                          </p:spTgt>
                                        </p:tgtEl>
                                      </p:cBhvr>
                                      <p:to x="100000" y="95000"/>
                                    </p:animScale>
                                    <p:animScale>
                                      <p:cBhvr>
                                        <p:cTn id="133"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1DE4FD-1828-3CC9-B92D-168117985C10}"/>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0" y="1"/>
            <a:ext cx="12192000" cy="6857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2E25343F-A5B6-F4CB-36B1-AD5BF6122273}"/>
              </a:ext>
            </a:extLst>
          </p:cNvPr>
          <p:cNvSpPr>
            <a:spLocks noGrp="1"/>
          </p:cNvSpPr>
          <p:nvPr>
            <p:ph type="title"/>
          </p:nvPr>
        </p:nvSpPr>
        <p:spPr>
          <a:xfrm>
            <a:off x="4736109" y="108718"/>
            <a:ext cx="2944843" cy="73621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Introduction</a:t>
            </a:r>
            <a:endParaRPr lang="en-IN" sz="3200" b="1" dirty="0">
              <a:solidFill>
                <a:schemeClr val="bg2">
                  <a:lumMod val="90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8571F304-0429-CCF1-4246-B5244614E8CF}"/>
              </a:ext>
            </a:extLst>
          </p:cNvPr>
          <p:cNvSpPr>
            <a:spLocks noGrp="1"/>
          </p:cNvSpPr>
          <p:nvPr>
            <p:ph idx="1"/>
          </p:nvPr>
        </p:nvSpPr>
        <p:spPr>
          <a:xfrm>
            <a:off x="0" y="953644"/>
            <a:ext cx="12192000" cy="5904354"/>
          </a:xfrm>
          <a:solidFill>
            <a:schemeClr val="accent5">
              <a:lumMod val="75000"/>
              <a:alpha val="28000"/>
            </a:schemeClr>
          </a:solidFill>
        </p:spPr>
        <p:txBody>
          <a:bodyPr>
            <a:noAutofit/>
          </a:bodyPr>
          <a:lstStyle/>
          <a:p>
            <a:pPr>
              <a:buFont typeface="Wingdings" panose="05000000000000000000" pitchFamily="2" charset="2"/>
              <a:buChar char="v"/>
            </a:pPr>
            <a:r>
              <a:rPr lang="en-US" sz="2900" dirty="0">
                <a:solidFill>
                  <a:schemeClr val="bg1"/>
                </a:solidFill>
              </a:rPr>
              <a:t>High Cloud Airlines is a leading airline company that operates domestic and international flights. </a:t>
            </a:r>
          </a:p>
          <a:p>
            <a:pPr>
              <a:buFont typeface="Wingdings" panose="05000000000000000000" pitchFamily="2" charset="2"/>
              <a:buChar char="v"/>
            </a:pPr>
            <a:r>
              <a:rPr lang="en-US" sz="2900" dirty="0">
                <a:solidFill>
                  <a:schemeClr val="bg1"/>
                </a:solidFill>
              </a:rPr>
              <a:t>This analysis aims to evaluate its operational efficiency, passenger trends, and key performance indicators (KPIs) to drive data-driven decision-making.</a:t>
            </a:r>
          </a:p>
          <a:p>
            <a:pPr>
              <a:buFont typeface="Wingdings" panose="05000000000000000000" pitchFamily="2" charset="2"/>
              <a:buChar char="v"/>
            </a:pPr>
            <a:r>
              <a:rPr lang="en-IN" sz="2900" dirty="0">
                <a:solidFill>
                  <a:schemeClr val="bg1"/>
                </a:solidFill>
                <a:effectLst/>
                <a:ea typeface="Times New Roman" panose="02020603050405020304" pitchFamily="18" charset="0"/>
              </a:rPr>
              <a:t>Conducted a comprehensive data analysis project for High Cloud Airlines to identify key trends, improve customer satisfaction, and optimize operational efficiency. </a:t>
            </a:r>
          </a:p>
          <a:p>
            <a:pPr>
              <a:buFont typeface="Wingdings" panose="05000000000000000000" pitchFamily="2" charset="2"/>
              <a:buChar char="v"/>
            </a:pPr>
            <a:r>
              <a:rPr lang="en-IN" sz="2900" dirty="0">
                <a:solidFill>
                  <a:schemeClr val="bg1"/>
                </a:solidFill>
                <a:effectLst/>
                <a:ea typeface="Times New Roman" panose="02020603050405020304" pitchFamily="18" charset="0"/>
              </a:rPr>
              <a:t>The analysis focused on flight delays, customer feedback, route profitability, and seasonal demand. Developed actionable insights to support data-driven decision-making across marketing, customer service, and logistics departments. </a:t>
            </a:r>
          </a:p>
          <a:p>
            <a:pPr>
              <a:buFont typeface="Wingdings" panose="05000000000000000000" pitchFamily="2" charset="2"/>
              <a:buChar char="v"/>
            </a:pPr>
            <a:r>
              <a:rPr lang="en-US" sz="2900" dirty="0">
                <a:solidFill>
                  <a:schemeClr val="bg1">
                    <a:lumMod val="95000"/>
                  </a:schemeClr>
                </a:solidFill>
                <a:effectLst/>
                <a:ea typeface="Times New Roman" panose="02020603050405020304" pitchFamily="18" charset="0"/>
              </a:rPr>
              <a:t>Based on the data available, we have examined 207 airlines that span 6 regions, operate in 106 countries, and serve 1296 cities. </a:t>
            </a:r>
            <a:endParaRPr lang="en-US" sz="2900" b="0" i="0" dirty="0">
              <a:solidFill>
                <a:schemeClr val="bg1"/>
              </a:solidFill>
              <a:effectLst/>
              <a:cs typeface="Times New Roman" panose="02020603050405020304" pitchFamily="18" charset="0"/>
            </a:endParaRPr>
          </a:p>
        </p:txBody>
      </p:sp>
    </p:spTree>
    <p:extLst>
      <p:ext uri="{BB962C8B-B14F-4D97-AF65-F5344CB8AC3E}">
        <p14:creationId xmlns:p14="http://schemas.microsoft.com/office/powerpoint/2010/main" val="368263908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par>
                                <p:cTn id="27" presetID="53" presetClass="entr" presetSubtype="16"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1" dur="500"/>
                                        <p:tgtEl>
                                          <p:spTgt spid="3">
                                            <p:txEl>
                                              <p:pRg st="3" end="3"/>
                                            </p:txEl>
                                          </p:spTgt>
                                        </p:tgtEl>
                                      </p:cBhvr>
                                    </p:animEffect>
                                  </p:childTnLst>
                                </p:cTn>
                              </p:par>
                              <p:par>
                                <p:cTn id="32" presetID="53" presetClass="entr" presetSubtype="16"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5"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9D9B6C-C9E4-1F34-7111-AE19E39854DB}"/>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a:extLst>
              <a:ext uri="{FF2B5EF4-FFF2-40B4-BE49-F238E27FC236}">
                <a16:creationId xmlns:a16="http://schemas.microsoft.com/office/drawing/2014/main" id="{13FDE43E-2FD4-81CC-8AB5-A1A34CAB393C}"/>
              </a:ext>
            </a:extLst>
          </p:cNvPr>
          <p:cNvSpPr>
            <a:spLocks noGrp="1"/>
          </p:cNvSpPr>
          <p:nvPr>
            <p:ph type="title"/>
          </p:nvPr>
        </p:nvSpPr>
        <p:spPr>
          <a:xfrm>
            <a:off x="8004194" y="0"/>
            <a:ext cx="4187806" cy="846219"/>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key Contributions</a:t>
            </a:r>
            <a:endParaRPr lang="en-IN" sz="3200" b="1" dirty="0">
              <a:solidFill>
                <a:schemeClr val="bg2">
                  <a:lumMod val="90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CDB9606-19EF-B6F8-49FB-5B9A30E611C6}"/>
              </a:ext>
            </a:extLst>
          </p:cNvPr>
          <p:cNvSpPr>
            <a:spLocks noGrp="1"/>
          </p:cNvSpPr>
          <p:nvPr>
            <p:ph idx="1"/>
          </p:nvPr>
        </p:nvSpPr>
        <p:spPr>
          <a:xfrm>
            <a:off x="337625" y="978568"/>
            <a:ext cx="11591778" cy="5576976"/>
          </a:xfrm>
          <a:solidFill>
            <a:schemeClr val="accent5">
              <a:lumMod val="75000"/>
              <a:alpha val="28000"/>
            </a:schemeClr>
          </a:solidFill>
        </p:spPr>
        <p:txBody>
          <a:bodyPr>
            <a:noAutofit/>
          </a:bodyPr>
          <a:lstStyle/>
          <a:p>
            <a:pPr marL="0" lvl="0" indent="0">
              <a:lnSpc>
                <a:spcPct val="107000"/>
              </a:lnSpc>
              <a:spcAft>
                <a:spcPts val="800"/>
              </a:spcAft>
              <a:buSzPts val="1000"/>
              <a:buNone/>
              <a:tabLst>
                <a:tab pos="457200" algn="l"/>
              </a:tabLst>
            </a:pPr>
            <a:endPar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z="2600" dirty="0" err="1">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Analyzed</a:t>
            </a:r>
            <a:r>
              <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 flight and customer datasets using statistical techniques and data visualization.</a:t>
            </a:r>
            <a:endParaRPr lang="en-IN" sz="26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Identified root causes of delays and recommended operational improvements.</a:t>
            </a:r>
            <a:endParaRPr lang="en-IN" sz="26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Segmented customer data to tailor loyalty programs and marketing campaigns.</a:t>
            </a:r>
            <a:endParaRPr lang="en-IN" sz="26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buFont typeface="Wingdings" panose="05000000000000000000" pitchFamily="2" charset="2"/>
              <a:buChar char="q"/>
              <a:tabLst>
                <a:tab pos="457200" algn="l"/>
              </a:tabLst>
            </a:pPr>
            <a:r>
              <a:rPr lang="en-IN" sz="26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Built interactive dashboards to present insights to stakeholders</a:t>
            </a:r>
            <a:endParaRPr lang="en-IN" sz="26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934528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1" dur="500"/>
                                        <p:tgtEl>
                                          <p:spTgt spid="3">
                                            <p:txEl>
                                              <p:pRg st="3" end="3"/>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8882151-4132-E716-21B4-1E28C11ACF56}"/>
              </a:ext>
            </a:extLst>
          </p:cNvPr>
          <p:cNvGrpSpPr/>
          <p:nvPr/>
        </p:nvGrpSpPr>
        <p:grpSpPr>
          <a:xfrm>
            <a:off x="0" y="0"/>
            <a:ext cx="12192000" cy="6858000"/>
            <a:chOff x="0" y="0"/>
            <a:chExt cx="12192000" cy="6858000"/>
          </a:xfrm>
          <a:blipFill>
            <a:blip r:embed="rId2"/>
            <a:stretch>
              <a:fillRect/>
            </a:stretch>
          </a:blipFill>
        </p:grpSpPr>
        <p:sp>
          <p:nvSpPr>
            <p:cNvPr id="16" name="Hexagon 15">
              <a:extLst>
                <a:ext uri="{FF2B5EF4-FFF2-40B4-BE49-F238E27FC236}">
                  <a16:creationId xmlns:a16="http://schemas.microsoft.com/office/drawing/2014/main" id="{01B71E71-BD42-C524-B0F8-C878035E56BA}"/>
                </a:ext>
              </a:extLst>
            </p:cNvPr>
            <p:cNvSpPr/>
            <p:nvPr/>
          </p:nvSpPr>
          <p:spPr>
            <a:xfrm>
              <a:off x="3008388" y="819444"/>
              <a:ext cx="6320590" cy="5219113"/>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ACDF96A7-FD30-C43C-B8BA-4A038478954E}"/>
                </a:ext>
              </a:extLst>
            </p:cNvPr>
            <p:cNvSpPr/>
            <p:nvPr/>
          </p:nvSpPr>
          <p:spPr>
            <a:xfrm>
              <a:off x="8633862" y="0"/>
              <a:ext cx="3558138" cy="312821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Hexagon 19">
              <a:extLst>
                <a:ext uri="{FF2B5EF4-FFF2-40B4-BE49-F238E27FC236}">
                  <a16:creationId xmlns:a16="http://schemas.microsoft.com/office/drawing/2014/main" id="{AFF49420-6303-2555-4722-D6448E900DB0}"/>
                </a:ext>
              </a:extLst>
            </p:cNvPr>
            <p:cNvSpPr/>
            <p:nvPr/>
          </p:nvSpPr>
          <p:spPr>
            <a:xfrm>
              <a:off x="8633862" y="3729789"/>
              <a:ext cx="3558138" cy="312821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Hexagon 20">
              <a:extLst>
                <a:ext uri="{FF2B5EF4-FFF2-40B4-BE49-F238E27FC236}">
                  <a16:creationId xmlns:a16="http://schemas.microsoft.com/office/drawing/2014/main" id="{6A482AE9-105A-0CE3-740B-779304CD8B5C}"/>
                </a:ext>
              </a:extLst>
            </p:cNvPr>
            <p:cNvSpPr/>
            <p:nvPr/>
          </p:nvSpPr>
          <p:spPr>
            <a:xfrm>
              <a:off x="0" y="3713746"/>
              <a:ext cx="3558138" cy="312821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Hexagon 21">
              <a:extLst>
                <a:ext uri="{FF2B5EF4-FFF2-40B4-BE49-F238E27FC236}">
                  <a16:creationId xmlns:a16="http://schemas.microsoft.com/office/drawing/2014/main" id="{4E93AB57-041A-7613-E9C5-D17CE6446D5A}"/>
                </a:ext>
              </a:extLst>
            </p:cNvPr>
            <p:cNvSpPr/>
            <p:nvPr/>
          </p:nvSpPr>
          <p:spPr>
            <a:xfrm>
              <a:off x="0" y="16043"/>
              <a:ext cx="3558138" cy="312821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a16="http://schemas.microsoft.com/office/drawing/2014/main" id="{5639894E-32B6-A69D-3815-6E2B0AB4A1CB}"/>
              </a:ext>
            </a:extLst>
          </p:cNvPr>
          <p:cNvSpPr>
            <a:spLocks noGrp="1"/>
          </p:cNvSpPr>
          <p:nvPr>
            <p:ph type="title"/>
          </p:nvPr>
        </p:nvSpPr>
        <p:spPr>
          <a:xfrm>
            <a:off x="5413883" y="112295"/>
            <a:ext cx="1364234" cy="610896"/>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KPI’s</a:t>
            </a:r>
            <a:endParaRPr lang="en-IN" sz="3200" b="1" dirty="0">
              <a:solidFill>
                <a:schemeClr val="bg2">
                  <a:lumMod val="90000"/>
                </a:schemeClr>
              </a:solidFill>
              <a:latin typeface="Georgia" panose="02040502050405020303" pitchFamily="18" charset="0"/>
            </a:endParaRPr>
          </a:p>
        </p:txBody>
      </p:sp>
      <p:sp>
        <p:nvSpPr>
          <p:cNvPr id="3" name="Content Placeholder 2">
            <a:extLst>
              <a:ext uri="{FF2B5EF4-FFF2-40B4-BE49-F238E27FC236}">
                <a16:creationId xmlns:a16="http://schemas.microsoft.com/office/drawing/2014/main" id="{75F87B04-C27D-412E-A288-79EED635504E}"/>
              </a:ext>
            </a:extLst>
          </p:cNvPr>
          <p:cNvSpPr>
            <a:spLocks noGrp="1"/>
          </p:cNvSpPr>
          <p:nvPr>
            <p:ph idx="1"/>
          </p:nvPr>
        </p:nvSpPr>
        <p:spPr>
          <a:xfrm>
            <a:off x="436098" y="819443"/>
            <a:ext cx="11465170" cy="5219113"/>
          </a:xfrm>
          <a:solidFill>
            <a:schemeClr val="accent6">
              <a:lumMod val="50000"/>
              <a:alpha val="38000"/>
            </a:schemeClr>
          </a:solidFill>
        </p:spPr>
        <p:txBody>
          <a:bodyPr>
            <a:noAutofit/>
          </a:bodyPr>
          <a:lstStyle/>
          <a:p>
            <a:r>
              <a:rPr lang="en-US" sz="2600" dirty="0">
                <a:solidFill>
                  <a:schemeClr val="bg1">
                    <a:lumMod val="95000"/>
                  </a:schemeClr>
                </a:solidFill>
                <a:latin typeface="Georgia" panose="02040502050405020303" pitchFamily="18" charset="0"/>
              </a:rPr>
              <a:t>The primary objective of this project is to analyze High Cloud Airlines' operational and passenger data to gain insights into key performance indicators (KPIs) that impact efficiency, revenue, and customer satisfaction. The analysis utilizes multiple datasets, including flight performance, carrier details, and airport information. Key date-based calculations (Year, Month, Quarter, Weekday) were created to facilitate time-based analysis.</a:t>
            </a:r>
          </a:p>
          <a:p>
            <a:r>
              <a:rPr lang="en-US" sz="2600" b="1" dirty="0">
                <a:solidFill>
                  <a:schemeClr val="bg1">
                    <a:lumMod val="95000"/>
                  </a:schemeClr>
                </a:solidFill>
                <a:latin typeface="Georgia" panose="02040502050405020303" pitchFamily="18" charset="0"/>
              </a:rPr>
              <a:t>1. Load Factor Analysis</a:t>
            </a:r>
          </a:p>
          <a:p>
            <a:r>
              <a:rPr lang="en-US" sz="2600" b="1" dirty="0">
                <a:solidFill>
                  <a:schemeClr val="bg1">
                    <a:lumMod val="95000"/>
                  </a:schemeClr>
                </a:solidFill>
                <a:latin typeface="Georgia" panose="02040502050405020303" pitchFamily="18" charset="0"/>
              </a:rPr>
              <a:t>2. </a:t>
            </a:r>
            <a:r>
              <a:rPr lang="en-IN" sz="2600" b="1" dirty="0">
                <a:solidFill>
                  <a:schemeClr val="bg1">
                    <a:lumMod val="95000"/>
                  </a:schemeClr>
                </a:solidFill>
                <a:effectLst/>
                <a:latin typeface="Georgia" panose="02040502050405020303" pitchFamily="18" charset="0"/>
                <a:ea typeface="Times New Roman" panose="02020603050405020304" pitchFamily="18" charset="0"/>
              </a:rPr>
              <a:t>Load Factor by Carrier</a:t>
            </a:r>
            <a:endParaRPr lang="en-US" sz="2600" dirty="0">
              <a:solidFill>
                <a:schemeClr val="bg1">
                  <a:lumMod val="95000"/>
                </a:schemeClr>
              </a:solidFill>
              <a:latin typeface="Georgia" panose="02040502050405020303" pitchFamily="18" charset="0"/>
            </a:endParaRPr>
          </a:p>
          <a:p>
            <a:r>
              <a:rPr lang="en-US" sz="2600" b="1" dirty="0">
                <a:solidFill>
                  <a:schemeClr val="bg1">
                    <a:lumMod val="95000"/>
                  </a:schemeClr>
                </a:solidFill>
                <a:latin typeface="Georgia" panose="02040502050405020303" pitchFamily="18" charset="0"/>
              </a:rPr>
              <a:t>3. </a:t>
            </a:r>
            <a:r>
              <a:rPr lang="en-IN" sz="2600" b="1" dirty="0">
                <a:solidFill>
                  <a:schemeClr val="bg1">
                    <a:lumMod val="95000"/>
                  </a:schemeClr>
                </a:solidFill>
                <a:effectLst/>
                <a:latin typeface="Georgia" panose="02040502050405020303" pitchFamily="18" charset="0"/>
                <a:ea typeface="Times New Roman" panose="02020603050405020304" pitchFamily="18" charset="0"/>
              </a:rPr>
              <a:t>Top 10 Carriers by Passenger Preference</a:t>
            </a:r>
          </a:p>
          <a:p>
            <a:r>
              <a:rPr lang="en-US" sz="2600" b="1" dirty="0">
                <a:solidFill>
                  <a:schemeClr val="bg1">
                    <a:lumMod val="95000"/>
                  </a:schemeClr>
                </a:solidFill>
                <a:latin typeface="Georgia" panose="02040502050405020303" pitchFamily="18" charset="0"/>
              </a:rPr>
              <a:t>4. </a:t>
            </a:r>
            <a:r>
              <a:rPr lang="en-IN" sz="2600" b="1" dirty="0">
                <a:solidFill>
                  <a:schemeClr val="bg1">
                    <a:lumMod val="95000"/>
                  </a:schemeClr>
                </a:solidFill>
                <a:effectLst/>
                <a:latin typeface="Georgia" panose="02040502050405020303" pitchFamily="18" charset="0"/>
                <a:ea typeface="Times New Roman" panose="02020603050405020304" pitchFamily="18" charset="0"/>
              </a:rPr>
              <a:t>Top Routes Analysis</a:t>
            </a:r>
          </a:p>
          <a:p>
            <a:r>
              <a:rPr lang="en-US" sz="2600" b="1" dirty="0">
                <a:solidFill>
                  <a:schemeClr val="bg1">
                    <a:lumMod val="95000"/>
                  </a:schemeClr>
                </a:solidFill>
                <a:latin typeface="Georgia" panose="02040502050405020303" pitchFamily="18" charset="0"/>
              </a:rPr>
              <a:t>5. </a:t>
            </a:r>
            <a:r>
              <a:rPr lang="en-IN" sz="2600" b="1" dirty="0">
                <a:solidFill>
                  <a:schemeClr val="bg1">
                    <a:lumMod val="95000"/>
                  </a:schemeClr>
                </a:solidFill>
                <a:effectLst/>
                <a:latin typeface="Georgia" panose="02040502050405020303" pitchFamily="18" charset="0"/>
                <a:ea typeface="Times New Roman" panose="02020603050405020304" pitchFamily="18" charset="0"/>
              </a:rPr>
              <a:t>Weekend vs Weekday Load Factor</a:t>
            </a:r>
          </a:p>
          <a:p>
            <a:r>
              <a:rPr lang="en-US" sz="2600" b="1" dirty="0">
                <a:solidFill>
                  <a:schemeClr val="bg1">
                    <a:lumMod val="95000"/>
                  </a:schemeClr>
                </a:solidFill>
                <a:latin typeface="Georgia" panose="02040502050405020303" pitchFamily="18" charset="0"/>
              </a:rPr>
              <a:t>6. </a:t>
            </a:r>
            <a:r>
              <a:rPr lang="en-IN" sz="2600" b="1" dirty="0">
                <a:solidFill>
                  <a:schemeClr val="bg1">
                    <a:lumMod val="95000"/>
                  </a:schemeClr>
                </a:solidFill>
                <a:effectLst/>
                <a:latin typeface="Georgia" panose="02040502050405020303" pitchFamily="18" charset="0"/>
                <a:ea typeface="Times New Roman" panose="02020603050405020304" pitchFamily="18" charset="0"/>
              </a:rPr>
              <a:t>Flights by Distance Group</a:t>
            </a:r>
            <a:endParaRPr lang="en-US" sz="2600" b="1" dirty="0">
              <a:solidFill>
                <a:schemeClr val="bg1">
                  <a:lumMod val="95000"/>
                </a:schemeClr>
              </a:solidFill>
              <a:latin typeface="Georgia" panose="02040502050405020303" pitchFamily="18" charset="0"/>
            </a:endParaRPr>
          </a:p>
        </p:txBody>
      </p:sp>
    </p:spTree>
    <p:extLst>
      <p:ext uri="{BB962C8B-B14F-4D97-AF65-F5344CB8AC3E}">
        <p14:creationId xmlns:p14="http://schemas.microsoft.com/office/powerpoint/2010/main" val="3144242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8C59E2-E8A5-65F8-F922-36BA7C6DF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4299284" y="2811045"/>
            <a:ext cx="4052888" cy="85090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Data-Base Metrics</a:t>
            </a:r>
          </a:p>
        </p:txBody>
      </p:sp>
    </p:spTree>
    <p:extLst>
      <p:ext uri="{BB962C8B-B14F-4D97-AF65-F5344CB8AC3E}">
        <p14:creationId xmlns:p14="http://schemas.microsoft.com/office/powerpoint/2010/main" val="4539458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1392238" y="0"/>
            <a:ext cx="10799762" cy="850900"/>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US" sz="3200" b="1" dirty="0">
                <a:solidFill>
                  <a:schemeClr val="bg2">
                    <a:lumMod val="90000"/>
                  </a:schemeClr>
                </a:solidFill>
                <a:latin typeface="Georgia" panose="02040502050405020303" pitchFamily="18" charset="0"/>
              </a:rPr>
              <a:t>Load Factor % Analysis (Year, Quarter and Month)</a:t>
            </a:r>
          </a:p>
        </p:txBody>
      </p:sp>
      <p:pic>
        <p:nvPicPr>
          <p:cNvPr id="8" name="Content Placeholder 7">
            <a:extLst>
              <a:ext uri="{FF2B5EF4-FFF2-40B4-BE49-F238E27FC236}">
                <a16:creationId xmlns:a16="http://schemas.microsoft.com/office/drawing/2014/main" id="{2E8DEC35-2870-4EAC-D884-D072A2AD08FD}"/>
              </a:ext>
            </a:extLst>
          </p:cNvPr>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0" y="969963"/>
            <a:ext cx="12192000" cy="2911475"/>
          </a:xfrm>
        </p:spPr>
      </p:pic>
      <p:sp>
        <p:nvSpPr>
          <p:cNvPr id="14" name="TextBox 13">
            <a:extLst>
              <a:ext uri="{FF2B5EF4-FFF2-40B4-BE49-F238E27FC236}">
                <a16:creationId xmlns:a16="http://schemas.microsoft.com/office/drawing/2014/main" id="{B380C9B8-D7BE-65D2-0462-7114AE6BE31A}"/>
              </a:ext>
            </a:extLst>
          </p:cNvPr>
          <p:cNvSpPr txBox="1"/>
          <p:nvPr/>
        </p:nvSpPr>
        <p:spPr>
          <a:xfrm>
            <a:off x="0" y="3881438"/>
            <a:ext cx="12191999" cy="2970044"/>
          </a:xfrm>
          <a:prstGeom prst="rect">
            <a:avLst/>
          </a:prstGeom>
          <a:solidFill>
            <a:schemeClr val="accent6">
              <a:lumMod val="75000"/>
              <a:alpha val="28000"/>
            </a:schemeClr>
          </a:solidFill>
        </p:spPr>
        <p:txBody>
          <a:bodyPr wrap="square" rtlCol="0">
            <a:spAutoFit/>
          </a:bodyPr>
          <a:lstStyle/>
          <a:p>
            <a:pPr lvl="0">
              <a:lnSpc>
                <a:spcPct val="107000"/>
              </a:lnSpc>
              <a:spcAft>
                <a:spcPts val="800"/>
              </a:spcAft>
              <a:buSzPts val="1000"/>
              <a:tabLst>
                <a:tab pos="457200" algn="l"/>
              </a:tabLst>
            </a:pPr>
            <a:r>
              <a:rPr lang="en-US" sz="2000" dirty="0">
                <a:solidFill>
                  <a:schemeClr val="bg1">
                    <a:lumMod val="95000"/>
                  </a:schemeClr>
                </a:solidFill>
                <a:latin typeface="Georgia" panose="02040502050405020303" pitchFamily="18" charset="0"/>
              </a:rPr>
              <a:t>The load factor is the ratio of the lift force to the aircraft's weight, representing the stress experienced by the structure during maneuvers. Understand Load Factor Performance – </a:t>
            </a:r>
            <a:r>
              <a:rPr lang="en-IN" sz="20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Evaluate seat utilization across different flights and routes.</a:t>
            </a: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Load Factor Formula: </a:t>
            </a:r>
            <a:r>
              <a:rPr lang="en-IN" sz="2000" b="1"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(Transported Passengers / Available Seats) x 100</a:t>
            </a:r>
            <a:endParaRPr lang="en-IN" sz="20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Measured the </a:t>
            </a:r>
            <a:r>
              <a:rPr lang="en-IN" sz="2000" b="1"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Load Factor %</a:t>
            </a:r>
            <a:r>
              <a:rPr lang="en-IN" sz="20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 on a </a:t>
            </a:r>
            <a:r>
              <a:rPr lang="en-IN" sz="2000" b="1"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yearly, quarterly, and monthly</a:t>
            </a:r>
            <a:r>
              <a:rPr lang="en-IN" sz="2000" dirty="0">
                <a:solidFill>
                  <a:schemeClr val="bg1">
                    <a:lumMod val="95000"/>
                  </a:schemeClr>
                </a:solidFill>
                <a:effectLst/>
                <a:latin typeface="Georgia" panose="02040502050405020303" pitchFamily="18" charset="0"/>
                <a:ea typeface="Times New Roman" panose="02020603050405020304" pitchFamily="18" charset="0"/>
                <a:cs typeface="Times New Roman" panose="02020603050405020304" pitchFamily="18" charset="0"/>
              </a:rPr>
              <a:t> basis. </a:t>
            </a:r>
            <a:endParaRPr lang="en-IN" sz="20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b="1" dirty="0">
                <a:solidFill>
                  <a:schemeClr val="bg1">
                    <a:lumMod val="95000"/>
                  </a:schemeClr>
                </a:solidFill>
                <a:latin typeface="Georgia" panose="02040502050405020303" pitchFamily="18" charset="0"/>
                <a:cs typeface="Times New Roman" panose="02020603050405020304" pitchFamily="18" charset="0"/>
              </a:rPr>
              <a:t>Trend Analysis: </a:t>
            </a:r>
            <a:r>
              <a:rPr lang="en-US" sz="2000" dirty="0">
                <a:solidFill>
                  <a:schemeClr val="bg1">
                    <a:lumMod val="95000"/>
                  </a:schemeClr>
                </a:solidFill>
                <a:latin typeface="Georgia" panose="02040502050405020303" pitchFamily="18" charset="0"/>
                <a:cs typeface="Times New Roman" panose="02020603050405020304" pitchFamily="18" charset="0"/>
              </a:rPr>
              <a:t>Between 2008 and 2013, 2011, which had the highest load factor, was notable.</a:t>
            </a:r>
          </a:p>
          <a:p>
            <a:r>
              <a:rPr lang="en-US" sz="2000" dirty="0">
                <a:solidFill>
                  <a:schemeClr val="bg1">
                    <a:lumMod val="95000"/>
                  </a:schemeClr>
                </a:solidFill>
                <a:latin typeface="Georgia" panose="02040502050405020303" pitchFamily="18" charset="0"/>
                <a:cs typeface="Times New Roman" panose="02020603050405020304" pitchFamily="18" charset="0"/>
              </a:rPr>
              <a:t>Q3 had the highest Load Factor,  Furthermore, July, June, and August were recognized as the peak travel months.</a:t>
            </a:r>
            <a:endParaRPr lang="en-IN" sz="2000" dirty="0">
              <a:solidFill>
                <a:schemeClr val="bg1">
                  <a:lumMod val="95000"/>
                </a:schemeClr>
              </a:solidFill>
              <a:effectLst/>
              <a:latin typeface="Georgia" panose="020405020504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3108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wipe(down)">
                                      <p:cBhvr>
                                        <p:cTn id="31" dur="500"/>
                                        <p:tgtEl>
                                          <p:spTgt spid="14">
                                            <p:txEl>
                                              <p:pRg st="0" end="0"/>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14">
                                            <p:txEl>
                                              <p:pRg st="1" end="1"/>
                                            </p:txEl>
                                          </p:spTgt>
                                        </p:tgtEl>
                                        <p:attrNameLst>
                                          <p:attrName>style.visibility</p:attrName>
                                        </p:attrNameLst>
                                      </p:cBhvr>
                                      <p:to>
                                        <p:strVal val="visible"/>
                                      </p:to>
                                    </p:set>
                                    <p:animEffect transition="in" filter="wipe(down)">
                                      <p:cBhvr>
                                        <p:cTn id="34" dur="500"/>
                                        <p:tgtEl>
                                          <p:spTgt spid="14">
                                            <p:txEl>
                                              <p:pRg st="1" end="1"/>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wipe(down)">
                                      <p:cBhvr>
                                        <p:cTn id="37" dur="500"/>
                                        <p:tgtEl>
                                          <p:spTgt spid="14">
                                            <p:txEl>
                                              <p:pRg st="2" end="2"/>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14">
                                            <p:txEl>
                                              <p:pRg st="3" end="3"/>
                                            </p:txEl>
                                          </p:spTgt>
                                        </p:tgtEl>
                                        <p:attrNameLst>
                                          <p:attrName>style.visibility</p:attrName>
                                        </p:attrNameLst>
                                      </p:cBhvr>
                                      <p:to>
                                        <p:strVal val="visible"/>
                                      </p:to>
                                    </p:set>
                                    <p:animEffect transition="in" filter="wipe(down)">
                                      <p:cBhvr>
                                        <p:cTn id="40" dur="500"/>
                                        <p:tgtEl>
                                          <p:spTgt spid="14">
                                            <p:txEl>
                                              <p:pRg st="3" end="3"/>
                                            </p:txEl>
                                          </p:spTgt>
                                        </p:tgtEl>
                                      </p:cBhvr>
                                    </p:animEffect>
                                  </p:childTnLst>
                                </p:cTn>
                              </p:par>
                              <p:par>
                                <p:cTn id="41" presetID="22" presetClass="entr" presetSubtype="4" fill="hold" nodeType="with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animEffect transition="in" filter="wipe(down)">
                                      <p:cBhvr>
                                        <p:cTn id="43"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65000"/>
              </a:schemeClr>
            </a:gs>
            <a:gs pos="23000">
              <a:schemeClr val="bg1">
                <a:lumMod val="65000"/>
              </a:schemeClr>
            </a:gs>
            <a:gs pos="69000">
              <a:schemeClr val="accent6">
                <a:lumMod val="75000"/>
              </a:schemeClr>
            </a:gs>
            <a:gs pos="97000">
              <a:schemeClr val="accent4">
                <a:lumMod val="75000"/>
              </a:schemeClr>
            </a:gs>
          </a:gsLst>
          <a:path path="circle">
            <a:fillToRect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F8FC-AA17-AC61-6A2D-951A34BF8A86}"/>
              </a:ext>
            </a:extLst>
          </p:cNvPr>
          <p:cNvSpPr>
            <a:spLocks noGrp="1"/>
          </p:cNvSpPr>
          <p:nvPr>
            <p:ph type="title" idx="4294967295"/>
          </p:nvPr>
        </p:nvSpPr>
        <p:spPr>
          <a:xfrm>
            <a:off x="0" y="60325"/>
            <a:ext cx="5534025" cy="938213"/>
          </a:xfrm>
          <a:solidFill>
            <a:schemeClr val="accent4">
              <a:lumMod val="75000"/>
              <a:alpha val="70000"/>
            </a:schemeClr>
          </a:solidFill>
          <a:ln>
            <a:noFill/>
          </a:ln>
          <a:effectLst>
            <a:glow rad="63500">
              <a:schemeClr val="accent3">
                <a:satMod val="175000"/>
                <a:alpha val="40000"/>
              </a:schemeClr>
            </a:glow>
            <a:outerShdw blurRad="50800" dist="38100" dir="5400000" algn="t" rotWithShape="0">
              <a:prstClr val="black">
                <a:alpha val="40000"/>
              </a:prstClr>
            </a:outerShdw>
            <a:softEdge rad="12700"/>
          </a:effectLst>
          <a:scene3d>
            <a:camera prst="orthographicFront">
              <a:rot lat="0" lon="0" rev="0"/>
            </a:camera>
            <a:lightRig rig="glow" dir="t">
              <a:rot lat="0" lon="0" rev="4800000"/>
            </a:lightRig>
          </a:scene3d>
          <a:sp3d prstMaterial="matte">
            <a:bevelT w="127000" h="63500" prst="coolSlant"/>
          </a:sp3d>
        </p:spPr>
        <p:txBody>
          <a:bodyPr vert="horz" lIns="91440" tIns="45720" rIns="91440" bIns="45720" rtlCol="0" anchor="ctr">
            <a:normAutofit/>
          </a:bodyPr>
          <a:lstStyle/>
          <a:p>
            <a:pPr algn="ctr"/>
            <a:r>
              <a:rPr lang="en-IN" sz="3200" b="1" dirty="0">
                <a:solidFill>
                  <a:schemeClr val="bg2">
                    <a:lumMod val="90000"/>
                  </a:schemeClr>
                </a:solidFill>
                <a:latin typeface="Georgia" panose="02040502050405020303" pitchFamily="18" charset="0"/>
              </a:rPr>
              <a:t>Load Factor % </a:t>
            </a:r>
            <a:r>
              <a:rPr lang="en-IN" sz="3200" b="1">
                <a:solidFill>
                  <a:schemeClr val="bg2">
                    <a:lumMod val="90000"/>
                  </a:schemeClr>
                </a:solidFill>
                <a:latin typeface="Georgia" panose="02040502050405020303" pitchFamily="18" charset="0"/>
              </a:rPr>
              <a:t>by Carrier</a:t>
            </a:r>
            <a:endParaRPr lang="en-US" sz="3200" b="1" dirty="0">
              <a:solidFill>
                <a:schemeClr val="bg2">
                  <a:lumMod val="90000"/>
                </a:schemeClr>
              </a:solidFill>
              <a:latin typeface="Georgia" panose="02040502050405020303" pitchFamily="18" charset="0"/>
            </a:endParaRPr>
          </a:p>
        </p:txBody>
      </p:sp>
      <p:grpSp>
        <p:nvGrpSpPr>
          <p:cNvPr id="44" name="Group 43">
            <a:extLst>
              <a:ext uri="{FF2B5EF4-FFF2-40B4-BE49-F238E27FC236}">
                <a16:creationId xmlns:a16="http://schemas.microsoft.com/office/drawing/2014/main" id="{1906BF04-D404-0C6D-864A-E117141B7DFB}"/>
              </a:ext>
            </a:extLst>
          </p:cNvPr>
          <p:cNvGrpSpPr/>
          <p:nvPr/>
        </p:nvGrpSpPr>
        <p:grpSpPr>
          <a:xfrm>
            <a:off x="107576" y="1371601"/>
            <a:ext cx="11943949" cy="5355254"/>
            <a:chOff x="432291" y="2308044"/>
            <a:chExt cx="11034784" cy="4418810"/>
          </a:xfrm>
          <a:blipFill>
            <a:blip r:embed="rId2">
              <a:alphaModFix amt="67000"/>
            </a:blip>
            <a:stretch>
              <a:fillRect/>
            </a:stretch>
          </a:blipFill>
        </p:grpSpPr>
        <p:sp>
          <p:nvSpPr>
            <p:cNvPr id="6" name="Rectangle 5">
              <a:extLst>
                <a:ext uri="{FF2B5EF4-FFF2-40B4-BE49-F238E27FC236}">
                  <a16:creationId xmlns:a16="http://schemas.microsoft.com/office/drawing/2014/main" id="{8ED783BD-B66E-047E-0025-C4B77A27BFC5}"/>
                </a:ext>
              </a:extLst>
            </p:cNvPr>
            <p:cNvSpPr/>
            <p:nvPr/>
          </p:nvSpPr>
          <p:spPr>
            <a:xfrm>
              <a:off x="653271" y="2308044"/>
              <a:ext cx="661181" cy="343017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228F283-D7DE-A643-1BE7-F3BC67D7ABA5}"/>
                </a:ext>
              </a:extLst>
            </p:cNvPr>
            <p:cNvSpPr/>
            <p:nvPr/>
          </p:nvSpPr>
          <p:spPr>
            <a:xfrm>
              <a:off x="1816277" y="2476856"/>
              <a:ext cx="661181" cy="326136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C9974CB-8F72-C4F1-CF61-3881251E8AD9}"/>
                </a:ext>
              </a:extLst>
            </p:cNvPr>
            <p:cNvSpPr/>
            <p:nvPr/>
          </p:nvSpPr>
          <p:spPr>
            <a:xfrm>
              <a:off x="2975904" y="3616339"/>
              <a:ext cx="661181" cy="21336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9ACB6EB-8E73-48E5-E86E-5B3C7C5501CF}"/>
                </a:ext>
              </a:extLst>
            </p:cNvPr>
            <p:cNvSpPr/>
            <p:nvPr/>
          </p:nvSpPr>
          <p:spPr>
            <a:xfrm>
              <a:off x="4138910" y="4077056"/>
              <a:ext cx="661181" cy="166116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9F853EA-5D7D-D113-299A-1FAF23D03CE2}"/>
                </a:ext>
              </a:extLst>
            </p:cNvPr>
            <p:cNvSpPr/>
            <p:nvPr/>
          </p:nvSpPr>
          <p:spPr>
            <a:xfrm>
              <a:off x="5298537" y="4263453"/>
              <a:ext cx="661181" cy="1486485"/>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9D31FB7C-8B2E-BF06-A030-8210A0D391E6}"/>
                </a:ext>
              </a:extLst>
            </p:cNvPr>
            <p:cNvSpPr/>
            <p:nvPr/>
          </p:nvSpPr>
          <p:spPr>
            <a:xfrm>
              <a:off x="6328554" y="4587009"/>
              <a:ext cx="661181" cy="117934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B0C6660B-0804-D1FA-BDC4-88471A3381E9}"/>
                </a:ext>
              </a:extLst>
            </p:cNvPr>
            <p:cNvSpPr/>
            <p:nvPr/>
          </p:nvSpPr>
          <p:spPr>
            <a:xfrm>
              <a:off x="7358571" y="4966837"/>
              <a:ext cx="661181" cy="79951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479D444-4459-3372-1CA0-B4BA715B08D3}"/>
                </a:ext>
              </a:extLst>
            </p:cNvPr>
            <p:cNvSpPr/>
            <p:nvPr/>
          </p:nvSpPr>
          <p:spPr>
            <a:xfrm>
              <a:off x="8388588" y="5121581"/>
              <a:ext cx="661181" cy="644769"/>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CA0262DC-2FC4-471D-4D72-91AF29C5B916}"/>
                </a:ext>
              </a:extLst>
            </p:cNvPr>
            <p:cNvSpPr/>
            <p:nvPr/>
          </p:nvSpPr>
          <p:spPr>
            <a:xfrm>
              <a:off x="9418605" y="5220055"/>
              <a:ext cx="661181" cy="529883"/>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9DC3F1FD-41C2-B432-CF02-D773D72F7635}"/>
                </a:ext>
              </a:extLst>
            </p:cNvPr>
            <p:cNvSpPr/>
            <p:nvPr/>
          </p:nvSpPr>
          <p:spPr>
            <a:xfrm>
              <a:off x="10448622" y="5346665"/>
              <a:ext cx="661181" cy="419686"/>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FC2A2BEC-0F5B-3E72-B5E4-FA785DD80B9C}"/>
                </a:ext>
              </a:extLst>
            </p:cNvPr>
            <p:cNvSpPr txBox="1"/>
            <p:nvPr/>
          </p:nvSpPr>
          <p:spPr>
            <a:xfrm>
              <a:off x="432291" y="5882821"/>
              <a:ext cx="901474" cy="584775"/>
            </a:xfrm>
            <a:prstGeom prst="rect">
              <a:avLst/>
            </a:prstGeom>
            <a:grpFill/>
          </p:spPr>
          <p:txBody>
            <a:bodyPr wrap="square" rtlCol="0">
              <a:spAutoFit/>
            </a:bodyPr>
            <a:lstStyle/>
            <a:p>
              <a:pPr algn="ctr"/>
              <a:r>
                <a:rPr lang="en-US" sz="1600" b="1" dirty="0">
                  <a:solidFill>
                    <a:srgbClr val="FFFF00"/>
                  </a:solidFill>
                </a:rPr>
                <a:t>Delta Airlines</a:t>
              </a:r>
              <a:endParaRPr lang="en-IN" sz="1600" b="1" dirty="0">
                <a:solidFill>
                  <a:srgbClr val="FFFF00"/>
                </a:solidFill>
              </a:endParaRPr>
            </a:p>
          </p:txBody>
        </p:sp>
        <p:sp>
          <p:nvSpPr>
            <p:cNvPr id="27" name="TextBox 26">
              <a:extLst>
                <a:ext uri="{FF2B5EF4-FFF2-40B4-BE49-F238E27FC236}">
                  <a16:creationId xmlns:a16="http://schemas.microsoft.com/office/drawing/2014/main" id="{F843391D-E1E6-9B46-9ABE-F5C69CBA64FC}"/>
                </a:ext>
              </a:extLst>
            </p:cNvPr>
            <p:cNvSpPr txBox="1"/>
            <p:nvPr/>
          </p:nvSpPr>
          <p:spPr>
            <a:xfrm>
              <a:off x="1472676" y="5895857"/>
              <a:ext cx="1167076" cy="584775"/>
            </a:xfrm>
            <a:prstGeom prst="rect">
              <a:avLst/>
            </a:prstGeom>
            <a:grpFill/>
          </p:spPr>
          <p:txBody>
            <a:bodyPr wrap="square" rtlCol="0">
              <a:spAutoFit/>
            </a:bodyPr>
            <a:lstStyle/>
            <a:p>
              <a:pPr algn="ctr"/>
              <a:r>
                <a:rPr lang="en-US" sz="1600" b="1" dirty="0">
                  <a:solidFill>
                    <a:srgbClr val="FFFF00"/>
                  </a:solidFill>
                </a:rPr>
                <a:t>Southwest Airlines</a:t>
              </a:r>
              <a:endParaRPr lang="en-IN" sz="1600" b="1" dirty="0">
                <a:solidFill>
                  <a:srgbClr val="FFFF00"/>
                </a:solidFill>
              </a:endParaRPr>
            </a:p>
          </p:txBody>
        </p:sp>
        <p:sp>
          <p:nvSpPr>
            <p:cNvPr id="28" name="TextBox 27">
              <a:extLst>
                <a:ext uri="{FF2B5EF4-FFF2-40B4-BE49-F238E27FC236}">
                  <a16:creationId xmlns:a16="http://schemas.microsoft.com/office/drawing/2014/main" id="{211602C7-2F93-5253-8566-70C04D4235F7}"/>
                </a:ext>
              </a:extLst>
            </p:cNvPr>
            <p:cNvSpPr txBox="1"/>
            <p:nvPr/>
          </p:nvSpPr>
          <p:spPr>
            <a:xfrm>
              <a:off x="2699306" y="5895859"/>
              <a:ext cx="1167075" cy="584775"/>
            </a:xfrm>
            <a:prstGeom prst="rect">
              <a:avLst/>
            </a:prstGeom>
            <a:grpFill/>
          </p:spPr>
          <p:txBody>
            <a:bodyPr wrap="square" rtlCol="0">
              <a:spAutoFit/>
            </a:bodyPr>
            <a:lstStyle/>
            <a:p>
              <a:pPr algn="ctr"/>
              <a:r>
                <a:rPr lang="en-US" sz="1600" b="1" dirty="0">
                  <a:solidFill>
                    <a:srgbClr val="FFFF00"/>
                  </a:solidFill>
                </a:rPr>
                <a:t>Continental Airlines</a:t>
              </a:r>
              <a:endParaRPr lang="en-IN" sz="1600" b="1" dirty="0">
                <a:solidFill>
                  <a:srgbClr val="FFFF00"/>
                </a:solidFill>
              </a:endParaRPr>
            </a:p>
          </p:txBody>
        </p:sp>
        <p:sp>
          <p:nvSpPr>
            <p:cNvPr id="29" name="TextBox 28">
              <a:extLst>
                <a:ext uri="{FF2B5EF4-FFF2-40B4-BE49-F238E27FC236}">
                  <a16:creationId xmlns:a16="http://schemas.microsoft.com/office/drawing/2014/main" id="{4225BF74-10F0-8A0F-53E4-5FDF5B9AA724}"/>
                </a:ext>
              </a:extLst>
            </p:cNvPr>
            <p:cNvSpPr txBox="1"/>
            <p:nvPr/>
          </p:nvSpPr>
          <p:spPr>
            <a:xfrm>
              <a:off x="6096000" y="5895857"/>
              <a:ext cx="1215347" cy="830997"/>
            </a:xfrm>
            <a:prstGeom prst="rect">
              <a:avLst/>
            </a:prstGeom>
            <a:grpFill/>
          </p:spPr>
          <p:txBody>
            <a:bodyPr wrap="square" rtlCol="0">
              <a:spAutoFit/>
            </a:bodyPr>
            <a:lstStyle/>
            <a:p>
              <a:pPr algn="ctr"/>
              <a:r>
                <a:rPr lang="en-US" sz="1600" b="1" dirty="0">
                  <a:solidFill>
                    <a:srgbClr val="FFFF00"/>
                  </a:solidFill>
                </a:rPr>
                <a:t>American Eagle Airlines</a:t>
              </a:r>
              <a:endParaRPr lang="en-IN" sz="1600" b="1" dirty="0">
                <a:solidFill>
                  <a:srgbClr val="FFFF00"/>
                </a:solidFill>
              </a:endParaRPr>
            </a:p>
          </p:txBody>
        </p:sp>
        <p:sp>
          <p:nvSpPr>
            <p:cNvPr id="30" name="TextBox 29">
              <a:extLst>
                <a:ext uri="{FF2B5EF4-FFF2-40B4-BE49-F238E27FC236}">
                  <a16:creationId xmlns:a16="http://schemas.microsoft.com/office/drawing/2014/main" id="{F60CB613-786F-099F-3966-1567B4814AD9}"/>
                </a:ext>
              </a:extLst>
            </p:cNvPr>
            <p:cNvSpPr txBox="1"/>
            <p:nvPr/>
          </p:nvSpPr>
          <p:spPr>
            <a:xfrm>
              <a:off x="5017827" y="5910876"/>
              <a:ext cx="941294" cy="584775"/>
            </a:xfrm>
            <a:prstGeom prst="rect">
              <a:avLst/>
            </a:prstGeom>
            <a:grpFill/>
          </p:spPr>
          <p:txBody>
            <a:bodyPr wrap="square" rtlCol="0">
              <a:spAutoFit/>
            </a:bodyPr>
            <a:lstStyle/>
            <a:p>
              <a:pPr algn="ctr"/>
              <a:r>
                <a:rPr lang="en-US" sz="1600" b="1" dirty="0">
                  <a:solidFill>
                    <a:srgbClr val="FFFF00"/>
                  </a:solidFill>
                </a:rPr>
                <a:t>Sky-west Airlines</a:t>
              </a:r>
              <a:endParaRPr lang="en-IN" sz="1600" b="1" dirty="0">
                <a:solidFill>
                  <a:srgbClr val="FFFF00"/>
                </a:solidFill>
              </a:endParaRPr>
            </a:p>
          </p:txBody>
        </p:sp>
        <p:sp>
          <p:nvSpPr>
            <p:cNvPr id="31" name="TextBox 30">
              <a:extLst>
                <a:ext uri="{FF2B5EF4-FFF2-40B4-BE49-F238E27FC236}">
                  <a16:creationId xmlns:a16="http://schemas.microsoft.com/office/drawing/2014/main" id="{21B3F78A-7AE6-8C51-9E32-2DB222AA6C9E}"/>
                </a:ext>
              </a:extLst>
            </p:cNvPr>
            <p:cNvSpPr txBox="1"/>
            <p:nvPr/>
          </p:nvSpPr>
          <p:spPr>
            <a:xfrm>
              <a:off x="3991367" y="5895857"/>
              <a:ext cx="901474" cy="482519"/>
            </a:xfrm>
            <a:prstGeom prst="rect">
              <a:avLst/>
            </a:prstGeom>
            <a:grpFill/>
          </p:spPr>
          <p:txBody>
            <a:bodyPr wrap="square" rtlCol="0">
              <a:spAutoFit/>
            </a:bodyPr>
            <a:lstStyle/>
            <a:p>
              <a:pPr algn="ctr"/>
              <a:r>
                <a:rPr lang="en-US" sz="1600" b="1" dirty="0">
                  <a:solidFill>
                    <a:srgbClr val="FFFF00"/>
                  </a:solidFill>
                </a:rPr>
                <a:t>US Airways</a:t>
              </a:r>
              <a:endParaRPr lang="en-IN" sz="1600" b="1" dirty="0">
                <a:solidFill>
                  <a:srgbClr val="FFFF00"/>
                </a:solidFill>
              </a:endParaRPr>
            </a:p>
          </p:txBody>
        </p:sp>
        <p:sp>
          <p:nvSpPr>
            <p:cNvPr id="32" name="TextBox 31">
              <a:extLst>
                <a:ext uri="{FF2B5EF4-FFF2-40B4-BE49-F238E27FC236}">
                  <a16:creationId xmlns:a16="http://schemas.microsoft.com/office/drawing/2014/main" id="{8A6EB768-76B4-773D-CA67-5E15AADA2B03}"/>
                </a:ext>
              </a:extLst>
            </p:cNvPr>
            <p:cNvSpPr txBox="1"/>
            <p:nvPr/>
          </p:nvSpPr>
          <p:spPr>
            <a:xfrm>
              <a:off x="10456444" y="5882820"/>
              <a:ext cx="1010631" cy="584775"/>
            </a:xfrm>
            <a:prstGeom prst="rect">
              <a:avLst/>
            </a:prstGeom>
            <a:grpFill/>
          </p:spPr>
          <p:txBody>
            <a:bodyPr wrap="square" rtlCol="0">
              <a:spAutoFit/>
            </a:bodyPr>
            <a:lstStyle/>
            <a:p>
              <a:pPr algn="ctr"/>
              <a:r>
                <a:rPr lang="en-US" sz="1600" b="1" dirty="0">
                  <a:solidFill>
                    <a:srgbClr val="FFFF00"/>
                  </a:solidFill>
                </a:rPr>
                <a:t>American Airlines</a:t>
              </a:r>
              <a:endParaRPr lang="en-IN" sz="1600" b="1" dirty="0">
                <a:solidFill>
                  <a:srgbClr val="FFFF00"/>
                </a:solidFill>
              </a:endParaRPr>
            </a:p>
          </p:txBody>
        </p:sp>
        <p:sp>
          <p:nvSpPr>
            <p:cNvPr id="33" name="TextBox 32">
              <a:extLst>
                <a:ext uri="{FF2B5EF4-FFF2-40B4-BE49-F238E27FC236}">
                  <a16:creationId xmlns:a16="http://schemas.microsoft.com/office/drawing/2014/main" id="{9D06F7FD-977D-54DD-171C-9C8D4F6962C6}"/>
                </a:ext>
              </a:extLst>
            </p:cNvPr>
            <p:cNvSpPr txBox="1"/>
            <p:nvPr/>
          </p:nvSpPr>
          <p:spPr>
            <a:xfrm>
              <a:off x="7358571" y="5882818"/>
              <a:ext cx="941294" cy="584775"/>
            </a:xfrm>
            <a:prstGeom prst="rect">
              <a:avLst/>
            </a:prstGeom>
            <a:grpFill/>
          </p:spPr>
          <p:txBody>
            <a:bodyPr wrap="square" rtlCol="0">
              <a:spAutoFit/>
            </a:bodyPr>
            <a:lstStyle/>
            <a:p>
              <a:pPr algn="ctr"/>
              <a:r>
                <a:rPr lang="en-US" sz="1600" b="1" dirty="0">
                  <a:solidFill>
                    <a:srgbClr val="FFFF00"/>
                  </a:solidFill>
                </a:rPr>
                <a:t>AirTran Airlines</a:t>
              </a:r>
              <a:endParaRPr lang="en-IN" sz="1600" b="1" dirty="0">
                <a:solidFill>
                  <a:srgbClr val="FFFF00"/>
                </a:solidFill>
              </a:endParaRPr>
            </a:p>
          </p:txBody>
        </p:sp>
        <p:sp>
          <p:nvSpPr>
            <p:cNvPr id="34" name="TextBox 33">
              <a:extLst>
                <a:ext uri="{FF2B5EF4-FFF2-40B4-BE49-F238E27FC236}">
                  <a16:creationId xmlns:a16="http://schemas.microsoft.com/office/drawing/2014/main" id="{623354A9-D2E2-F3BF-3780-7F094FC84763}"/>
                </a:ext>
              </a:extLst>
            </p:cNvPr>
            <p:cNvSpPr txBox="1"/>
            <p:nvPr/>
          </p:nvSpPr>
          <p:spPr>
            <a:xfrm>
              <a:off x="8375592" y="5882818"/>
              <a:ext cx="901474" cy="584775"/>
            </a:xfrm>
            <a:prstGeom prst="rect">
              <a:avLst/>
            </a:prstGeom>
            <a:grpFill/>
          </p:spPr>
          <p:txBody>
            <a:bodyPr wrap="square" rtlCol="0">
              <a:spAutoFit/>
            </a:bodyPr>
            <a:lstStyle/>
            <a:p>
              <a:pPr algn="ctr"/>
              <a:r>
                <a:rPr lang="en-US" sz="1600" b="1" dirty="0">
                  <a:solidFill>
                    <a:srgbClr val="FFFF00"/>
                  </a:solidFill>
                </a:rPr>
                <a:t>Alaska Airlines</a:t>
              </a:r>
              <a:endParaRPr lang="en-IN" sz="1600" b="1" dirty="0">
                <a:solidFill>
                  <a:srgbClr val="FFFF00"/>
                </a:solidFill>
              </a:endParaRPr>
            </a:p>
          </p:txBody>
        </p:sp>
        <p:sp>
          <p:nvSpPr>
            <p:cNvPr id="35" name="TextBox 34">
              <a:extLst>
                <a:ext uri="{FF2B5EF4-FFF2-40B4-BE49-F238E27FC236}">
                  <a16:creationId xmlns:a16="http://schemas.microsoft.com/office/drawing/2014/main" id="{212EFC00-FB5A-53D8-DEAE-C4F670F71473}"/>
                </a:ext>
              </a:extLst>
            </p:cNvPr>
            <p:cNvSpPr txBox="1"/>
            <p:nvPr/>
          </p:nvSpPr>
          <p:spPr>
            <a:xfrm>
              <a:off x="9404087" y="5882819"/>
              <a:ext cx="941294" cy="584775"/>
            </a:xfrm>
            <a:prstGeom prst="rect">
              <a:avLst/>
            </a:prstGeom>
            <a:grpFill/>
          </p:spPr>
          <p:txBody>
            <a:bodyPr wrap="square" rtlCol="0">
              <a:spAutoFit/>
            </a:bodyPr>
            <a:lstStyle/>
            <a:p>
              <a:pPr algn="ctr"/>
              <a:r>
                <a:rPr lang="en-US" sz="1600" b="1" dirty="0">
                  <a:solidFill>
                    <a:srgbClr val="FFFF00"/>
                  </a:solidFill>
                </a:rPr>
                <a:t>JetBlue Airlines</a:t>
              </a:r>
              <a:endParaRPr lang="en-IN" sz="1600" b="1" dirty="0">
                <a:solidFill>
                  <a:srgbClr val="FFFF00"/>
                </a:solidFill>
              </a:endParaRPr>
            </a:p>
          </p:txBody>
        </p:sp>
      </p:grpSp>
      <p:sp>
        <p:nvSpPr>
          <p:cNvPr id="36" name="TextBox 35">
            <a:extLst>
              <a:ext uri="{FF2B5EF4-FFF2-40B4-BE49-F238E27FC236}">
                <a16:creationId xmlns:a16="http://schemas.microsoft.com/office/drawing/2014/main" id="{93E38672-68FC-A902-0BDC-AFDD0FC047C7}"/>
              </a:ext>
            </a:extLst>
          </p:cNvPr>
          <p:cNvSpPr txBox="1"/>
          <p:nvPr/>
        </p:nvSpPr>
        <p:spPr>
          <a:xfrm>
            <a:off x="1574850" y="1237634"/>
            <a:ext cx="831685" cy="338554"/>
          </a:xfrm>
          <a:prstGeom prst="rect">
            <a:avLst/>
          </a:prstGeom>
          <a:noFill/>
        </p:spPr>
        <p:txBody>
          <a:bodyPr wrap="square" rtlCol="0">
            <a:spAutoFit/>
          </a:bodyPr>
          <a:lstStyle/>
          <a:p>
            <a:r>
              <a:rPr lang="en-US" sz="1600" b="1" dirty="0">
                <a:solidFill>
                  <a:schemeClr val="bg1"/>
                </a:solidFill>
              </a:rPr>
              <a:t>20.53%</a:t>
            </a:r>
            <a:endParaRPr lang="en-IN" sz="1600" b="1" dirty="0">
              <a:solidFill>
                <a:schemeClr val="bg1"/>
              </a:solidFill>
            </a:endParaRPr>
          </a:p>
        </p:txBody>
      </p:sp>
      <p:sp>
        <p:nvSpPr>
          <p:cNvPr id="37" name="TextBox 36">
            <a:extLst>
              <a:ext uri="{FF2B5EF4-FFF2-40B4-BE49-F238E27FC236}">
                <a16:creationId xmlns:a16="http://schemas.microsoft.com/office/drawing/2014/main" id="{B4BF9248-2ADF-26D3-96DF-3A7B39A46A2C}"/>
              </a:ext>
            </a:extLst>
          </p:cNvPr>
          <p:cNvSpPr txBox="1"/>
          <p:nvPr/>
        </p:nvSpPr>
        <p:spPr>
          <a:xfrm>
            <a:off x="2860759" y="2648580"/>
            <a:ext cx="831685" cy="338554"/>
          </a:xfrm>
          <a:prstGeom prst="rect">
            <a:avLst/>
          </a:prstGeom>
          <a:noFill/>
        </p:spPr>
        <p:txBody>
          <a:bodyPr wrap="square" rtlCol="0">
            <a:spAutoFit/>
          </a:bodyPr>
          <a:lstStyle/>
          <a:p>
            <a:r>
              <a:rPr lang="en-US" sz="1600" b="1" dirty="0">
                <a:solidFill>
                  <a:schemeClr val="bg1"/>
                </a:solidFill>
              </a:rPr>
              <a:t>12.44%</a:t>
            </a:r>
            <a:endParaRPr lang="en-IN" sz="1600" b="1" dirty="0">
              <a:solidFill>
                <a:schemeClr val="bg1"/>
              </a:solidFill>
            </a:endParaRPr>
          </a:p>
        </p:txBody>
      </p:sp>
      <p:sp>
        <p:nvSpPr>
          <p:cNvPr id="38" name="TextBox 37">
            <a:extLst>
              <a:ext uri="{FF2B5EF4-FFF2-40B4-BE49-F238E27FC236}">
                <a16:creationId xmlns:a16="http://schemas.microsoft.com/office/drawing/2014/main" id="{C094FD2E-C77C-D7D6-AE56-89DC6008360E}"/>
              </a:ext>
            </a:extLst>
          </p:cNvPr>
          <p:cNvSpPr txBox="1"/>
          <p:nvPr/>
        </p:nvSpPr>
        <p:spPr>
          <a:xfrm>
            <a:off x="4115928" y="3202012"/>
            <a:ext cx="831685" cy="338554"/>
          </a:xfrm>
          <a:prstGeom prst="rect">
            <a:avLst/>
          </a:prstGeom>
          <a:noFill/>
        </p:spPr>
        <p:txBody>
          <a:bodyPr wrap="square" rtlCol="0">
            <a:spAutoFit/>
          </a:bodyPr>
          <a:lstStyle/>
          <a:p>
            <a:r>
              <a:rPr lang="en-US" sz="1600" b="1" dirty="0">
                <a:solidFill>
                  <a:schemeClr val="bg1"/>
                </a:solidFill>
              </a:rPr>
              <a:t>11.55%</a:t>
            </a:r>
            <a:endParaRPr lang="en-IN" sz="1600" b="1" dirty="0">
              <a:solidFill>
                <a:schemeClr val="bg1"/>
              </a:solidFill>
            </a:endParaRPr>
          </a:p>
        </p:txBody>
      </p:sp>
      <p:sp>
        <p:nvSpPr>
          <p:cNvPr id="39" name="TextBox 38">
            <a:extLst>
              <a:ext uri="{FF2B5EF4-FFF2-40B4-BE49-F238E27FC236}">
                <a16:creationId xmlns:a16="http://schemas.microsoft.com/office/drawing/2014/main" id="{81091F6B-73FE-1E81-3A51-D2F8D9AA1218}"/>
              </a:ext>
            </a:extLst>
          </p:cNvPr>
          <p:cNvSpPr txBox="1"/>
          <p:nvPr/>
        </p:nvSpPr>
        <p:spPr>
          <a:xfrm>
            <a:off x="5316741" y="3406168"/>
            <a:ext cx="831685" cy="338554"/>
          </a:xfrm>
          <a:prstGeom prst="rect">
            <a:avLst/>
          </a:prstGeom>
          <a:noFill/>
        </p:spPr>
        <p:txBody>
          <a:bodyPr wrap="square" rtlCol="0">
            <a:spAutoFit/>
          </a:bodyPr>
          <a:lstStyle/>
          <a:p>
            <a:r>
              <a:rPr lang="en-US" sz="1600" b="1" dirty="0">
                <a:solidFill>
                  <a:schemeClr val="bg1"/>
                </a:solidFill>
              </a:rPr>
              <a:t>10.54%</a:t>
            </a:r>
            <a:endParaRPr lang="en-IN" sz="1600" b="1" dirty="0">
              <a:solidFill>
                <a:schemeClr val="bg1"/>
              </a:solidFill>
            </a:endParaRPr>
          </a:p>
        </p:txBody>
      </p:sp>
      <p:sp>
        <p:nvSpPr>
          <p:cNvPr id="40" name="TextBox 39">
            <a:extLst>
              <a:ext uri="{FF2B5EF4-FFF2-40B4-BE49-F238E27FC236}">
                <a16:creationId xmlns:a16="http://schemas.microsoft.com/office/drawing/2014/main" id="{389F4D16-58E1-CF2E-61EC-FE57D5229090}"/>
              </a:ext>
            </a:extLst>
          </p:cNvPr>
          <p:cNvSpPr txBox="1"/>
          <p:nvPr/>
        </p:nvSpPr>
        <p:spPr>
          <a:xfrm>
            <a:off x="6489637" y="3818108"/>
            <a:ext cx="773109" cy="338554"/>
          </a:xfrm>
          <a:prstGeom prst="rect">
            <a:avLst/>
          </a:prstGeom>
          <a:noFill/>
        </p:spPr>
        <p:txBody>
          <a:bodyPr wrap="square" rtlCol="0">
            <a:spAutoFit/>
          </a:bodyPr>
          <a:lstStyle/>
          <a:p>
            <a:r>
              <a:rPr lang="en-US" sz="1600" b="1" dirty="0">
                <a:solidFill>
                  <a:schemeClr val="bg1"/>
                </a:solidFill>
              </a:rPr>
              <a:t>7.98%</a:t>
            </a:r>
            <a:endParaRPr lang="en-IN" sz="1600" b="1" dirty="0">
              <a:solidFill>
                <a:schemeClr val="bg1"/>
              </a:solidFill>
            </a:endParaRPr>
          </a:p>
        </p:txBody>
      </p:sp>
      <p:sp>
        <p:nvSpPr>
          <p:cNvPr id="41" name="TextBox 40">
            <a:extLst>
              <a:ext uri="{FF2B5EF4-FFF2-40B4-BE49-F238E27FC236}">
                <a16:creationId xmlns:a16="http://schemas.microsoft.com/office/drawing/2014/main" id="{950DE5EE-6B1A-EDD5-7BB1-9E780ADE7BB6}"/>
              </a:ext>
            </a:extLst>
          </p:cNvPr>
          <p:cNvSpPr txBox="1"/>
          <p:nvPr/>
        </p:nvSpPr>
        <p:spPr>
          <a:xfrm>
            <a:off x="7629984" y="4301685"/>
            <a:ext cx="830850" cy="338554"/>
          </a:xfrm>
          <a:prstGeom prst="rect">
            <a:avLst/>
          </a:prstGeom>
          <a:noFill/>
        </p:spPr>
        <p:txBody>
          <a:bodyPr wrap="square" rtlCol="0">
            <a:spAutoFit/>
          </a:bodyPr>
          <a:lstStyle/>
          <a:p>
            <a:r>
              <a:rPr lang="en-US" sz="1600" b="1" dirty="0">
                <a:solidFill>
                  <a:schemeClr val="bg1"/>
                </a:solidFill>
              </a:rPr>
              <a:t>4.29%</a:t>
            </a:r>
            <a:endParaRPr lang="en-IN" sz="1600" b="1" dirty="0">
              <a:solidFill>
                <a:schemeClr val="bg1"/>
              </a:solidFill>
            </a:endParaRPr>
          </a:p>
        </p:txBody>
      </p:sp>
      <p:sp>
        <p:nvSpPr>
          <p:cNvPr id="42" name="TextBox 41">
            <a:extLst>
              <a:ext uri="{FF2B5EF4-FFF2-40B4-BE49-F238E27FC236}">
                <a16:creationId xmlns:a16="http://schemas.microsoft.com/office/drawing/2014/main" id="{B5FE7277-2CE2-B4BD-C757-4EE602466878}"/>
              </a:ext>
            </a:extLst>
          </p:cNvPr>
          <p:cNvSpPr txBox="1"/>
          <p:nvPr/>
        </p:nvSpPr>
        <p:spPr>
          <a:xfrm flipH="1">
            <a:off x="8755354" y="4470962"/>
            <a:ext cx="801312" cy="338554"/>
          </a:xfrm>
          <a:prstGeom prst="rect">
            <a:avLst/>
          </a:prstGeom>
          <a:noFill/>
        </p:spPr>
        <p:txBody>
          <a:bodyPr wrap="square" rtlCol="0">
            <a:spAutoFit/>
          </a:bodyPr>
          <a:lstStyle/>
          <a:p>
            <a:r>
              <a:rPr lang="en-US" sz="1600" b="1" dirty="0">
                <a:solidFill>
                  <a:schemeClr val="bg1"/>
                </a:solidFill>
              </a:rPr>
              <a:t>4.03%</a:t>
            </a:r>
            <a:endParaRPr lang="en-IN" sz="1600" b="1" dirty="0">
              <a:solidFill>
                <a:schemeClr val="bg1"/>
              </a:solidFill>
            </a:endParaRPr>
          </a:p>
        </p:txBody>
      </p:sp>
      <p:sp>
        <p:nvSpPr>
          <p:cNvPr id="43" name="TextBox 42">
            <a:extLst>
              <a:ext uri="{FF2B5EF4-FFF2-40B4-BE49-F238E27FC236}">
                <a16:creationId xmlns:a16="http://schemas.microsoft.com/office/drawing/2014/main" id="{14356199-895C-4D4B-AA5D-44CF0A5EAD21}"/>
              </a:ext>
            </a:extLst>
          </p:cNvPr>
          <p:cNvSpPr txBox="1"/>
          <p:nvPr/>
        </p:nvSpPr>
        <p:spPr>
          <a:xfrm>
            <a:off x="9842806" y="4587151"/>
            <a:ext cx="802616" cy="338554"/>
          </a:xfrm>
          <a:prstGeom prst="rect">
            <a:avLst/>
          </a:prstGeom>
          <a:noFill/>
        </p:spPr>
        <p:txBody>
          <a:bodyPr wrap="square" rtlCol="0">
            <a:spAutoFit/>
          </a:bodyPr>
          <a:lstStyle/>
          <a:p>
            <a:r>
              <a:rPr lang="en-US" sz="1600" b="1" dirty="0">
                <a:solidFill>
                  <a:schemeClr val="bg1"/>
                </a:solidFill>
              </a:rPr>
              <a:t>3.98%</a:t>
            </a:r>
            <a:endParaRPr lang="en-IN" sz="1600" b="1" dirty="0">
              <a:solidFill>
                <a:schemeClr val="bg1"/>
              </a:solidFill>
            </a:endParaRPr>
          </a:p>
        </p:txBody>
      </p:sp>
      <p:sp>
        <p:nvSpPr>
          <p:cNvPr id="45" name="TextBox 44">
            <a:extLst>
              <a:ext uri="{FF2B5EF4-FFF2-40B4-BE49-F238E27FC236}">
                <a16:creationId xmlns:a16="http://schemas.microsoft.com/office/drawing/2014/main" id="{E7C048F5-FB98-61A4-B7AA-1E42047AEE18}"/>
              </a:ext>
            </a:extLst>
          </p:cNvPr>
          <p:cNvSpPr txBox="1"/>
          <p:nvPr/>
        </p:nvSpPr>
        <p:spPr>
          <a:xfrm>
            <a:off x="4453611" y="1357795"/>
            <a:ext cx="7597914" cy="1200329"/>
          </a:xfrm>
          <a:prstGeom prst="rect">
            <a:avLst/>
          </a:prstGeom>
          <a:noFill/>
        </p:spPr>
        <p:txBody>
          <a:bodyPr wrap="square" rtlCol="0">
            <a:spAutoFit/>
          </a:bodyPr>
          <a:lstStyle/>
          <a:p>
            <a:r>
              <a:rPr lang="en-US" dirty="0">
                <a:solidFill>
                  <a:schemeClr val="bg1"/>
                </a:solidFill>
              </a:rPr>
              <a:t>The capacity load factor among the evaluated airlines is led by Delta Airlines, followed by Southwest Airlines and US Airways. </a:t>
            </a:r>
            <a:r>
              <a:rPr lang="en-US" b="0" i="0" dirty="0">
                <a:solidFill>
                  <a:schemeClr val="bg1"/>
                </a:solidFill>
                <a:effectLst/>
              </a:rPr>
              <a:t>Delta Air Lines leads the industry in load factor measurements because it emphasizes premium services and international routes, which typically achieve higher passenger occupancy. </a:t>
            </a:r>
            <a:endParaRPr lang="en-IN" dirty="0">
              <a:solidFill>
                <a:schemeClr val="bg1"/>
              </a:solidFill>
            </a:endParaRPr>
          </a:p>
        </p:txBody>
      </p:sp>
      <p:sp>
        <p:nvSpPr>
          <p:cNvPr id="3" name="TextBox 2">
            <a:extLst>
              <a:ext uri="{FF2B5EF4-FFF2-40B4-BE49-F238E27FC236}">
                <a16:creationId xmlns:a16="http://schemas.microsoft.com/office/drawing/2014/main" id="{522D51E1-4A8C-730E-B8C5-9139001CBC04}"/>
              </a:ext>
            </a:extLst>
          </p:cNvPr>
          <p:cNvSpPr txBox="1"/>
          <p:nvPr/>
        </p:nvSpPr>
        <p:spPr>
          <a:xfrm>
            <a:off x="10931562" y="4743745"/>
            <a:ext cx="802616" cy="338554"/>
          </a:xfrm>
          <a:prstGeom prst="rect">
            <a:avLst/>
          </a:prstGeom>
          <a:noFill/>
        </p:spPr>
        <p:txBody>
          <a:bodyPr wrap="square" rtlCol="0">
            <a:spAutoFit/>
          </a:bodyPr>
          <a:lstStyle/>
          <a:p>
            <a:r>
              <a:rPr lang="en-US" sz="1600" b="1" dirty="0">
                <a:solidFill>
                  <a:schemeClr val="bg1"/>
                </a:solidFill>
              </a:rPr>
              <a:t>3.38%</a:t>
            </a:r>
            <a:endParaRPr lang="en-IN" sz="1600" b="1" dirty="0">
              <a:solidFill>
                <a:schemeClr val="bg1"/>
              </a:solidFill>
            </a:endParaRPr>
          </a:p>
        </p:txBody>
      </p:sp>
      <p:sp>
        <p:nvSpPr>
          <p:cNvPr id="4" name="TextBox 3">
            <a:extLst>
              <a:ext uri="{FF2B5EF4-FFF2-40B4-BE49-F238E27FC236}">
                <a16:creationId xmlns:a16="http://schemas.microsoft.com/office/drawing/2014/main" id="{DF0BBCD7-F246-5A73-693E-4D6CF7C73077}"/>
              </a:ext>
            </a:extLst>
          </p:cNvPr>
          <p:cNvSpPr txBox="1"/>
          <p:nvPr/>
        </p:nvSpPr>
        <p:spPr>
          <a:xfrm>
            <a:off x="346763" y="1056022"/>
            <a:ext cx="831685" cy="338554"/>
          </a:xfrm>
          <a:prstGeom prst="rect">
            <a:avLst/>
          </a:prstGeom>
          <a:noFill/>
        </p:spPr>
        <p:txBody>
          <a:bodyPr wrap="square" rtlCol="0">
            <a:spAutoFit/>
          </a:bodyPr>
          <a:lstStyle/>
          <a:p>
            <a:r>
              <a:rPr lang="en-US" sz="1600" b="1" dirty="0">
                <a:solidFill>
                  <a:schemeClr val="bg1"/>
                </a:solidFill>
              </a:rPr>
              <a:t>21.28%</a:t>
            </a:r>
            <a:endParaRPr lang="en-IN" sz="1600" b="1" dirty="0">
              <a:solidFill>
                <a:schemeClr val="bg1"/>
              </a:solidFill>
            </a:endParaRPr>
          </a:p>
        </p:txBody>
      </p:sp>
    </p:spTree>
    <p:extLst>
      <p:ext uri="{BB962C8B-B14F-4D97-AF65-F5344CB8AC3E}">
        <p14:creationId xmlns:p14="http://schemas.microsoft.com/office/powerpoint/2010/main" val="20459548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wipe(down)">
                                      <p:cBhvr>
                                        <p:cTn id="12" dur="580">
                                          <p:stCondLst>
                                            <p:cond delay="0"/>
                                          </p:stCondLst>
                                        </p:cTn>
                                        <p:tgtEl>
                                          <p:spTgt spid="45">
                                            <p:txEl>
                                              <p:pRg st="0" end="0"/>
                                            </p:txEl>
                                          </p:spTgt>
                                        </p:tgtEl>
                                      </p:cBhvr>
                                    </p:animEffect>
                                    <p:anim calcmode="lin" valueType="num">
                                      <p:cBhvr>
                                        <p:cTn id="13" dur="1822" tmFilter="0,0; 0.14,0.36; 0.43,0.73; 0.71,0.91; 1.0,1.0">
                                          <p:stCondLst>
                                            <p:cond delay="0"/>
                                          </p:stCondLst>
                                        </p:cTn>
                                        <p:tgtEl>
                                          <p:spTgt spid="45">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5">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5">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5">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5">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5">
                                            <p:txEl>
                                              <p:pRg st="0" end="0"/>
                                            </p:txEl>
                                          </p:spTgt>
                                        </p:tgtEl>
                                      </p:cBhvr>
                                      <p:to x="100000" y="60000"/>
                                    </p:animScale>
                                    <p:animScale>
                                      <p:cBhvr>
                                        <p:cTn id="19" dur="166" decel="50000">
                                          <p:stCondLst>
                                            <p:cond delay="676"/>
                                          </p:stCondLst>
                                        </p:cTn>
                                        <p:tgtEl>
                                          <p:spTgt spid="45">
                                            <p:txEl>
                                              <p:pRg st="0" end="0"/>
                                            </p:txEl>
                                          </p:spTgt>
                                        </p:tgtEl>
                                      </p:cBhvr>
                                      <p:to x="100000" y="100000"/>
                                    </p:animScale>
                                    <p:animScale>
                                      <p:cBhvr>
                                        <p:cTn id="20" dur="26">
                                          <p:stCondLst>
                                            <p:cond delay="1312"/>
                                          </p:stCondLst>
                                        </p:cTn>
                                        <p:tgtEl>
                                          <p:spTgt spid="45">
                                            <p:txEl>
                                              <p:pRg st="0" end="0"/>
                                            </p:txEl>
                                          </p:spTgt>
                                        </p:tgtEl>
                                      </p:cBhvr>
                                      <p:to x="100000" y="80000"/>
                                    </p:animScale>
                                    <p:animScale>
                                      <p:cBhvr>
                                        <p:cTn id="21" dur="166" decel="50000">
                                          <p:stCondLst>
                                            <p:cond delay="1338"/>
                                          </p:stCondLst>
                                        </p:cTn>
                                        <p:tgtEl>
                                          <p:spTgt spid="45">
                                            <p:txEl>
                                              <p:pRg st="0" end="0"/>
                                            </p:txEl>
                                          </p:spTgt>
                                        </p:tgtEl>
                                      </p:cBhvr>
                                      <p:to x="100000" y="100000"/>
                                    </p:animScale>
                                    <p:animScale>
                                      <p:cBhvr>
                                        <p:cTn id="22" dur="26">
                                          <p:stCondLst>
                                            <p:cond delay="1642"/>
                                          </p:stCondLst>
                                        </p:cTn>
                                        <p:tgtEl>
                                          <p:spTgt spid="45">
                                            <p:txEl>
                                              <p:pRg st="0" end="0"/>
                                            </p:txEl>
                                          </p:spTgt>
                                        </p:tgtEl>
                                      </p:cBhvr>
                                      <p:to x="100000" y="90000"/>
                                    </p:animScale>
                                    <p:animScale>
                                      <p:cBhvr>
                                        <p:cTn id="23" dur="166" decel="50000">
                                          <p:stCondLst>
                                            <p:cond delay="1668"/>
                                          </p:stCondLst>
                                        </p:cTn>
                                        <p:tgtEl>
                                          <p:spTgt spid="45">
                                            <p:txEl>
                                              <p:pRg st="0" end="0"/>
                                            </p:txEl>
                                          </p:spTgt>
                                        </p:tgtEl>
                                      </p:cBhvr>
                                      <p:to x="100000" y="100000"/>
                                    </p:animScale>
                                    <p:animScale>
                                      <p:cBhvr>
                                        <p:cTn id="24" dur="26">
                                          <p:stCondLst>
                                            <p:cond delay="1808"/>
                                          </p:stCondLst>
                                        </p:cTn>
                                        <p:tgtEl>
                                          <p:spTgt spid="45">
                                            <p:txEl>
                                              <p:pRg st="0" end="0"/>
                                            </p:txEl>
                                          </p:spTgt>
                                        </p:tgtEl>
                                      </p:cBhvr>
                                      <p:to x="100000" y="95000"/>
                                    </p:animScale>
                                    <p:animScale>
                                      <p:cBhvr>
                                        <p:cTn id="25" dur="166" decel="50000">
                                          <p:stCondLst>
                                            <p:cond delay="1834"/>
                                          </p:stCondLst>
                                        </p:cTn>
                                        <p:tgtEl>
                                          <p:spTgt spid="45">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 2013 - 2022</Template>
  <TotalTime>1422</TotalTime>
  <Words>1376</Words>
  <Application>Microsoft Office PowerPoint</Application>
  <PresentationFormat>Widescreen</PresentationFormat>
  <Paragraphs>155</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Algerian</vt:lpstr>
      <vt:lpstr>Arial</vt:lpstr>
      <vt:lpstr>Calibri</vt:lpstr>
      <vt:lpstr>Calibri Light</vt:lpstr>
      <vt:lpstr>Georgia</vt:lpstr>
      <vt:lpstr>Pristina</vt:lpstr>
      <vt:lpstr>Symbol</vt:lpstr>
      <vt:lpstr>Times New Roman</vt:lpstr>
      <vt:lpstr>Wingdings</vt:lpstr>
      <vt:lpstr>Office Theme</vt:lpstr>
      <vt:lpstr>High Cloud Airlines Analysis</vt:lpstr>
      <vt:lpstr>Team Members</vt:lpstr>
      <vt:lpstr>Agenda</vt:lpstr>
      <vt:lpstr>Introduction</vt:lpstr>
      <vt:lpstr>key Contributions</vt:lpstr>
      <vt:lpstr>KPI’s</vt:lpstr>
      <vt:lpstr>Data-Base Metrics</vt:lpstr>
      <vt:lpstr>Load Factor % Analysis (Year, Quarter and Month)</vt:lpstr>
      <vt:lpstr>Load Factor % by Carrier</vt:lpstr>
      <vt:lpstr>Top 10 Carriers by Passenger Preference</vt:lpstr>
      <vt:lpstr>Top Routes Flight Count</vt:lpstr>
      <vt:lpstr>Weekend vs Weekday Load Factor</vt:lpstr>
      <vt:lpstr>Flights by Distance Group</vt:lpstr>
      <vt:lpstr>Excel Dashboard</vt:lpstr>
      <vt:lpstr>MY SQL Workbench</vt:lpstr>
      <vt:lpstr>Power-bi Dashboard</vt:lpstr>
      <vt:lpstr>PowerPoint Presentation</vt:lpstr>
      <vt:lpstr>Tableau Dashboard</vt:lpstr>
      <vt:lpstr>PowerPoint Presentation</vt:lpstr>
      <vt:lpstr>PowerPoint Presentation</vt:lpstr>
      <vt:lpstr>PowerPoint Presentation</vt:lpstr>
      <vt:lpstr>PowerPoint Presentation</vt:lpstr>
      <vt:lpstr>Summary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Olist Store Analysis</dc:title>
  <dc:creator>Ratnam veera Mohan kumar</dc:creator>
  <cp:lastModifiedBy>Ratnam veera Mohan kumar</cp:lastModifiedBy>
  <cp:revision>203</cp:revision>
  <dcterms:created xsi:type="dcterms:W3CDTF">2024-11-07T01:29:34Z</dcterms:created>
  <dcterms:modified xsi:type="dcterms:W3CDTF">2025-04-10T12:39:48Z</dcterms:modified>
</cp:coreProperties>
</file>