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6" r:id="rId3"/>
    <p:sldId id="269" r:id="rId4"/>
    <p:sldId id="258" r:id="rId5"/>
    <p:sldId id="264" r:id="rId6"/>
    <p:sldId id="260" r:id="rId7"/>
    <p:sldId id="261" r:id="rId8"/>
    <p:sldId id="262" r:id="rId9"/>
    <p:sldId id="263" r:id="rId10"/>
    <p:sldId id="259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2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6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8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4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B545-A39A-4362-904C-3499A82F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384" y="1316691"/>
            <a:ext cx="10201275" cy="1562099"/>
          </a:xfrm>
        </p:spPr>
        <p:txBody>
          <a:bodyPr/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PRESENTATION ON INSURANCE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7F7A-8AD3-4640-ACF1-17226878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6362700" cy="2600325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                                                   </a:t>
            </a:r>
            <a:r>
              <a:rPr lang="en-US" sz="3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Prepared By</a:t>
            </a:r>
          </a:p>
          <a:p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                                                               </a:t>
            </a:r>
            <a:r>
              <a:rPr lang="en-US" sz="25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Mandeep Singh</a:t>
            </a:r>
          </a:p>
          <a:p>
            <a:r>
              <a:rPr lang="en-US" sz="25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                                                   Ratnam Veera</a:t>
            </a:r>
          </a:p>
          <a:p>
            <a:r>
              <a:rPr lang="en-US" sz="25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                                                   </a:t>
            </a:r>
            <a:r>
              <a:rPr lang="en-US" sz="25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Bandi</a:t>
            </a:r>
            <a:r>
              <a:rPr lang="en-US" sz="25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 </a:t>
            </a:r>
            <a:r>
              <a:rPr lang="en-US" sz="25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Sukeerthi</a:t>
            </a:r>
            <a:endParaRPr lang="en-US" sz="25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gh Tower Text" panose="02040502050506030303" pitchFamily="18" charset="0"/>
            </a:endParaRPr>
          </a:p>
          <a:p>
            <a:r>
              <a:rPr lang="en-US" sz="25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                                                   </a:t>
            </a:r>
            <a:r>
              <a:rPr lang="en-US" sz="25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Rakshan</a:t>
            </a:r>
            <a:r>
              <a:rPr lang="en-US" sz="25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 M</a:t>
            </a:r>
          </a:p>
          <a:p>
            <a:r>
              <a:rPr lang="en-US" sz="25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  <a:t>                                                   Chandrika</a:t>
            </a:r>
          </a:p>
        </p:txBody>
      </p:sp>
    </p:spTree>
    <p:extLst>
      <p:ext uri="{BB962C8B-B14F-4D97-AF65-F5344CB8AC3E}">
        <p14:creationId xmlns:p14="http://schemas.microsoft.com/office/powerpoint/2010/main" val="10622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424E-084A-4C0F-B265-3FA8F13A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1925"/>
            <a:ext cx="9404723" cy="485775"/>
          </a:xfrm>
        </p:spPr>
        <p:txBody>
          <a:bodyPr/>
          <a:lstStyle/>
          <a:p>
            <a:r>
              <a:rPr lang="en-US" sz="2400" b="1" u="sng" dirty="0">
                <a:latin typeface="High Tower Text" panose="02040502050506030303" pitchFamily="18" charset="0"/>
              </a:rPr>
              <a:t>Tableau Policy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42CE3-8CC0-4BF0-8E57-A9EFBC64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04874"/>
            <a:ext cx="10572750" cy="5419725"/>
          </a:xfrm>
        </p:spPr>
      </p:pic>
    </p:spTree>
    <p:extLst>
      <p:ext uri="{BB962C8B-B14F-4D97-AF65-F5344CB8AC3E}">
        <p14:creationId xmlns:p14="http://schemas.microsoft.com/office/powerpoint/2010/main" val="29696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2B7C-C75F-4EFC-BC7E-593DBE293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9550"/>
            <a:ext cx="9209088" cy="704850"/>
          </a:xfrm>
        </p:spPr>
        <p:txBody>
          <a:bodyPr/>
          <a:lstStyle/>
          <a:p>
            <a:r>
              <a:rPr lang="en-US" sz="2400" b="1" u="sng" dirty="0">
                <a:latin typeface="High Tower Text" panose="02040502050506030303" pitchFamily="18" charset="0"/>
              </a:rPr>
              <a:t>Key Recommendations to improve sales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9E043-934F-4E53-8AA1-39493088E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75" y="1295399"/>
            <a:ext cx="10172700" cy="477202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High Tower Text" panose="02040502050506030303" pitchFamily="18" charset="0"/>
              </a:rPr>
              <a:t>1. Enhance Cross-Selling Efforts</a:t>
            </a:r>
          </a:p>
          <a:p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</a:rPr>
              <a:t>✅ </a:t>
            </a:r>
            <a:r>
              <a:rPr lang="en-US" sz="14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Increase Customer Awareness</a:t>
            </a:r>
            <a:r>
              <a:rPr lang="en-US" sz="1400" dirty="0">
                <a:solidFill>
                  <a:schemeClr val="tx1"/>
                </a:solidFill>
                <a:latin typeface="High Tower Text" panose="02040502050506030303" pitchFamily="18" charset="0"/>
              </a:rPr>
              <a:t> – Provide targeted promotions and personalized insurance bundles to existing customers.</a:t>
            </a:r>
            <a:br>
              <a:rPr lang="en-US" sz="1400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High Tower Text" panose="02040502050506030303" pitchFamily="18" charset="0"/>
              </a:rPr>
              <a:t>✅ </a:t>
            </a:r>
            <a:r>
              <a:rPr lang="en-US" sz="14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Train Account Executives</a:t>
            </a:r>
            <a:r>
              <a:rPr lang="en-US" sz="1400" dirty="0">
                <a:solidFill>
                  <a:schemeClr val="tx1"/>
                </a:solidFill>
                <a:latin typeface="High Tower Text" panose="02040502050506030303" pitchFamily="18" charset="0"/>
              </a:rPr>
              <a:t> – Improve their cross-sell strategies through workshops and performance-based incentives.</a:t>
            </a:r>
            <a:br>
              <a:rPr lang="en-US" sz="1400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High Tower Text" panose="02040502050506030303" pitchFamily="18" charset="0"/>
              </a:rPr>
              <a:t>✅ </a:t>
            </a:r>
            <a:r>
              <a:rPr lang="en-US" sz="14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Improve Invoicing Process</a:t>
            </a:r>
            <a:r>
              <a:rPr lang="en-US" sz="1400" dirty="0">
                <a:solidFill>
                  <a:schemeClr val="tx1"/>
                </a:solidFill>
                <a:latin typeface="High Tower Text" panose="02040502050506030303" pitchFamily="18" charset="0"/>
              </a:rPr>
              <a:t> – Since invoiced achievement is low (15.14%), streamline documentation and payment follow-ups.</a:t>
            </a:r>
          </a:p>
          <a:p>
            <a:endParaRPr lang="en-US" sz="1400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High Tower Text" panose="02040502050506030303" pitchFamily="18" charset="0"/>
              </a:rPr>
              <a:t>2. Strengthen New Business Acquisition</a:t>
            </a:r>
          </a:p>
          <a:p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</a:rPr>
              <a:t>🚀 </a:t>
            </a:r>
            <a:r>
              <a:rPr lang="en-US" sz="15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Lead Generation Strategies</a:t>
            </a:r>
            <a:r>
              <a:rPr lang="en-US" sz="1500" dirty="0">
                <a:solidFill>
                  <a:schemeClr val="tx1"/>
                </a:solidFill>
                <a:latin typeface="High Tower Text" panose="02040502050506030303" pitchFamily="18" charset="0"/>
              </a:rPr>
              <a:t> – Invest in digital marketing, referrals, and corporate partnerships.</a:t>
            </a:r>
            <a:br>
              <a:rPr lang="en-US" sz="1500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1500" dirty="0">
                <a:solidFill>
                  <a:schemeClr val="tx1"/>
                </a:solidFill>
                <a:latin typeface="High Tower Text" panose="02040502050506030303" pitchFamily="18" charset="0"/>
              </a:rPr>
              <a:t>🚀 </a:t>
            </a:r>
            <a:r>
              <a:rPr lang="en-US" sz="15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Executive Engagement</a:t>
            </a:r>
            <a:r>
              <a:rPr lang="en-US" sz="1500" dirty="0">
                <a:solidFill>
                  <a:schemeClr val="tx1"/>
                </a:solidFill>
                <a:latin typeface="High Tower Text" panose="02040502050506030303" pitchFamily="18" charset="0"/>
              </a:rPr>
              <a:t> – Since </a:t>
            </a:r>
            <a:r>
              <a:rPr lang="en-US" sz="15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new policy achievement is just </a:t>
            </a:r>
            <a:r>
              <a:rPr lang="en-US" sz="18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17.96 %</a:t>
            </a:r>
            <a:r>
              <a:rPr lang="en-US" sz="1500" dirty="0">
                <a:solidFill>
                  <a:schemeClr val="tx1"/>
                </a:solidFill>
                <a:latin typeface="High Tower Text" panose="02040502050506030303" pitchFamily="18" charset="0"/>
              </a:rPr>
              <a:t>, account executives must focus more on first-time customers.</a:t>
            </a:r>
            <a:br>
              <a:rPr lang="en-US" sz="1500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1500" dirty="0">
                <a:solidFill>
                  <a:schemeClr val="tx1"/>
                </a:solidFill>
                <a:latin typeface="High Tower Text" panose="02040502050506030303" pitchFamily="18" charset="0"/>
              </a:rPr>
              <a:t>🚀 </a:t>
            </a:r>
            <a:r>
              <a:rPr lang="en-US" sz="15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Reduce Bottlenecks</a:t>
            </a:r>
            <a:r>
              <a:rPr lang="en-US" sz="1500" dirty="0">
                <a:solidFill>
                  <a:schemeClr val="tx1"/>
                </a:solidFill>
                <a:latin typeface="High Tower Text" panose="02040502050506030303" pitchFamily="18" charset="0"/>
              </a:rPr>
              <a:t> – Identify approval delays and optimize underwriting for faster policy issuance.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1B36E5-0DDB-4B28-AC8D-322C5E6C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313" y="528637"/>
            <a:ext cx="10239374" cy="5800725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High Tower Text" panose="02040502050506030303" pitchFamily="18" charset="0"/>
              </a:rPr>
              <a:t>3. Maintain Renewal Excellence &amp; Boost Revenue</a:t>
            </a:r>
          </a:p>
          <a:p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</a:rPr>
              <a:t>📈 </a:t>
            </a:r>
            <a:r>
              <a:rPr lang="en-US" sz="1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Leverage Data Analytics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 – Identify patterns of renewal behavior and engage clients before expiration.</a:t>
            </a:r>
            <a:b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📈 </a:t>
            </a:r>
            <a:r>
              <a:rPr lang="en-US" sz="1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Loyalty Discounts &amp; Upselling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 – Offer premium benefits or discounts to encourage renewals.</a:t>
            </a:r>
            <a:b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📈 </a:t>
            </a:r>
            <a:r>
              <a:rPr lang="en-US" sz="1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Fast-Track Renewals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 – Simplify the process to maintain the strong </a:t>
            </a:r>
            <a:r>
              <a:rPr lang="en-US" sz="1800" dirty="0">
                <a:solidFill>
                  <a:schemeClr val="tx1"/>
                </a:solidFill>
                <a:latin typeface="High Tower Text" panose="02040502050506030303" pitchFamily="18" charset="0"/>
              </a:rPr>
              <a:t>150.2% 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placed achievement</a:t>
            </a:r>
          </a:p>
          <a:p>
            <a:endParaRPr lang="en-US" sz="1600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High Tower Text" panose="02040502050506030303" pitchFamily="18" charset="0"/>
              </a:rPr>
              <a:t>4. </a:t>
            </a:r>
            <a:r>
              <a:rPr lang="en-US" b="1" u="sng" dirty="0">
                <a:solidFill>
                  <a:schemeClr val="tx1"/>
                </a:solidFill>
                <a:latin typeface="High Tower Text" panose="02040502050506030303" pitchFamily="18" charset="0"/>
              </a:rPr>
              <a:t>Improve Account Executive Performance</a:t>
            </a:r>
          </a:p>
          <a:p>
            <a:r>
              <a:rPr lang="en-US" dirty="0">
                <a:solidFill>
                  <a:schemeClr val="tx1"/>
                </a:solidFill>
                <a:latin typeface="High Tower Text" panose="02040502050506030303" pitchFamily="18" charset="0"/>
              </a:rPr>
              <a:t>👨‍💼 </a:t>
            </a:r>
            <a:r>
              <a:rPr lang="en-US" sz="1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Expand Training for Low-Performing Executives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 – Encourage knowledge sharing from top performers like Gilbert.</a:t>
            </a:r>
            <a:b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👨‍💼 </a:t>
            </a:r>
            <a:r>
              <a:rPr lang="en-US" sz="1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Optimize Meeting Strategies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 – Since some executives have fewer meetings, they should engage more prospects actively.</a:t>
            </a:r>
            <a:b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👨‍💼 </a:t>
            </a:r>
            <a:r>
              <a:rPr lang="en-US" sz="1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Incentivize High Performers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 – Reward Gilbert and other top executives to maintain motivation.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C9AB-F226-41F9-8F77-0DB6A6A11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981200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sz="6000" dirty="0">
                <a:latin typeface="High Tower Text" panose="0204050205050603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24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240E-610F-43EA-AC1C-1DC813A0F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-114299"/>
            <a:ext cx="9209088" cy="895349"/>
          </a:xfrm>
        </p:spPr>
        <p:txBody>
          <a:bodyPr/>
          <a:lstStyle/>
          <a:p>
            <a:r>
              <a:rPr lang="en-US" sz="2400" b="1" dirty="0">
                <a:latin typeface="High Tower Text" panose="02040502050506030303" pitchFamily="18" charset="0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C5052-B745-4C19-8CF5-CD1A74108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144" y="1922930"/>
            <a:ext cx="10058399" cy="392093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It provides key insights into the performance of insurance-related activities, particularly in cross-sell, renewals, and new policies. It highlights performance metrics for account executives and tracks revenue opportunities.</a:t>
            </a:r>
          </a:p>
          <a:p>
            <a:endParaRPr lang="en-US" sz="1600" dirty="0">
              <a:solidFill>
                <a:schemeClr val="tx1"/>
              </a:solidFill>
              <a:latin typeface="High Tower Text" panose="02040502050506030303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The insurance branch has </a:t>
            </a:r>
            <a:r>
              <a:rPr lang="en-US" sz="1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strong performance in renewals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, exceeding its target significantly. However, </a:t>
            </a:r>
            <a:r>
              <a:rPr lang="en-US" sz="1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new business generation is struggling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 and needs improvement. Cross-sell performance is moderate, with room to increase invoiced achievement. Account executives like </a:t>
            </a:r>
            <a:r>
              <a:rPr lang="en-US" sz="1600" b="1" dirty="0">
                <a:solidFill>
                  <a:schemeClr val="tx1"/>
                </a:solidFill>
                <a:latin typeface="High Tower Text" panose="02040502050506030303" pitchFamily="18" charset="0"/>
              </a:rPr>
              <a:t>Gilbert and Abhinav</a:t>
            </a:r>
            <a:r>
              <a:rPr lang="en-US" sz="1600" dirty="0">
                <a:solidFill>
                  <a:schemeClr val="tx1"/>
                </a:solidFill>
                <a:latin typeface="High Tower Text" panose="02040502050506030303" pitchFamily="18" charset="0"/>
              </a:rPr>
              <a:t> are leading in performance, indicating strong engagement efforts.</a:t>
            </a:r>
          </a:p>
        </p:txBody>
      </p:sp>
    </p:spTree>
    <p:extLst>
      <p:ext uri="{BB962C8B-B14F-4D97-AF65-F5344CB8AC3E}">
        <p14:creationId xmlns:p14="http://schemas.microsoft.com/office/powerpoint/2010/main" val="29012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DAB0-3CED-4596-99D7-2005EFDE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4301"/>
            <a:ext cx="6419850" cy="390524"/>
          </a:xfrm>
        </p:spPr>
        <p:txBody>
          <a:bodyPr/>
          <a:lstStyle/>
          <a:p>
            <a:r>
              <a:rPr lang="en-US" sz="2400" u="sng" dirty="0">
                <a:latin typeface="High Tower Text" panose="02040502050506030303" pitchFamily="18" charset="0"/>
              </a:rPr>
              <a:t>Excel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40F5A-BFEB-4BCA-B720-CCB2DB8D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362200"/>
            <a:ext cx="8825658" cy="32755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8A53F-91F6-4541-AC55-095C438C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3377" y="779930"/>
            <a:ext cx="10408024" cy="552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DAB0-3CED-4596-99D7-2005EFDE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4301"/>
            <a:ext cx="6419850" cy="390524"/>
          </a:xfrm>
        </p:spPr>
        <p:txBody>
          <a:bodyPr/>
          <a:lstStyle/>
          <a:p>
            <a:r>
              <a:rPr lang="en-US" sz="2400" u="sng" dirty="0">
                <a:latin typeface="High Tower Text" panose="02040502050506030303" pitchFamily="18" charset="0"/>
              </a:rPr>
              <a:t>Excel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40F5A-BFEB-4BCA-B720-CCB2DB8D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362200"/>
            <a:ext cx="8825658" cy="32755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8A53F-91F6-4541-AC55-095C438C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718" y="658907"/>
            <a:ext cx="10381129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1763-7955-463B-AD59-B7BB8873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3351"/>
            <a:ext cx="9404723" cy="742950"/>
          </a:xfrm>
        </p:spPr>
        <p:txBody>
          <a:bodyPr/>
          <a:lstStyle/>
          <a:p>
            <a:r>
              <a:rPr lang="en-US" sz="2400" b="1" u="sng" dirty="0">
                <a:latin typeface="High Tower Text" panose="02040502050506030303" pitchFamily="18" charset="0"/>
              </a:rPr>
              <a:t>Power Bi Branch Dashboard</a:t>
            </a: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C7F68C-ED16-4D0E-B150-9724D96E0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81050" y="876302"/>
            <a:ext cx="10467975" cy="5438774"/>
          </a:xfrm>
        </p:spPr>
      </p:pic>
    </p:spTree>
    <p:extLst>
      <p:ext uri="{BB962C8B-B14F-4D97-AF65-F5344CB8AC3E}">
        <p14:creationId xmlns:p14="http://schemas.microsoft.com/office/powerpoint/2010/main" val="7015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85E-43FD-4DEE-AD6D-98EAA6EF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5251"/>
            <a:ext cx="9404723" cy="609600"/>
          </a:xfrm>
        </p:spPr>
        <p:txBody>
          <a:bodyPr/>
          <a:lstStyle/>
          <a:p>
            <a:r>
              <a:rPr lang="en-US" sz="2400" b="1" u="sng" dirty="0">
                <a:latin typeface="High Tower Text" panose="02040502050506030303" pitchFamily="18" charset="0"/>
              </a:rPr>
              <a:t>Power bi Policy Dashboard</a:t>
            </a:r>
            <a:endParaRPr lang="en-US" sz="2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C297A-D188-4A92-94E8-64FF3AD4C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71524" y="704851"/>
            <a:ext cx="10639426" cy="5772149"/>
          </a:xfrm>
        </p:spPr>
      </p:pic>
    </p:spTree>
    <p:extLst>
      <p:ext uri="{BB962C8B-B14F-4D97-AF65-F5344CB8AC3E}">
        <p14:creationId xmlns:p14="http://schemas.microsoft.com/office/powerpoint/2010/main" val="7498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F1D1-EB3D-49CA-BEA6-185BD62A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2876"/>
            <a:ext cx="9404723" cy="552450"/>
          </a:xfrm>
        </p:spPr>
        <p:txBody>
          <a:bodyPr/>
          <a:lstStyle/>
          <a:p>
            <a:r>
              <a:rPr lang="en-US" sz="2400" b="1" u="sng" dirty="0">
                <a:latin typeface="High Tower Text" panose="02040502050506030303" pitchFamily="18" charset="0"/>
              </a:rPr>
              <a:t>SQL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19774-7B33-48D8-9B3F-40DC6C4CF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952500"/>
            <a:ext cx="10869614" cy="5534025"/>
          </a:xfrm>
        </p:spPr>
      </p:pic>
    </p:spTree>
    <p:extLst>
      <p:ext uri="{BB962C8B-B14F-4D97-AF65-F5344CB8AC3E}">
        <p14:creationId xmlns:p14="http://schemas.microsoft.com/office/powerpoint/2010/main" val="4784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517B-CD1D-4E75-8C3B-96DCB4DA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3825"/>
            <a:ext cx="9404723" cy="504825"/>
          </a:xfrm>
        </p:spPr>
        <p:txBody>
          <a:bodyPr/>
          <a:lstStyle/>
          <a:p>
            <a:r>
              <a:rPr lang="en-US" sz="2400" b="1" u="sng" dirty="0">
                <a:latin typeface="High Tower Text" panose="02040502050506030303" pitchFamily="18" charset="0"/>
              </a:rPr>
              <a:t>SQL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F013D-F96C-4AD1-BFEB-CFF38B96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847725"/>
            <a:ext cx="10553700" cy="5353050"/>
          </a:xfrm>
        </p:spPr>
      </p:pic>
    </p:spTree>
    <p:extLst>
      <p:ext uri="{BB962C8B-B14F-4D97-AF65-F5344CB8AC3E}">
        <p14:creationId xmlns:p14="http://schemas.microsoft.com/office/powerpoint/2010/main" val="36356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AC75-2863-42C8-BEB2-874E4A42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3350"/>
            <a:ext cx="9404723" cy="533400"/>
          </a:xfrm>
        </p:spPr>
        <p:txBody>
          <a:bodyPr/>
          <a:lstStyle/>
          <a:p>
            <a:r>
              <a:rPr lang="en-US" sz="2400" b="1" u="sng" dirty="0">
                <a:latin typeface="High Tower Text" panose="02040502050506030303" pitchFamily="18" charset="0"/>
              </a:rPr>
              <a:t>Tableau Branch Analysis Dashboard</a:t>
            </a:r>
            <a:endParaRPr lang="en-US" sz="2400" u="sn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77DC70-07FC-4A1F-85D9-E16DBD8B1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800100"/>
            <a:ext cx="10639425" cy="5605182"/>
          </a:xfrm>
        </p:spPr>
      </p:pic>
    </p:spTree>
    <p:extLst>
      <p:ext uri="{BB962C8B-B14F-4D97-AF65-F5344CB8AC3E}">
        <p14:creationId xmlns:p14="http://schemas.microsoft.com/office/powerpoint/2010/main" val="35392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371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Georgia</vt:lpstr>
      <vt:lpstr>High Tower Text</vt:lpstr>
      <vt:lpstr>Wingdings 3</vt:lpstr>
      <vt:lpstr>Ion</vt:lpstr>
      <vt:lpstr>PRESENTATION ON INSURANCE ANALYTICS</vt:lpstr>
      <vt:lpstr>SUMMARY</vt:lpstr>
      <vt:lpstr>Excel Dashboard</vt:lpstr>
      <vt:lpstr>Excel Dashboard</vt:lpstr>
      <vt:lpstr>Power Bi Branch Dashboard</vt:lpstr>
      <vt:lpstr>Power bi Policy Dashboard</vt:lpstr>
      <vt:lpstr>SQL QUERIES</vt:lpstr>
      <vt:lpstr>SQL QUERIES</vt:lpstr>
      <vt:lpstr>Tableau Branch Analysis Dashboard</vt:lpstr>
      <vt:lpstr>Tableau Policy Analysis Dashboard</vt:lpstr>
      <vt:lpstr>Key Recommendations to improve sales</vt:lpstr>
      <vt:lpstr>PowerPoint Presentation</vt:lpstr>
      <vt:lpstr>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Insurance ANALYTICS</dc:title>
  <dc:creator>Mandeep</dc:creator>
  <cp:lastModifiedBy>Ratnam veera Mohan kumar</cp:lastModifiedBy>
  <cp:revision>11</cp:revision>
  <dcterms:created xsi:type="dcterms:W3CDTF">2025-03-03T16:03:39Z</dcterms:created>
  <dcterms:modified xsi:type="dcterms:W3CDTF">2025-03-07T14:14:55Z</dcterms:modified>
</cp:coreProperties>
</file>