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62" r:id="rId3"/>
    <p:sldId id="280" r:id="rId4"/>
    <p:sldId id="289" r:id="rId5"/>
    <p:sldId id="288" r:id="rId6"/>
    <p:sldId id="284" r:id="rId7"/>
    <p:sldId id="283" r:id="rId8"/>
    <p:sldId id="286" r:id="rId9"/>
    <p:sldId id="285" r:id="rId10"/>
    <p:sldId id="28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3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7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REPORT MINI PROJECT</a:t>
            </a:r>
            <a:br>
              <a:rPr lang="en-US" sz="6000" b="1" dirty="0"/>
            </a:br>
            <a:r>
              <a:rPr lang="en-US" sz="6000" b="1" dirty="0" smtClean="0"/>
              <a:t>DATA SCIENCE</a:t>
            </a:r>
            <a:br>
              <a:rPr lang="en-US" sz="6000" b="1" dirty="0" smtClean="0"/>
            </a:br>
            <a:r>
              <a:rPr lang="en-US" sz="6000" b="1" dirty="0" smtClean="0"/>
              <a:t>- </a:t>
            </a:r>
            <a:r>
              <a:rPr lang="en-US" sz="6000" b="1" dirty="0"/>
              <a:t>DSLS </a:t>
            </a:r>
            <a:r>
              <a:rPr lang="en-US" sz="6000" b="1" dirty="0" smtClean="0"/>
              <a:t>2023</a:t>
            </a:r>
            <a:endParaRPr lang="en-US" sz="6000" b="1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Ratnanda </a:t>
            </a:r>
            <a:r>
              <a:rPr lang="en-US" b="1" i="1" dirty="0" err="1" smtClean="0">
                <a:solidFill>
                  <a:schemeClr val="tx1"/>
                </a:solidFill>
              </a:rPr>
              <a:t>gita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alfitri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52104"/>
              </p:ext>
            </p:extLst>
          </p:nvPr>
        </p:nvGraphicFramePr>
        <p:xfrm>
          <a:off x="681656" y="1732509"/>
          <a:ext cx="8022408" cy="242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68">
                  <a:extLst>
                    <a:ext uri="{9D8B030D-6E8A-4147-A177-3AD203B41FA5}">
                      <a16:colId xmlns:a16="http://schemas.microsoft.com/office/drawing/2014/main" val="3815234944"/>
                    </a:ext>
                  </a:extLst>
                </a:gridCol>
                <a:gridCol w="1337068">
                  <a:extLst>
                    <a:ext uri="{9D8B030D-6E8A-4147-A177-3AD203B41FA5}">
                      <a16:colId xmlns:a16="http://schemas.microsoft.com/office/drawing/2014/main" val="509607541"/>
                    </a:ext>
                  </a:extLst>
                </a:gridCol>
                <a:gridCol w="1337068">
                  <a:extLst>
                    <a:ext uri="{9D8B030D-6E8A-4147-A177-3AD203B41FA5}">
                      <a16:colId xmlns:a16="http://schemas.microsoft.com/office/drawing/2014/main" val="1136988789"/>
                    </a:ext>
                  </a:extLst>
                </a:gridCol>
                <a:gridCol w="1337068">
                  <a:extLst>
                    <a:ext uri="{9D8B030D-6E8A-4147-A177-3AD203B41FA5}">
                      <a16:colId xmlns:a16="http://schemas.microsoft.com/office/drawing/2014/main" val="3984168493"/>
                    </a:ext>
                  </a:extLst>
                </a:gridCol>
                <a:gridCol w="1337068">
                  <a:extLst>
                    <a:ext uri="{9D8B030D-6E8A-4147-A177-3AD203B41FA5}">
                      <a16:colId xmlns:a16="http://schemas.microsoft.com/office/drawing/2014/main" val="498392419"/>
                    </a:ext>
                  </a:extLst>
                </a:gridCol>
                <a:gridCol w="1337068">
                  <a:extLst>
                    <a:ext uri="{9D8B030D-6E8A-4147-A177-3AD203B41FA5}">
                      <a16:colId xmlns:a16="http://schemas.microsoft.com/office/drawing/2014/main" val="422307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Hyperparameter</a:t>
                      </a:r>
                      <a:r>
                        <a:rPr lang="en-US" sz="1200" smtClean="0"/>
                        <a:t> tuning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Akurasi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F1-Score (level 1)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 (level 1)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01521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SVM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Kernel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Polynomial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0.71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0.73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0.43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511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Rbf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0.42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192338"/>
                  </a:ext>
                </a:extLst>
              </a:tr>
              <a:tr h="436302">
                <a:tc rowSpan="3">
                  <a:txBody>
                    <a:bodyPr/>
                    <a:lstStyle/>
                    <a:p>
                      <a:r>
                        <a:rPr lang="en-US" sz="1200" b="1" dirty="0" smtClean="0"/>
                        <a:t>Random</a:t>
                      </a:r>
                      <a:r>
                        <a:rPr lang="en-US" sz="1200" b="1" baseline="0" dirty="0" smtClean="0"/>
                        <a:t> Forest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dirty="0" err="1" smtClean="0"/>
                        <a:t>n_estimators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0.82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0.84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0.86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514206"/>
                  </a:ext>
                </a:extLst>
              </a:tr>
              <a:tr h="43630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0.84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0.85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0.85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35774"/>
                  </a:ext>
                </a:extLst>
              </a:tr>
              <a:tr h="43630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91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</a:t>
            </a:r>
            <a:r>
              <a:rPr lang="en-US" b="1" dirty="0" err="1" smtClean="0"/>
              <a:t>Prediksi</a:t>
            </a:r>
            <a:r>
              <a:rPr lang="en-US" b="1" dirty="0" smtClean="0"/>
              <a:t> </a:t>
            </a:r>
            <a:r>
              <a:rPr lang="en-US" b="1" dirty="0" err="1" smtClean="0"/>
              <a:t>Klasifikasi</a:t>
            </a:r>
            <a:r>
              <a:rPr lang="en-US" b="1" dirty="0" smtClean="0"/>
              <a:t> Level </a:t>
            </a:r>
            <a:r>
              <a:rPr lang="en-US" b="1" dirty="0" err="1" smtClean="0"/>
              <a:t>Kemacetan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1656" y="4448272"/>
            <a:ext cx="5973144" cy="147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/>
              <a:t>Permodelan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prediksi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klasifikasi</a:t>
            </a:r>
            <a:r>
              <a:rPr lang="en-US" sz="1400" i="1" dirty="0" smtClean="0"/>
              <a:t> di </a:t>
            </a:r>
            <a:r>
              <a:rPr lang="en-US" sz="1400" i="1" dirty="0" err="1" smtClean="0"/>
              <a:t>atas</a:t>
            </a:r>
            <a:r>
              <a:rPr lang="en-US" sz="1400" i="1" dirty="0"/>
              <a:t> </a:t>
            </a:r>
            <a:r>
              <a:rPr lang="en-US" sz="1400" i="1" dirty="0" err="1" smtClean="0"/>
              <a:t>menunjukkan</a:t>
            </a:r>
            <a:r>
              <a:rPr lang="en-US" sz="1400" i="1" dirty="0" smtClean="0"/>
              <a:t> model Random Forest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n_estimators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sebanyak</a:t>
            </a:r>
            <a:r>
              <a:rPr lang="en-US" sz="1400" i="1" dirty="0" smtClean="0"/>
              <a:t> 200 </a:t>
            </a:r>
            <a:r>
              <a:rPr lang="en-US" sz="1400" i="1" dirty="0" err="1" smtClean="0"/>
              <a:t>merupakan</a:t>
            </a:r>
            <a:r>
              <a:rPr lang="en-US" sz="1400" i="1" dirty="0" smtClean="0"/>
              <a:t> model </a:t>
            </a:r>
            <a:r>
              <a:rPr lang="en-US" sz="1400" i="1" dirty="0" err="1" smtClean="0"/>
              <a:t>terbaik</a:t>
            </a:r>
            <a:r>
              <a:rPr lang="en-US" sz="1400" i="1" dirty="0"/>
              <a:t> </a:t>
            </a:r>
            <a:r>
              <a:rPr lang="en-US" sz="1400" i="1" dirty="0" err="1" smtClean="0"/>
              <a:t>mengacu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akurasi</a:t>
            </a:r>
            <a:r>
              <a:rPr lang="en-US" sz="1400" i="1" dirty="0" smtClean="0"/>
              <a:t>, F1-Score,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Recall. </a:t>
            </a:r>
            <a:r>
              <a:rPr lang="en-US" sz="1400" i="1" dirty="0" err="1" smtClean="0"/>
              <a:t>Oleh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karena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itu</a:t>
            </a:r>
            <a:r>
              <a:rPr lang="en-US" sz="1400" i="1" dirty="0" smtClean="0"/>
              <a:t>, model </a:t>
            </a:r>
            <a:r>
              <a:rPr lang="en-US" sz="1400" i="1" dirty="0" err="1" smtClean="0"/>
              <a:t>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dapat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menjadi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rujukan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dalam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memprediksi</a:t>
            </a:r>
            <a:r>
              <a:rPr lang="en-US" sz="1400" i="1" dirty="0" smtClean="0"/>
              <a:t> level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di Kota Cirebon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1656" y="1130395"/>
            <a:ext cx="3572844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Performance evaluation model in data testing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453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 KLASIFIKASI KEMACETAN DI KOTA CIREBON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49680" y="5146766"/>
            <a:ext cx="10058400" cy="601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201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UNDERSTANDING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104" y="1116403"/>
            <a:ext cx="108291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LATAR BELAKANG :</a:t>
            </a:r>
          </a:p>
          <a:p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Kota Cirebon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pada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saat-saat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kerap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kali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menghambat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mobilitas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warga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pengaturan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lintas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perbaikan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skema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lintas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demi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memperlancar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arus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mobilitas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warga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 Dan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bagi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warga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mengantisipasi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4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GOAL : </a:t>
            </a:r>
          </a:p>
          <a:p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klasifikasi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Kota Cirebon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55104" y="3359666"/>
            <a:ext cx="23368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Jams Kota Cirebon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104" y="2974361"/>
            <a:ext cx="836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Dataset</a:t>
            </a:r>
            <a:endParaRPr lang="en-US" sz="1600" b="1" u="sng" dirty="0"/>
          </a:p>
        </p:txBody>
      </p:sp>
      <p:sp>
        <p:nvSpPr>
          <p:cNvPr id="24" name="Right Arrow 23"/>
          <p:cNvSpPr/>
          <p:nvPr/>
        </p:nvSpPr>
        <p:spPr>
          <a:xfrm>
            <a:off x="3357879" y="3594100"/>
            <a:ext cx="8128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52404" y="3359666"/>
            <a:ext cx="2336800" cy="246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time </a:t>
            </a:r>
          </a:p>
          <a:p>
            <a:r>
              <a:rPr lang="en-US" sz="1100" dirty="0" err="1" smtClean="0"/>
              <a:t>kemendagri_kabupaten_kode</a:t>
            </a:r>
            <a:r>
              <a:rPr lang="en-US" sz="1100" dirty="0" smtClean="0"/>
              <a:t>  </a:t>
            </a:r>
            <a:r>
              <a:rPr lang="en-US" sz="1100" dirty="0" err="1" smtClean="0"/>
              <a:t>kemendagri_kabupaten_nama</a:t>
            </a:r>
            <a:r>
              <a:rPr lang="en-US" sz="1100" dirty="0" smtClean="0"/>
              <a:t> street</a:t>
            </a:r>
          </a:p>
          <a:p>
            <a:r>
              <a:rPr lang="en-US" sz="1100" dirty="0" smtClean="0"/>
              <a:t>Level</a:t>
            </a:r>
          </a:p>
          <a:p>
            <a:r>
              <a:rPr lang="en-US" sz="1100" dirty="0" err="1" smtClean="0"/>
              <a:t>median_length</a:t>
            </a:r>
            <a:r>
              <a:rPr lang="en-US" sz="1100" dirty="0" smtClean="0"/>
              <a:t> </a:t>
            </a:r>
          </a:p>
          <a:p>
            <a:r>
              <a:rPr lang="en-US" sz="1100" dirty="0" err="1" smtClean="0"/>
              <a:t>median_delay</a:t>
            </a:r>
            <a:r>
              <a:rPr lang="en-US" sz="1100" dirty="0" smtClean="0"/>
              <a:t> </a:t>
            </a:r>
            <a:r>
              <a:rPr lang="en-US" sz="1100" dirty="0" err="1" smtClean="0"/>
              <a:t>median_speed_kmh</a:t>
            </a:r>
            <a:endParaRPr lang="en-US" sz="1100" dirty="0"/>
          </a:p>
          <a:p>
            <a:r>
              <a:rPr lang="en-US" sz="1100" dirty="0" err="1" smtClean="0"/>
              <a:t>total_records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id </a:t>
            </a:r>
          </a:p>
          <a:p>
            <a:r>
              <a:rPr lang="en-US" sz="1100" dirty="0"/>
              <a:t>d</a:t>
            </a:r>
            <a:r>
              <a:rPr lang="en-US" sz="1100" dirty="0" smtClean="0"/>
              <a:t>ate </a:t>
            </a:r>
          </a:p>
          <a:p>
            <a:r>
              <a:rPr lang="en-US" sz="1100" dirty="0" err="1" smtClean="0"/>
              <a:t>median_level</a:t>
            </a:r>
            <a:endParaRPr lang="en-US" sz="1100" dirty="0" smtClean="0"/>
          </a:p>
          <a:p>
            <a:r>
              <a:rPr lang="en-US" sz="1100" dirty="0" smtClean="0"/>
              <a:t>geometry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4552404" y="2974361"/>
            <a:ext cx="96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Variables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6149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Pre-processing - Feature Importance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82954" y="2754181"/>
            <a:ext cx="491278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Dilakukan</a:t>
            </a:r>
            <a:r>
              <a:rPr lang="en-US" sz="1400" i="1" dirty="0" smtClean="0"/>
              <a:t> treatment missing value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cara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menghapus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baris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terdapat</a:t>
            </a:r>
            <a:r>
              <a:rPr lang="en-US" sz="1400" i="1" dirty="0" smtClean="0"/>
              <a:t> missing 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61853" y="3015791"/>
            <a:ext cx="18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38" y="1716015"/>
            <a:ext cx="277216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Pre-processing - Feature Importance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3" y="1136579"/>
            <a:ext cx="4751961" cy="475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7554" y="3589777"/>
            <a:ext cx="4912786" cy="1384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Berdasarkan</a:t>
            </a:r>
            <a:r>
              <a:rPr lang="en-US" sz="1400" i="1" dirty="0" smtClean="0"/>
              <a:t> correlation plot </a:t>
            </a:r>
            <a:r>
              <a:rPr lang="en-US" sz="1400" i="1" dirty="0" err="1" smtClean="0"/>
              <a:t>diketahui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bahwa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median_length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median_delay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median_speed_kmh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berkorelasi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terhadap</a:t>
            </a:r>
            <a:r>
              <a:rPr lang="en-US" sz="1400" i="1" dirty="0" smtClean="0"/>
              <a:t> level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. </a:t>
            </a:r>
            <a:r>
              <a:rPr lang="en-US" sz="1400" i="1" dirty="0" err="1" smtClean="0"/>
              <a:t>Panjang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berkorelasi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negatif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terhadap</a:t>
            </a:r>
            <a:r>
              <a:rPr lang="en-US" sz="1400" i="1" dirty="0" smtClean="0"/>
              <a:t> level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artinya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pendek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cenderung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berada</a:t>
            </a:r>
            <a:r>
              <a:rPr lang="en-US" sz="1400" i="1" dirty="0" smtClean="0"/>
              <a:t> di level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tinggi</a:t>
            </a:r>
            <a:r>
              <a:rPr lang="en-US" sz="1400" i="1" dirty="0" smtClean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1353062"/>
            <a:ext cx="1048870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Median </a:t>
            </a:r>
            <a:r>
              <a:rPr lang="en-US" sz="1100" dirty="0" err="1" smtClean="0"/>
              <a:t>panjang</a:t>
            </a:r>
            <a:r>
              <a:rPr lang="en-US" sz="1100" dirty="0" smtClean="0"/>
              <a:t> </a:t>
            </a:r>
            <a:r>
              <a:rPr lang="en-US" sz="1100" dirty="0" err="1" smtClean="0"/>
              <a:t>kemacetan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8256301" y="1353062"/>
            <a:ext cx="1048870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Median delay </a:t>
            </a:r>
            <a:r>
              <a:rPr lang="en-US" sz="1100" dirty="0" err="1" smtClean="0"/>
              <a:t>kemacetan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9955047" y="1353062"/>
            <a:ext cx="128208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Median </a:t>
            </a:r>
            <a:r>
              <a:rPr lang="en-US" sz="1100" dirty="0" err="1" smtClean="0"/>
              <a:t>kecepatan</a:t>
            </a:r>
            <a:r>
              <a:rPr lang="en-US" sz="1100" dirty="0" smtClean="0"/>
              <a:t> </a:t>
            </a:r>
            <a:r>
              <a:rPr lang="en-US" sz="1100" dirty="0" err="1" smtClean="0"/>
              <a:t>kendaraan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kemacetan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8256302" y="2553212"/>
            <a:ext cx="1048870" cy="69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Level </a:t>
            </a:r>
            <a:r>
              <a:rPr lang="en-US" sz="1400" dirty="0" err="1" smtClean="0"/>
              <a:t>kemacetan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7081989" y="1944733"/>
            <a:ext cx="1698748" cy="6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8780736" y="1944733"/>
            <a:ext cx="1" cy="6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8780737" y="1944733"/>
            <a:ext cx="1815351" cy="60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0012" y="224897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-0,6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91771" y="203810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0,4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35591" y="221258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-0,8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6557554" y="5062141"/>
            <a:ext cx="4945336" cy="9541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Level </a:t>
            </a:r>
            <a:r>
              <a:rPr lang="en-US" sz="1400" dirty="0" err="1"/>
              <a:t>dan</a:t>
            </a:r>
            <a:r>
              <a:rPr lang="en-US" sz="1400" dirty="0"/>
              <a:t> median level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1,0 </a:t>
            </a:r>
            <a:r>
              <a:rPr lang="en-US" sz="1400" dirty="0" err="1"/>
              <a:t>sehinggal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dikatakan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keduanya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median_level</a:t>
            </a:r>
            <a:r>
              <a:rPr lang="en-US" sz="1400" dirty="0"/>
              <a:t> </a:t>
            </a:r>
            <a:r>
              <a:rPr lang="en-US" sz="1400" dirty="0" err="1"/>
              <a:t>dimutasi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2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16" y="1122489"/>
            <a:ext cx="7479892" cy="3711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Eksplorasi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42552" y="5081452"/>
            <a:ext cx="3847013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i="1" dirty="0" err="1" smtClean="0"/>
              <a:t>Pada</a:t>
            </a:r>
            <a:r>
              <a:rPr lang="en-US" sz="1400" i="1" dirty="0" smtClean="0"/>
              <a:t> jam 0-5 AM </a:t>
            </a:r>
            <a:r>
              <a:rPr lang="en-US" sz="1400" i="1" dirty="0" err="1" smtClean="0"/>
              <a:t>rentang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mobilisasi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lebih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panjang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daripada</a:t>
            </a:r>
            <a:r>
              <a:rPr lang="en-US" sz="1400" i="1" dirty="0" smtClean="0"/>
              <a:t> jam2 </a:t>
            </a:r>
            <a:r>
              <a:rPr lang="en-US" sz="1400" i="1" dirty="0" err="1" smtClean="0"/>
              <a:t>lainnya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menunjukkan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adanya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indikasi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bahwa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jarang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terjadi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hari</a:t>
            </a:r>
            <a:r>
              <a:rPr lang="en-US" sz="1400" i="1" dirty="0" smtClean="0"/>
              <a:t>. 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2341418" y="3128554"/>
            <a:ext cx="613163" cy="1802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7167152" y="5081452"/>
            <a:ext cx="3847013" cy="7386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i="1" dirty="0" err="1" smtClean="0"/>
              <a:t>Sementara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itu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tidak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perbedaan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signifikan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panjang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rentang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mobilisasi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antar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hari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dalam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satu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minggu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atau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satu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bulan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951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9" y="1301439"/>
            <a:ext cx="8144311" cy="4046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Eksplorasi</a:t>
            </a:r>
            <a:r>
              <a:rPr lang="en-US" b="1" dirty="0" smtClean="0"/>
              <a:t>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4" y="908236"/>
            <a:ext cx="8399324" cy="4173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Eksplorasi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91289" y="5081452"/>
            <a:ext cx="4127074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i="1" dirty="0" err="1" smtClean="0"/>
              <a:t>Pada</a:t>
            </a:r>
            <a:r>
              <a:rPr lang="en-US" sz="1400" i="1" dirty="0" smtClean="0"/>
              <a:t> jam 0-5 AM </a:t>
            </a:r>
            <a:r>
              <a:rPr lang="en-US" sz="1400" i="1" dirty="0" err="1" smtClean="0"/>
              <a:t>kecepatan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kendaraan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lebih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tinggi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daripada</a:t>
            </a:r>
            <a:r>
              <a:rPr lang="en-US" sz="1400" i="1" dirty="0" smtClean="0"/>
              <a:t> jam2 </a:t>
            </a:r>
            <a:r>
              <a:rPr lang="en-US" sz="1400" i="1" dirty="0" err="1" smtClean="0"/>
              <a:t>lainnya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selaras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/>
              <a:t> </a:t>
            </a:r>
            <a:r>
              <a:rPr lang="en-US" sz="1400" i="1" dirty="0" err="1" smtClean="0"/>
              <a:t>hasil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eksplorasi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median_length</a:t>
            </a:r>
            <a:r>
              <a:rPr lang="en-US" sz="1400" i="1" dirty="0"/>
              <a:t> </a:t>
            </a:r>
            <a:r>
              <a:rPr lang="en-US" sz="1400" i="1" dirty="0" err="1" smtClean="0"/>
              <a:t>bahwa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rentang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mobilisasi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kendaraan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pada</a:t>
            </a:r>
            <a:r>
              <a:rPr lang="en-US" sz="1400" i="1" dirty="0" smtClean="0"/>
              <a:t> jam2 </a:t>
            </a:r>
            <a:r>
              <a:rPr lang="en-US" sz="1400" i="1" dirty="0" err="1" smtClean="0"/>
              <a:t>tersebut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lebih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panjang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daripada</a:t>
            </a:r>
            <a:r>
              <a:rPr lang="en-US" sz="1400" i="1" dirty="0" smtClean="0"/>
              <a:t> jam2 </a:t>
            </a:r>
            <a:r>
              <a:rPr lang="en-US" sz="1400" i="1" dirty="0" err="1" smtClean="0"/>
              <a:t>lainnya</a:t>
            </a:r>
            <a:r>
              <a:rPr lang="en-US" sz="1400" i="1" dirty="0" smtClean="0"/>
              <a:t>.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2304712" y="3102457"/>
            <a:ext cx="646306" cy="1815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5" y="902432"/>
            <a:ext cx="5660005" cy="53043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 </a:t>
            </a:r>
            <a:r>
              <a:rPr lang="en-US" b="1" dirty="0" err="1" smtClean="0"/>
              <a:t>berdasarkan</a:t>
            </a:r>
            <a:r>
              <a:rPr lang="en-US" b="1" dirty="0" smtClean="0"/>
              <a:t> level </a:t>
            </a:r>
            <a:r>
              <a:rPr lang="en-US" b="1" dirty="0" err="1" smtClean="0"/>
              <a:t>kemacetan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18120" y="902432"/>
            <a:ext cx="3128353" cy="175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/>
              <a:t>Berdasarkan</a:t>
            </a:r>
            <a:r>
              <a:rPr lang="en-US" sz="1400" i="1" dirty="0"/>
              <a:t> </a:t>
            </a:r>
            <a:r>
              <a:rPr lang="en-US" sz="1400" i="1" dirty="0" err="1" smtClean="0"/>
              <a:t>peta</a:t>
            </a:r>
            <a:r>
              <a:rPr lang="en-US" sz="1400" i="1" dirty="0" smtClean="0"/>
              <a:t> cluster di </a:t>
            </a:r>
            <a:r>
              <a:rPr lang="en-US" sz="1400" i="1" dirty="0" err="1" smtClean="0"/>
              <a:t>samping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dapat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diketahui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bahwa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selama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periode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Juli</a:t>
            </a:r>
            <a:r>
              <a:rPr lang="en-US" sz="1400" i="1" dirty="0" smtClean="0"/>
              <a:t>-September </a:t>
            </a:r>
            <a:r>
              <a:rPr lang="en-US" sz="1400" i="1" dirty="0" err="1" smtClean="0"/>
              <a:t>sebagian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besar</a:t>
            </a:r>
            <a:r>
              <a:rPr lang="en-US" sz="1400" i="1" dirty="0" smtClean="0"/>
              <a:t> </a:t>
            </a:r>
            <a:r>
              <a:rPr lang="en-US" sz="1400" i="1" dirty="0"/>
              <a:t>W</a:t>
            </a:r>
            <a:r>
              <a:rPr lang="en-US" sz="1400" i="1" dirty="0" smtClean="0"/>
              <a:t>ilayah Cirebon </a:t>
            </a:r>
            <a:r>
              <a:rPr lang="en-US" sz="1400" i="1" dirty="0" err="1" smtClean="0"/>
              <a:t>setidaknya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pernah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mengalami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hingga</a:t>
            </a:r>
            <a:r>
              <a:rPr lang="en-US" sz="1400" i="1" dirty="0" smtClean="0"/>
              <a:t> level 4. </a:t>
            </a:r>
            <a:r>
              <a:rPr lang="en-US" sz="1400" i="1" dirty="0" err="1" smtClean="0"/>
              <a:t>Namun</a:t>
            </a:r>
            <a:r>
              <a:rPr lang="en-US" sz="1400" i="1" dirty="0" smtClean="0"/>
              <a:t> di </a:t>
            </a:r>
            <a:r>
              <a:rPr lang="en-US" sz="1400" i="1" dirty="0" err="1" smtClean="0"/>
              <a:t>beberapa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titik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terlihat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masih</a:t>
            </a:r>
            <a:r>
              <a:rPr lang="en-US" sz="1400" i="1" dirty="0" smtClean="0"/>
              <a:t> di level 1 (</a:t>
            </a:r>
            <a:r>
              <a:rPr lang="en-US" sz="1400" i="1" dirty="0" err="1" smtClean="0"/>
              <a:t>cenderung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lancar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956" y="2920634"/>
            <a:ext cx="2934855" cy="2160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69956" y="5346356"/>
            <a:ext cx="3042432" cy="7386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Diketahui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bahwa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sepanjang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periode</a:t>
            </a:r>
            <a:r>
              <a:rPr lang="en-US" sz="1400" i="1" dirty="0" smtClean="0"/>
              <a:t> </a:t>
            </a:r>
            <a:r>
              <a:rPr lang="en-US" sz="1400" i="1" dirty="0" err="1"/>
              <a:t>J</a:t>
            </a:r>
            <a:r>
              <a:rPr lang="en-US" sz="1400" i="1" dirty="0" err="1" smtClean="0"/>
              <a:t>uli</a:t>
            </a:r>
            <a:r>
              <a:rPr lang="en-US" sz="1400" i="1" dirty="0" smtClean="0"/>
              <a:t>-September,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didominasi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oleh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kemacetan</a:t>
            </a:r>
            <a:r>
              <a:rPr lang="en-US" sz="1400" i="1" dirty="0" smtClean="0"/>
              <a:t> level 3.</a:t>
            </a:r>
            <a:endParaRPr lang="en-US" sz="1400" i="1" dirty="0"/>
          </a:p>
        </p:txBody>
      </p:sp>
      <p:cxnSp>
        <p:nvCxnSpPr>
          <p:cNvPr id="10" name="Elbow Connector 9"/>
          <p:cNvCxnSpPr>
            <a:stCxn id="6" idx="2"/>
            <a:endCxn id="8" idx="1"/>
          </p:cNvCxnSpPr>
          <p:nvPr/>
        </p:nvCxnSpPr>
        <p:spPr>
          <a:xfrm rot="16200000" flipH="1">
            <a:off x="6696037" y="3741768"/>
            <a:ext cx="3060179" cy="887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1243</TotalTime>
  <Words>428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Retrospect</vt:lpstr>
      <vt:lpstr>REPORT MINI PROJECT DATA SCIENCE - DSLS 2023</vt:lpstr>
      <vt:lpstr>ANALISIS KLASIFIKASI KEMACETAN DI KOTA CIREBON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67</cp:revision>
  <dcterms:created xsi:type="dcterms:W3CDTF">2023-01-27T05:58:36Z</dcterms:created>
  <dcterms:modified xsi:type="dcterms:W3CDTF">2023-02-26T15:17:09Z</dcterms:modified>
</cp:coreProperties>
</file>